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slideshow.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9" r:id="rId2"/>
    <p:sldId id="370" r:id="rId3"/>
    <p:sldId id="316" r:id="rId4"/>
    <p:sldId id="314" r:id="rId5"/>
    <p:sldId id="326" r:id="rId6"/>
    <p:sldId id="327" r:id="rId7"/>
    <p:sldId id="328" r:id="rId8"/>
    <p:sldId id="315" r:id="rId9"/>
    <p:sldId id="257" r:id="rId10"/>
    <p:sldId id="313"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284" r:id="rId25"/>
    <p:sldId id="317" r:id="rId26"/>
    <p:sldId id="318" r:id="rId27"/>
    <p:sldId id="319" r:id="rId28"/>
    <p:sldId id="320" r:id="rId29"/>
    <p:sldId id="321" r:id="rId30"/>
    <p:sldId id="322" r:id="rId31"/>
    <p:sldId id="323" r:id="rId32"/>
    <p:sldId id="324" r:id="rId33"/>
    <p:sldId id="285" r:id="rId34"/>
    <p:sldId id="350" r:id="rId35"/>
    <p:sldId id="351" r:id="rId36"/>
    <p:sldId id="352" r:id="rId37"/>
    <p:sldId id="353" r:id="rId38"/>
    <p:sldId id="354" r:id="rId39"/>
    <p:sldId id="355" r:id="rId40"/>
    <p:sldId id="356" r:id="rId41"/>
    <p:sldId id="357" r:id="rId42"/>
    <p:sldId id="358" r:id="rId43"/>
    <p:sldId id="359" r:id="rId44"/>
    <p:sldId id="360" r:id="rId45"/>
    <p:sldId id="361" r:id="rId46"/>
    <p:sldId id="362" r:id="rId47"/>
    <p:sldId id="363" r:id="rId48"/>
    <p:sldId id="364" r:id="rId49"/>
    <p:sldId id="286" r:id="rId50"/>
    <p:sldId id="287" r:id="rId51"/>
    <p:sldId id="288" r:id="rId52"/>
    <p:sldId id="289" r:id="rId53"/>
    <p:sldId id="325" r:id="rId54"/>
    <p:sldId id="378" r:id="rId55"/>
    <p:sldId id="290" r:id="rId56"/>
    <p:sldId id="291" r:id="rId57"/>
    <p:sldId id="344" r:id="rId58"/>
    <p:sldId id="345" r:id="rId59"/>
    <p:sldId id="346" r:id="rId60"/>
    <p:sldId id="347" r:id="rId61"/>
    <p:sldId id="348" r:id="rId62"/>
    <p:sldId id="349" r:id="rId63"/>
    <p:sldId id="367" r:id="rId64"/>
    <p:sldId id="293" r:id="rId65"/>
    <p:sldId id="294" r:id="rId66"/>
    <p:sldId id="266" r:id="rId67"/>
    <p:sldId id="368" r:id="rId68"/>
    <p:sldId id="267" r:id="rId69"/>
    <p:sldId id="296" r:id="rId70"/>
    <p:sldId id="379" r:id="rId71"/>
    <p:sldId id="297" r:id="rId72"/>
    <p:sldId id="298" r:id="rId73"/>
    <p:sldId id="373" r:id="rId74"/>
    <p:sldId id="374" r:id="rId75"/>
    <p:sldId id="372" r:id="rId76"/>
    <p:sldId id="371" r:id="rId77"/>
    <p:sldId id="375" r:id="rId78"/>
    <p:sldId id="376" r:id="rId79"/>
    <p:sldId id="377"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image" Target="../media/image6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4C9C3A-1722-45D8-BBC3-C7B4B49C5F8E}"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5FCBE-3A64-4A6B-A583-300F98EF8ED3}" type="slidenum">
              <a:rPr lang="en-US" smtClean="0"/>
              <a:pPr/>
              <a:t>‹#›</a:t>
            </a:fld>
            <a:endParaRPr lang="en-US"/>
          </a:p>
        </p:txBody>
      </p:sp>
    </p:spTree>
    <p:extLst>
      <p:ext uri="{BB962C8B-B14F-4D97-AF65-F5344CB8AC3E}">
        <p14:creationId xmlns="" xmlns:p14="http://schemas.microsoft.com/office/powerpoint/2010/main" val="2884088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4C9C3A-1722-45D8-BBC3-C7B4B49C5F8E}"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5FCBE-3A64-4A6B-A583-300F98EF8ED3}" type="slidenum">
              <a:rPr lang="en-US" smtClean="0"/>
              <a:pPr/>
              <a:t>‹#›</a:t>
            </a:fld>
            <a:endParaRPr lang="en-US"/>
          </a:p>
        </p:txBody>
      </p:sp>
    </p:spTree>
    <p:extLst>
      <p:ext uri="{BB962C8B-B14F-4D97-AF65-F5344CB8AC3E}">
        <p14:creationId xmlns="" xmlns:p14="http://schemas.microsoft.com/office/powerpoint/2010/main" val="2867709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4C9C3A-1722-45D8-BBC3-C7B4B49C5F8E}"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5FCBE-3A64-4A6B-A583-300F98EF8ED3}" type="slidenum">
              <a:rPr lang="en-US" smtClean="0"/>
              <a:pPr/>
              <a:t>‹#›</a:t>
            </a:fld>
            <a:endParaRPr lang="en-US"/>
          </a:p>
        </p:txBody>
      </p:sp>
    </p:spTree>
    <p:extLst>
      <p:ext uri="{BB962C8B-B14F-4D97-AF65-F5344CB8AC3E}">
        <p14:creationId xmlns="" xmlns:p14="http://schemas.microsoft.com/office/powerpoint/2010/main" val="2416888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olo titolo">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F43E1CA-B125-4ADF-ACAE-59E497F2CEB6}" type="slidenum">
              <a:rPr lang="it-IT"/>
              <a:pPr>
                <a:defRPr/>
              </a:pPr>
              <a:t>‹#›</a:t>
            </a:fld>
            <a:endParaRPr lang="it-IT" dirty="0"/>
          </a:p>
        </p:txBody>
      </p:sp>
    </p:spTree>
    <p:extLst>
      <p:ext uri="{BB962C8B-B14F-4D97-AF65-F5344CB8AC3E}">
        <p14:creationId xmlns="" xmlns:p14="http://schemas.microsoft.com/office/powerpoint/2010/main" val="4206791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83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lipArt Placeholder 3"/>
          <p:cNvSpPr>
            <a:spLocks noGrp="1"/>
          </p:cNvSpPr>
          <p:nvPr>
            <p:ph type="clipArt" sz="half" idx="2"/>
          </p:nvPr>
        </p:nvSpPr>
        <p:spPr>
          <a:xfrm>
            <a:off x="4800600" y="1905000"/>
            <a:ext cx="3810000" cy="4114800"/>
          </a:xfrm>
        </p:spPr>
        <p:txBody>
          <a:bodyPr/>
          <a:lstStyle/>
          <a:p>
            <a:pPr lvl="0"/>
            <a:endParaRPr lang="en-IN" noProof="0" smtClean="0"/>
          </a:p>
        </p:txBody>
      </p:sp>
      <p:sp>
        <p:nvSpPr>
          <p:cNvPr id="5" name="Rectangle 65"/>
          <p:cNvSpPr>
            <a:spLocks noGrp="1" noChangeArrowheads="1"/>
          </p:cNvSpPr>
          <p:nvPr>
            <p:ph type="dt" sz="half" idx="10"/>
          </p:nvPr>
        </p:nvSpPr>
        <p:spPr>
          <a:ln/>
        </p:spPr>
        <p:txBody>
          <a:bodyPr/>
          <a:lstStyle>
            <a:lvl1pPr>
              <a:defRPr/>
            </a:lvl1pPr>
          </a:lstStyle>
          <a:p>
            <a:pPr>
              <a:defRPr/>
            </a:pPr>
            <a:endParaRPr lang="en-US"/>
          </a:p>
        </p:txBody>
      </p:sp>
      <p:sp>
        <p:nvSpPr>
          <p:cNvPr id="6" name="Rectangle 66"/>
          <p:cNvSpPr>
            <a:spLocks noGrp="1" noChangeArrowheads="1"/>
          </p:cNvSpPr>
          <p:nvPr>
            <p:ph type="ftr" sz="quarter" idx="11"/>
          </p:nvPr>
        </p:nvSpPr>
        <p:spPr>
          <a:ln/>
        </p:spPr>
        <p:txBody>
          <a:bodyPr/>
          <a:lstStyle>
            <a:lvl1pPr>
              <a:defRPr/>
            </a:lvl1pPr>
          </a:lstStyle>
          <a:p>
            <a:pPr>
              <a:defRPr/>
            </a:pPr>
            <a:endParaRPr lang="en-US"/>
          </a:p>
        </p:txBody>
      </p:sp>
      <p:sp>
        <p:nvSpPr>
          <p:cNvPr id="7" name="Rectangle 67"/>
          <p:cNvSpPr>
            <a:spLocks noGrp="1" noChangeArrowheads="1"/>
          </p:cNvSpPr>
          <p:nvPr>
            <p:ph type="sldNum" sz="quarter" idx="12"/>
          </p:nvPr>
        </p:nvSpPr>
        <p:spPr>
          <a:ln/>
        </p:spPr>
        <p:txBody>
          <a:bodyPr/>
          <a:lstStyle>
            <a:lvl1pPr>
              <a:defRPr/>
            </a:lvl1pPr>
          </a:lstStyle>
          <a:p>
            <a:pPr>
              <a:defRPr/>
            </a:pPr>
            <a:fld id="{AF7F8765-ACE1-4684-8899-7476F1EE2D18}" type="slidenum">
              <a:rPr lang="en-US"/>
              <a:pPr>
                <a:defRPr/>
              </a:pPr>
              <a:t>‹#›</a:t>
            </a:fld>
            <a:endParaRPr lang="en-US"/>
          </a:p>
        </p:txBody>
      </p:sp>
    </p:spTree>
    <p:extLst>
      <p:ext uri="{BB962C8B-B14F-4D97-AF65-F5344CB8AC3E}">
        <p14:creationId xmlns="" xmlns:p14="http://schemas.microsoft.com/office/powerpoint/2010/main" val="1962181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mtClean="0"/>
              <a:t>Click to edit Master title style</a:t>
            </a:r>
            <a:endParaRPr lang="en-IN"/>
          </a:p>
        </p:txBody>
      </p:sp>
      <p:sp>
        <p:nvSpPr>
          <p:cNvPr id="3" name="ClipArt Placeholder 2"/>
          <p:cNvSpPr>
            <a:spLocks noGrp="1"/>
          </p:cNvSpPr>
          <p:nvPr>
            <p:ph type="clipArt" sz="half" idx="1"/>
          </p:nvPr>
        </p:nvSpPr>
        <p:spPr>
          <a:xfrm>
            <a:off x="838200" y="1905000"/>
            <a:ext cx="3810000" cy="4114800"/>
          </a:xfrm>
        </p:spPr>
        <p:txBody>
          <a:bodyPr/>
          <a:lstStyle/>
          <a:p>
            <a:pPr lvl="0"/>
            <a:endParaRPr lang="en-IN" noProof="0" smtClean="0"/>
          </a:p>
        </p:txBody>
      </p:sp>
      <p:sp>
        <p:nvSpPr>
          <p:cNvPr id="4" name="Text Placeholder 3"/>
          <p:cNvSpPr>
            <a:spLocks noGrp="1"/>
          </p:cNvSpPr>
          <p:nvPr>
            <p:ph type="body" sz="half" idx="2"/>
          </p:nvPr>
        </p:nvSpPr>
        <p:spPr>
          <a:xfrm>
            <a:off x="48006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65"/>
          <p:cNvSpPr>
            <a:spLocks noGrp="1" noChangeArrowheads="1"/>
          </p:cNvSpPr>
          <p:nvPr>
            <p:ph type="dt" sz="half" idx="10"/>
          </p:nvPr>
        </p:nvSpPr>
        <p:spPr>
          <a:ln/>
        </p:spPr>
        <p:txBody>
          <a:bodyPr/>
          <a:lstStyle>
            <a:lvl1pPr>
              <a:defRPr/>
            </a:lvl1pPr>
          </a:lstStyle>
          <a:p>
            <a:pPr>
              <a:defRPr/>
            </a:pPr>
            <a:endParaRPr lang="en-US"/>
          </a:p>
        </p:txBody>
      </p:sp>
      <p:sp>
        <p:nvSpPr>
          <p:cNvPr id="6" name="Rectangle 66"/>
          <p:cNvSpPr>
            <a:spLocks noGrp="1" noChangeArrowheads="1"/>
          </p:cNvSpPr>
          <p:nvPr>
            <p:ph type="ftr" sz="quarter" idx="11"/>
          </p:nvPr>
        </p:nvSpPr>
        <p:spPr>
          <a:ln/>
        </p:spPr>
        <p:txBody>
          <a:bodyPr/>
          <a:lstStyle>
            <a:lvl1pPr>
              <a:defRPr/>
            </a:lvl1pPr>
          </a:lstStyle>
          <a:p>
            <a:pPr>
              <a:defRPr/>
            </a:pPr>
            <a:endParaRPr lang="en-US"/>
          </a:p>
        </p:txBody>
      </p:sp>
      <p:sp>
        <p:nvSpPr>
          <p:cNvPr id="7" name="Rectangle 67"/>
          <p:cNvSpPr>
            <a:spLocks noGrp="1" noChangeArrowheads="1"/>
          </p:cNvSpPr>
          <p:nvPr>
            <p:ph type="sldNum" sz="quarter" idx="12"/>
          </p:nvPr>
        </p:nvSpPr>
        <p:spPr>
          <a:ln/>
        </p:spPr>
        <p:txBody>
          <a:bodyPr/>
          <a:lstStyle>
            <a:lvl1pPr>
              <a:defRPr/>
            </a:lvl1pPr>
          </a:lstStyle>
          <a:p>
            <a:pPr>
              <a:defRPr/>
            </a:pPr>
            <a:fld id="{CFBB7B3D-99E8-4589-95DA-6A91BC58357A}" type="slidenum">
              <a:rPr lang="en-US"/>
              <a:pPr>
                <a:defRPr/>
              </a:pPr>
              <a:t>‹#›</a:t>
            </a:fld>
            <a:endParaRPr lang="en-US"/>
          </a:p>
        </p:txBody>
      </p:sp>
    </p:spTree>
    <p:extLst>
      <p:ext uri="{BB962C8B-B14F-4D97-AF65-F5344CB8AC3E}">
        <p14:creationId xmlns="" xmlns:p14="http://schemas.microsoft.com/office/powerpoint/2010/main" val="1643789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N"/>
          </a:p>
        </p:txBody>
      </p:sp>
      <p:sp>
        <p:nvSpPr>
          <p:cNvPr id="3" name="Chart Placeholder 2"/>
          <p:cNvSpPr>
            <a:spLocks noGrp="1"/>
          </p:cNvSpPr>
          <p:nvPr>
            <p:ph type="chart" idx="1"/>
          </p:nvPr>
        </p:nvSpPr>
        <p:spPr>
          <a:xfrm>
            <a:off x="457200" y="1600200"/>
            <a:ext cx="8229600" cy="4525963"/>
          </a:xfrm>
        </p:spPr>
        <p:txBody>
          <a:bodyPr/>
          <a:lstStyle/>
          <a:p>
            <a:pPr lvl="0"/>
            <a:endParaRPr lang="en-IN"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8E8FB543-91C8-4E96-BFB4-0E512B73615E}" type="slidenum">
              <a:rPr lang="en-US"/>
              <a:pPr>
                <a:defRPr/>
              </a:pPr>
              <a:t>‹#›</a:t>
            </a:fld>
            <a:endParaRPr lang="th-TH"/>
          </a:p>
        </p:txBody>
      </p:sp>
    </p:spTree>
    <p:extLst>
      <p:ext uri="{BB962C8B-B14F-4D97-AF65-F5344CB8AC3E}">
        <p14:creationId xmlns="" xmlns:p14="http://schemas.microsoft.com/office/powerpoint/2010/main" val="2797402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4C9C3A-1722-45D8-BBC3-C7B4B49C5F8E}"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5FCBE-3A64-4A6B-A583-300F98EF8ED3}" type="slidenum">
              <a:rPr lang="en-US" smtClean="0"/>
              <a:pPr/>
              <a:t>‹#›</a:t>
            </a:fld>
            <a:endParaRPr lang="en-US"/>
          </a:p>
        </p:txBody>
      </p:sp>
    </p:spTree>
    <p:extLst>
      <p:ext uri="{BB962C8B-B14F-4D97-AF65-F5344CB8AC3E}">
        <p14:creationId xmlns="" xmlns:p14="http://schemas.microsoft.com/office/powerpoint/2010/main" val="4208354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4C9C3A-1722-45D8-BBC3-C7B4B49C5F8E}"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5FCBE-3A64-4A6B-A583-300F98EF8ED3}" type="slidenum">
              <a:rPr lang="en-US" smtClean="0"/>
              <a:pPr/>
              <a:t>‹#›</a:t>
            </a:fld>
            <a:endParaRPr lang="en-US"/>
          </a:p>
        </p:txBody>
      </p:sp>
    </p:spTree>
    <p:extLst>
      <p:ext uri="{BB962C8B-B14F-4D97-AF65-F5344CB8AC3E}">
        <p14:creationId xmlns="" xmlns:p14="http://schemas.microsoft.com/office/powerpoint/2010/main" val="590411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4C9C3A-1722-45D8-BBC3-C7B4B49C5F8E}" type="datetimeFigureOut">
              <a:rPr lang="en-US" smtClean="0"/>
              <a:pPr/>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5FCBE-3A64-4A6B-A583-300F98EF8ED3}" type="slidenum">
              <a:rPr lang="en-US" smtClean="0"/>
              <a:pPr/>
              <a:t>‹#›</a:t>
            </a:fld>
            <a:endParaRPr lang="en-US"/>
          </a:p>
        </p:txBody>
      </p:sp>
    </p:spTree>
    <p:extLst>
      <p:ext uri="{BB962C8B-B14F-4D97-AF65-F5344CB8AC3E}">
        <p14:creationId xmlns="" xmlns:p14="http://schemas.microsoft.com/office/powerpoint/2010/main" val="132091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4C9C3A-1722-45D8-BBC3-C7B4B49C5F8E}" type="datetimeFigureOut">
              <a:rPr lang="en-US" smtClean="0"/>
              <a:pPr/>
              <a:t>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5FCBE-3A64-4A6B-A583-300F98EF8ED3}" type="slidenum">
              <a:rPr lang="en-US" smtClean="0"/>
              <a:pPr/>
              <a:t>‹#›</a:t>
            </a:fld>
            <a:endParaRPr lang="en-US"/>
          </a:p>
        </p:txBody>
      </p:sp>
    </p:spTree>
    <p:extLst>
      <p:ext uri="{BB962C8B-B14F-4D97-AF65-F5344CB8AC3E}">
        <p14:creationId xmlns="" xmlns:p14="http://schemas.microsoft.com/office/powerpoint/2010/main" val="1551214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4C9C3A-1722-45D8-BBC3-C7B4B49C5F8E}" type="datetimeFigureOut">
              <a:rPr lang="en-US" smtClean="0"/>
              <a:pPr/>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5FCBE-3A64-4A6B-A583-300F98EF8ED3}" type="slidenum">
              <a:rPr lang="en-US" smtClean="0"/>
              <a:pPr/>
              <a:t>‹#›</a:t>
            </a:fld>
            <a:endParaRPr lang="en-US"/>
          </a:p>
        </p:txBody>
      </p:sp>
    </p:spTree>
    <p:extLst>
      <p:ext uri="{BB962C8B-B14F-4D97-AF65-F5344CB8AC3E}">
        <p14:creationId xmlns="" xmlns:p14="http://schemas.microsoft.com/office/powerpoint/2010/main" val="204682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4C9C3A-1722-45D8-BBC3-C7B4B49C5F8E}" type="datetimeFigureOut">
              <a:rPr lang="en-US" smtClean="0"/>
              <a:pPr/>
              <a:t>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5FCBE-3A64-4A6B-A583-300F98EF8ED3}" type="slidenum">
              <a:rPr lang="en-US" smtClean="0"/>
              <a:pPr/>
              <a:t>‹#›</a:t>
            </a:fld>
            <a:endParaRPr lang="en-US"/>
          </a:p>
        </p:txBody>
      </p:sp>
    </p:spTree>
    <p:extLst>
      <p:ext uri="{BB962C8B-B14F-4D97-AF65-F5344CB8AC3E}">
        <p14:creationId xmlns="" xmlns:p14="http://schemas.microsoft.com/office/powerpoint/2010/main" val="1017252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4C9C3A-1722-45D8-BBC3-C7B4B49C5F8E}" type="datetimeFigureOut">
              <a:rPr lang="en-US" smtClean="0"/>
              <a:pPr/>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5FCBE-3A64-4A6B-A583-300F98EF8ED3}" type="slidenum">
              <a:rPr lang="en-US" smtClean="0"/>
              <a:pPr/>
              <a:t>‹#›</a:t>
            </a:fld>
            <a:endParaRPr lang="en-US"/>
          </a:p>
        </p:txBody>
      </p:sp>
    </p:spTree>
    <p:extLst>
      <p:ext uri="{BB962C8B-B14F-4D97-AF65-F5344CB8AC3E}">
        <p14:creationId xmlns="" xmlns:p14="http://schemas.microsoft.com/office/powerpoint/2010/main" val="184051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4C9C3A-1722-45D8-BBC3-C7B4B49C5F8E}" type="datetimeFigureOut">
              <a:rPr lang="en-US" smtClean="0"/>
              <a:pPr/>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5FCBE-3A64-4A6B-A583-300F98EF8ED3}" type="slidenum">
              <a:rPr lang="en-US" smtClean="0"/>
              <a:pPr/>
              <a:t>‹#›</a:t>
            </a:fld>
            <a:endParaRPr lang="en-US"/>
          </a:p>
        </p:txBody>
      </p:sp>
    </p:spTree>
    <p:extLst>
      <p:ext uri="{BB962C8B-B14F-4D97-AF65-F5344CB8AC3E}">
        <p14:creationId xmlns="" xmlns:p14="http://schemas.microsoft.com/office/powerpoint/2010/main" val="2554826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4C9C3A-1722-45D8-BBC3-C7B4B49C5F8E}" type="datetimeFigureOut">
              <a:rPr lang="en-US" smtClean="0"/>
              <a:pPr/>
              <a:t>1/19/2023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75FCBE-3A64-4A6B-A583-300F98EF8ED3}" type="slidenum">
              <a:rPr lang="en-US" smtClean="0"/>
              <a:pPr/>
              <a:t>‹#›</a:t>
            </a:fld>
            <a:endParaRPr lang="en-US"/>
          </a:p>
        </p:txBody>
      </p:sp>
    </p:spTree>
    <p:extLst>
      <p:ext uri="{BB962C8B-B14F-4D97-AF65-F5344CB8AC3E}">
        <p14:creationId xmlns="" xmlns:p14="http://schemas.microsoft.com/office/powerpoint/2010/main" val="2450882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images.google.com/imgres?imgurl=http://www.holley.com/data/products/pictures/largeHydLifter.jpg&amp;imgrefurl=http://www.holley.com/products.asp?product=71900&amp;h=600&amp;w=600&amp;sz=40&amp;tbnid=M8VbO0gCcw1Q8M:&amp;tbnh=133&amp;tbnw=133&amp;hl=en&amp;start=22&amp;prev=/images?q=lifters&amp;start=20&amp;svnum=10&amp;hl=en&amp;lr=&amp;rls=RNWE,RNWE:2005-31,RNWE:en&amp;sa=N" TargetMode="Externa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images.google.com/imgres?imgurl=http://www.txstock.com/brokecam/fook3.jpg&amp;imgrefurl=http://www.txstock.com/brokecam/&amp;h=689&amp;w=881&amp;sz=451&amp;tbnid=0fysIMdl4zZajM:&amp;tbnh=113&amp;tbnw=145&amp;hl=en&amp;start=10&amp;prev=/images?q=cam+lobe&amp;svnum=10&amp;hl=en&amp;lr=&amp;rls=RNWE,RNWE:2005-31,RNWE:en&amp;sa=N" TargetMode="Externa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4.xml"/><Relationship Id="rId1" Type="http://schemas.openxmlformats.org/officeDocument/2006/relationships/video" Target="file:///C:\Users\user\Documents\How%20Diesel%20Engines%20Work%20-%20Part%20-%201%20(Four%20Stroke%20Combustion%20Cycle)(480P).mp4"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gif"/><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hyperlink" Target="http://www.howstuffworks.com/diesel1.htm" TargetMode="Externa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slideLayout" Target="../slideLayouts/slideLayout15.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54.png"/><Relationship Id="rId1" Type="http://schemas.openxmlformats.org/officeDocument/2006/relationships/slideLayout" Target="../slideLayouts/slideLayout4.xml"/><Relationship Id="rId5" Type="http://schemas.openxmlformats.org/officeDocument/2006/relationships/image" Target="../media/image69.png"/><Relationship Id="rId4" Type="http://schemas.openxmlformats.org/officeDocument/2006/relationships/image" Target="../media/image6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4.xml"/><Relationship Id="rId1" Type="http://schemas.openxmlformats.org/officeDocument/2006/relationships/video" Target="file:///F:\%23VENKATESH.S\PERSONALITY%20DEVELOPMENT\How%202%20Stroke%20Engine%20Works(720P_HD).mp4" TargetMode="External"/></Relationships>
</file>

<file path=ppt/slides/_rels/slide7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14357"/>
            <a:ext cx="7772400" cy="2214577"/>
          </a:xfrm>
        </p:spPr>
        <p:txBody>
          <a:bodyPr/>
          <a:lstStyle/>
          <a:p>
            <a:r>
              <a:rPr lang="en-IN" dirty="0" smtClean="0"/>
              <a:t>ME3451</a:t>
            </a:r>
            <a:br>
              <a:rPr lang="en-IN" dirty="0" smtClean="0"/>
            </a:br>
            <a:r>
              <a:rPr lang="en-IN" dirty="0" smtClean="0"/>
              <a:t>THERMAL ENGINEERING</a:t>
            </a:r>
            <a:endParaRPr lang="en-US" dirty="0"/>
          </a:p>
        </p:txBody>
      </p:sp>
      <p:sp>
        <p:nvSpPr>
          <p:cNvPr id="3" name="Subtitle 2"/>
          <p:cNvSpPr>
            <a:spLocks noGrp="1"/>
          </p:cNvSpPr>
          <p:nvPr>
            <p:ph type="subTitle" idx="1"/>
          </p:nvPr>
        </p:nvSpPr>
        <p:spPr>
          <a:xfrm>
            <a:off x="1371600" y="3571876"/>
            <a:ext cx="6400800" cy="2066924"/>
          </a:xfrm>
        </p:spPr>
        <p:txBody>
          <a:bodyPr>
            <a:normAutofit fontScale="85000" lnSpcReduction="20000"/>
          </a:bodyPr>
          <a:lstStyle/>
          <a:p>
            <a:r>
              <a:rPr lang="en-IN" dirty="0" smtClean="0"/>
              <a:t>Presented by</a:t>
            </a:r>
          </a:p>
          <a:p>
            <a:r>
              <a:rPr lang="en-IN" dirty="0" smtClean="0">
                <a:solidFill>
                  <a:srgbClr val="7030A0"/>
                </a:solidFill>
              </a:rPr>
              <a:t>PANDIAN.K</a:t>
            </a:r>
          </a:p>
          <a:p>
            <a:r>
              <a:rPr lang="en-IN" dirty="0" smtClean="0">
                <a:solidFill>
                  <a:srgbClr val="00B0F0"/>
                </a:solidFill>
              </a:rPr>
              <a:t>ASSISTANT PROFESSOR</a:t>
            </a:r>
          </a:p>
          <a:p>
            <a:r>
              <a:rPr lang="en-IN" dirty="0" smtClean="0">
                <a:solidFill>
                  <a:srgbClr val="00B0F0"/>
                </a:solidFill>
              </a:rPr>
              <a:t>DEPARTMENT OF MECHANICAL ENGINEERING</a:t>
            </a:r>
            <a:endParaRPr lang="en-US" dirty="0">
              <a:solidFill>
                <a:srgbClr val="00B0F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304800"/>
            <a:ext cx="7772400" cy="1143000"/>
          </a:xfrm>
        </p:spPr>
        <p:txBody>
          <a:bodyPr/>
          <a:lstStyle/>
          <a:p>
            <a:pPr eaLnBrk="1" hangingPunct="1">
              <a:defRPr/>
            </a:pPr>
            <a:r>
              <a:rPr lang="en-US" smtClean="0"/>
              <a:t>Engines</a:t>
            </a:r>
          </a:p>
        </p:txBody>
      </p:sp>
      <p:sp>
        <p:nvSpPr>
          <p:cNvPr id="36868" name="Text Box 4"/>
          <p:cNvSpPr txBox="1">
            <a:spLocks noChangeArrowheads="1"/>
          </p:cNvSpPr>
          <p:nvPr/>
        </p:nvSpPr>
        <p:spPr bwMode="auto">
          <a:xfrm>
            <a:off x="304800" y="1219200"/>
            <a:ext cx="23622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a:t>Configuration</a:t>
            </a:r>
          </a:p>
        </p:txBody>
      </p:sp>
      <p:sp>
        <p:nvSpPr>
          <p:cNvPr id="36869" name="Text Box 5"/>
          <p:cNvSpPr txBox="1">
            <a:spLocks noChangeArrowheads="1"/>
          </p:cNvSpPr>
          <p:nvPr/>
        </p:nvSpPr>
        <p:spPr bwMode="auto">
          <a:xfrm>
            <a:off x="304800" y="1905000"/>
            <a:ext cx="36576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Tx/>
              <a:buChar char="•"/>
            </a:pPr>
            <a:r>
              <a:rPr lang="en-US" u="sng" dirty="0" smtClean="0"/>
              <a:t>Engines</a:t>
            </a:r>
            <a:r>
              <a:rPr lang="en-US" dirty="0"/>
              <a:t>: </a:t>
            </a:r>
            <a:r>
              <a:rPr lang="en-US" sz="2000" dirty="0">
                <a:latin typeface="Arial" charset="0"/>
                <a:cs typeface="Arial" charset="0"/>
              </a:rPr>
              <a:t>The cylinders are arranged in a line, in a single bank. </a:t>
            </a:r>
          </a:p>
        </p:txBody>
      </p:sp>
      <p:sp>
        <p:nvSpPr>
          <p:cNvPr id="4102" name="Text Box 10"/>
          <p:cNvSpPr txBox="1">
            <a:spLocks noChangeArrowheads="1"/>
          </p:cNvSpPr>
          <p:nvPr/>
        </p:nvSpPr>
        <p:spPr bwMode="auto">
          <a:xfrm>
            <a:off x="898525" y="4613275"/>
            <a:ext cx="33686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CA"/>
          </a:p>
        </p:txBody>
      </p:sp>
      <p:pic>
        <p:nvPicPr>
          <p:cNvPr id="36882" name="Picture 18" descr="In an inline engine, the cylinders are arranged in a line in a single bank."/>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174172" y="3142853"/>
            <a:ext cx="4114800" cy="33980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0" descr="G:\Dokument\Maszynoznawstwo\Maszyny\rusunki\Silniki\enginecomponents.jpg"/>
          <p:cNvPicPr>
            <a:picLocks noChangeAspect="1" noChangeArrowheads="1"/>
          </p:cNvPicPr>
          <p:nvPr/>
        </p:nvPicPr>
        <p:blipFill>
          <a:blip r:embed="rId3" cstate="print"/>
          <a:srcRect/>
          <a:stretch>
            <a:fillRect/>
          </a:stretch>
        </p:blipFill>
        <p:spPr bwMode="auto">
          <a:xfrm>
            <a:off x="3995057" y="1648109"/>
            <a:ext cx="4800600" cy="4333875"/>
          </a:xfrm>
          <a:prstGeom prst="rect">
            <a:avLst/>
          </a:prstGeom>
          <a:noFill/>
          <a:ln w="9525">
            <a:noFill/>
            <a:miter lim="800000"/>
            <a:headEnd/>
            <a:tailEnd/>
          </a:ln>
        </p:spPr>
      </p:pic>
    </p:spTree>
    <p:extLst>
      <p:ext uri="{BB962C8B-B14F-4D97-AF65-F5344CB8AC3E}">
        <p14:creationId xmlns="" xmlns:p14="http://schemas.microsoft.com/office/powerpoint/2010/main" val="3053404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blinds(horizontal)">
                                      <p:cBhvr>
                                        <p:cTn id="7" dur="500"/>
                                        <p:tgtEl>
                                          <p:spTgt spid="368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6869"/>
                                        </p:tgtEl>
                                        <p:attrNameLst>
                                          <p:attrName>style.visibility</p:attrName>
                                        </p:attrNameLst>
                                      </p:cBhvr>
                                      <p:to>
                                        <p:strVal val="visible"/>
                                      </p:to>
                                    </p:set>
                                    <p:anim calcmode="lin" valueType="num">
                                      <p:cBhvr additive="base">
                                        <p:cTn id="12" dur="500" fill="hold"/>
                                        <p:tgtEl>
                                          <p:spTgt spid="36869"/>
                                        </p:tgtEl>
                                        <p:attrNameLst>
                                          <p:attrName>ppt_x</p:attrName>
                                        </p:attrNameLst>
                                      </p:cBhvr>
                                      <p:tavLst>
                                        <p:tav tm="0">
                                          <p:val>
                                            <p:strVal val="0-#ppt_w/2"/>
                                          </p:val>
                                        </p:tav>
                                        <p:tav tm="100000">
                                          <p:val>
                                            <p:strVal val="#ppt_x"/>
                                          </p:val>
                                        </p:tav>
                                      </p:tavLst>
                                    </p:anim>
                                    <p:anim calcmode="lin" valueType="num">
                                      <p:cBhvr additive="base">
                                        <p:cTn id="13" dur="500" fill="hold"/>
                                        <p:tgtEl>
                                          <p:spTgt spid="36869"/>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36882"/>
                                        </p:tgtEl>
                                        <p:attrNameLst>
                                          <p:attrName>style.visibility</p:attrName>
                                        </p:attrNameLst>
                                      </p:cBhvr>
                                      <p:to>
                                        <p:strVal val="visible"/>
                                      </p:to>
                                    </p:set>
                                    <p:animEffect transition="in" filter="blinds(horizontal)">
                                      <p:cBhvr>
                                        <p:cTn id="18" dur="500"/>
                                        <p:tgtEl>
                                          <p:spTgt spid="36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utoUpdateAnimBg="0"/>
      <p:bldP spid="3686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smtClean="0"/>
              <a:t>Engines</a:t>
            </a:r>
          </a:p>
        </p:txBody>
      </p:sp>
      <p:sp>
        <p:nvSpPr>
          <p:cNvPr id="39939" name="Text Box 3"/>
          <p:cNvSpPr txBox="1">
            <a:spLocks noChangeArrowheads="1"/>
          </p:cNvSpPr>
          <p:nvPr/>
        </p:nvSpPr>
        <p:spPr bwMode="auto">
          <a:xfrm>
            <a:off x="152400" y="1295400"/>
            <a:ext cx="993775"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u="sng"/>
              <a:t>Parts</a:t>
            </a:r>
          </a:p>
        </p:txBody>
      </p:sp>
      <p:sp>
        <p:nvSpPr>
          <p:cNvPr id="39940" name="Text Box 4"/>
          <p:cNvSpPr txBox="1">
            <a:spLocks noChangeArrowheads="1"/>
          </p:cNvSpPr>
          <p:nvPr/>
        </p:nvSpPr>
        <p:spPr bwMode="auto">
          <a:xfrm>
            <a:off x="533400" y="4572000"/>
            <a:ext cx="8070850" cy="191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Tx/>
              <a:buChar char="•"/>
            </a:pPr>
            <a:r>
              <a:rPr lang="en-US" u="sng"/>
              <a:t>Exhaust Valve</a:t>
            </a:r>
            <a:r>
              <a:rPr lang="en-US"/>
              <a:t> lets the exhaust gases escape the combustion </a:t>
            </a:r>
          </a:p>
          <a:p>
            <a:pPr eaLnBrk="1" hangingPunct="1"/>
            <a:r>
              <a:rPr lang="en-US"/>
              <a:t>Chamber. (Diameter is smaller then Intake valve)</a:t>
            </a:r>
          </a:p>
          <a:p>
            <a:pPr eaLnBrk="1" hangingPunct="1"/>
            <a:endParaRPr lang="en-US"/>
          </a:p>
          <a:p>
            <a:pPr eaLnBrk="1" hangingPunct="1">
              <a:buFontTx/>
              <a:buChar char="•"/>
            </a:pPr>
            <a:r>
              <a:rPr lang="en-US" u="sng"/>
              <a:t>Intake Valve </a:t>
            </a:r>
            <a:r>
              <a:rPr lang="en-US"/>
              <a:t>lets the air or air fuel mixture to enter the </a:t>
            </a:r>
          </a:p>
          <a:p>
            <a:pPr eaLnBrk="1" hangingPunct="1"/>
            <a:r>
              <a:rPr lang="en-US"/>
              <a:t>combustion chamber. (Diameter is larger than the exhaust valve)</a:t>
            </a:r>
            <a:endParaRPr lang="en-US" u="sng"/>
          </a:p>
        </p:txBody>
      </p:sp>
      <p:sp>
        <p:nvSpPr>
          <p:cNvPr id="39946" name="Rectangle 10"/>
          <p:cNvSpPr>
            <a:spLocks noChangeArrowheads="1"/>
          </p:cNvSpPr>
          <p:nvPr/>
        </p:nvSpPr>
        <p:spPr bwMode="auto">
          <a:xfrm>
            <a:off x="0" y="1981200"/>
            <a:ext cx="3271838"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b="1" u="sng"/>
              <a:t>Valves</a:t>
            </a:r>
            <a:r>
              <a:rPr lang="en-US"/>
              <a:t>: Minimum </a:t>
            </a:r>
          </a:p>
          <a:p>
            <a:r>
              <a:rPr lang="en-US"/>
              <a:t>Two Valves pre Cylinder</a:t>
            </a:r>
          </a:p>
        </p:txBody>
      </p:sp>
      <p:pic>
        <p:nvPicPr>
          <p:cNvPr id="39947" name="Picture 11" descr="springreturnvalves"/>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429000" y="1524000"/>
            <a:ext cx="5181600" cy="3084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7012521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 calcmode="lin" valueType="num">
                                      <p:cBhvr additive="base">
                                        <p:cTn id="7" dur="500" fill="hold"/>
                                        <p:tgtEl>
                                          <p:spTgt spid="39939"/>
                                        </p:tgtEl>
                                        <p:attrNameLst>
                                          <p:attrName>ppt_x</p:attrName>
                                        </p:attrNameLst>
                                      </p:cBhvr>
                                      <p:tavLst>
                                        <p:tav tm="0">
                                          <p:val>
                                            <p:strVal val="0-#ppt_w/2"/>
                                          </p:val>
                                        </p:tav>
                                        <p:tav tm="100000">
                                          <p:val>
                                            <p:strVal val="#ppt_x"/>
                                          </p:val>
                                        </p:tav>
                                      </p:tavLst>
                                    </p:anim>
                                    <p:anim calcmode="lin" valueType="num">
                                      <p:cBhvr additive="base">
                                        <p:cTn id="8" dur="500" fill="hold"/>
                                        <p:tgtEl>
                                          <p:spTgt spid="3993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9947"/>
                                        </p:tgtEl>
                                        <p:attrNameLst>
                                          <p:attrName>style.visibility</p:attrName>
                                        </p:attrNameLst>
                                      </p:cBhvr>
                                      <p:to>
                                        <p:strVal val="visible"/>
                                      </p:to>
                                    </p:set>
                                    <p:anim calcmode="lin" valueType="num">
                                      <p:cBhvr additive="base">
                                        <p:cTn id="13" dur="500" fill="hold"/>
                                        <p:tgtEl>
                                          <p:spTgt spid="39947"/>
                                        </p:tgtEl>
                                        <p:attrNameLst>
                                          <p:attrName>ppt_x</p:attrName>
                                        </p:attrNameLst>
                                      </p:cBhvr>
                                      <p:tavLst>
                                        <p:tav tm="0">
                                          <p:val>
                                            <p:strVal val="1+#ppt_w/2"/>
                                          </p:val>
                                        </p:tav>
                                        <p:tav tm="100000">
                                          <p:val>
                                            <p:strVal val="#ppt_x"/>
                                          </p:val>
                                        </p:tav>
                                      </p:tavLst>
                                    </p:anim>
                                    <p:anim calcmode="lin" valueType="num">
                                      <p:cBhvr additive="base">
                                        <p:cTn id="14" dur="500" fill="hold"/>
                                        <p:tgtEl>
                                          <p:spTgt spid="3994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940"/>
                                        </p:tgtEl>
                                        <p:attrNameLst>
                                          <p:attrName>style.visibility</p:attrName>
                                        </p:attrNameLst>
                                      </p:cBhvr>
                                      <p:to>
                                        <p:strVal val="visible"/>
                                      </p:to>
                                    </p:set>
                                    <p:anim calcmode="lin" valueType="num">
                                      <p:cBhvr additive="base">
                                        <p:cTn id="19" dur="500" fill="hold"/>
                                        <p:tgtEl>
                                          <p:spTgt spid="39940"/>
                                        </p:tgtEl>
                                        <p:attrNameLst>
                                          <p:attrName>ppt_x</p:attrName>
                                        </p:attrNameLst>
                                      </p:cBhvr>
                                      <p:tavLst>
                                        <p:tav tm="0">
                                          <p:val>
                                            <p:strVal val="0-#ppt_w/2"/>
                                          </p:val>
                                        </p:tav>
                                        <p:tav tm="100000">
                                          <p:val>
                                            <p:strVal val="#ppt_x"/>
                                          </p:val>
                                        </p:tav>
                                      </p:tavLst>
                                    </p:anim>
                                    <p:anim calcmode="lin" valueType="num">
                                      <p:cBhvr additive="base">
                                        <p:cTn id="20" dur="500" fill="hold"/>
                                        <p:tgtEl>
                                          <p:spTgt spid="3994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946"/>
                                        </p:tgtEl>
                                        <p:attrNameLst>
                                          <p:attrName>style.visibility</p:attrName>
                                        </p:attrNameLst>
                                      </p:cBhvr>
                                      <p:to>
                                        <p:strVal val="visible"/>
                                      </p:to>
                                    </p:set>
                                    <p:anim calcmode="lin" valueType="num">
                                      <p:cBhvr additive="base">
                                        <p:cTn id="25" dur="500" fill="hold"/>
                                        <p:tgtEl>
                                          <p:spTgt spid="39946"/>
                                        </p:tgtEl>
                                        <p:attrNameLst>
                                          <p:attrName>ppt_x</p:attrName>
                                        </p:attrNameLst>
                                      </p:cBhvr>
                                      <p:tavLst>
                                        <p:tav tm="0">
                                          <p:val>
                                            <p:strVal val="0-#ppt_w/2"/>
                                          </p:val>
                                        </p:tav>
                                        <p:tav tm="100000">
                                          <p:val>
                                            <p:strVal val="#ppt_x"/>
                                          </p:val>
                                        </p:tav>
                                      </p:tavLst>
                                    </p:anim>
                                    <p:anim calcmode="lin" valueType="num">
                                      <p:cBhvr additive="base">
                                        <p:cTn id="26" dur="500" fill="hold"/>
                                        <p:tgtEl>
                                          <p:spTgt spid="399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utoUpdateAnimBg="0"/>
      <p:bldP spid="39940" grpId="0" autoUpdateAnimBg="0"/>
      <p:bldP spid="3994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smtClean="0"/>
              <a:t>Engines</a:t>
            </a:r>
          </a:p>
        </p:txBody>
      </p:sp>
      <p:sp>
        <p:nvSpPr>
          <p:cNvPr id="40963" name="Text Box 3"/>
          <p:cNvSpPr txBox="1">
            <a:spLocks noChangeArrowheads="1"/>
          </p:cNvSpPr>
          <p:nvPr/>
        </p:nvSpPr>
        <p:spPr bwMode="auto">
          <a:xfrm>
            <a:off x="381000" y="2286000"/>
            <a:ext cx="4240213"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b="1" u="sng"/>
              <a:t>Valve Springs</a:t>
            </a:r>
            <a:r>
              <a:rPr lang="en-US"/>
              <a:t>: Keeps the valves</a:t>
            </a:r>
          </a:p>
          <a:p>
            <a:pPr eaLnBrk="1" hangingPunct="1"/>
            <a:r>
              <a:rPr lang="en-US"/>
              <a:t>Closed. </a:t>
            </a:r>
          </a:p>
        </p:txBody>
      </p:sp>
      <p:sp>
        <p:nvSpPr>
          <p:cNvPr id="40966" name="Text Box 6"/>
          <p:cNvSpPr txBox="1">
            <a:spLocks noChangeArrowheads="1"/>
          </p:cNvSpPr>
          <p:nvPr/>
        </p:nvSpPr>
        <p:spPr bwMode="auto">
          <a:xfrm>
            <a:off x="381000" y="4495800"/>
            <a:ext cx="436880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b="1" u="sng"/>
              <a:t>Valve Lifters</a:t>
            </a:r>
            <a:r>
              <a:rPr lang="en-US"/>
              <a:t>: Rides the cam lobe</a:t>
            </a:r>
          </a:p>
          <a:p>
            <a:pPr eaLnBrk="1" hangingPunct="1"/>
            <a:r>
              <a:rPr lang="en-US"/>
              <a:t>and helps in opening the valves.</a:t>
            </a:r>
          </a:p>
        </p:txBody>
      </p:sp>
      <p:pic>
        <p:nvPicPr>
          <p:cNvPr id="40968" name="Picture 8" descr="largeHydLifter">
            <a:hlinkClick r:id="rId2"/>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248400" y="4648200"/>
            <a:ext cx="2209800"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69" name="Picture 9" descr="tappet_valve"/>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248400" y="1143000"/>
            <a:ext cx="2300288"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003208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anim calcmode="lin" valueType="num">
                                      <p:cBhvr additive="base">
                                        <p:cTn id="7" dur="500" fill="hold"/>
                                        <p:tgtEl>
                                          <p:spTgt spid="40963"/>
                                        </p:tgtEl>
                                        <p:attrNameLst>
                                          <p:attrName>ppt_x</p:attrName>
                                        </p:attrNameLst>
                                      </p:cBhvr>
                                      <p:tavLst>
                                        <p:tav tm="0">
                                          <p:val>
                                            <p:strVal val="0-#ppt_w/2"/>
                                          </p:val>
                                        </p:tav>
                                        <p:tav tm="100000">
                                          <p:val>
                                            <p:strVal val="#ppt_x"/>
                                          </p:val>
                                        </p:tav>
                                      </p:tavLst>
                                    </p:anim>
                                    <p:anim calcmode="lin" valueType="num">
                                      <p:cBhvr additive="base">
                                        <p:cTn id="8" dur="500" fill="hold"/>
                                        <p:tgtEl>
                                          <p:spTgt spid="4096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0969"/>
                                        </p:tgtEl>
                                        <p:attrNameLst>
                                          <p:attrName>style.visibility</p:attrName>
                                        </p:attrNameLst>
                                      </p:cBhvr>
                                      <p:to>
                                        <p:strVal val="visible"/>
                                      </p:to>
                                    </p:set>
                                    <p:anim calcmode="lin" valueType="num">
                                      <p:cBhvr additive="base">
                                        <p:cTn id="13" dur="500" fill="hold"/>
                                        <p:tgtEl>
                                          <p:spTgt spid="40969"/>
                                        </p:tgtEl>
                                        <p:attrNameLst>
                                          <p:attrName>ppt_x</p:attrName>
                                        </p:attrNameLst>
                                      </p:cBhvr>
                                      <p:tavLst>
                                        <p:tav tm="0">
                                          <p:val>
                                            <p:strVal val="1+#ppt_w/2"/>
                                          </p:val>
                                        </p:tav>
                                        <p:tav tm="100000">
                                          <p:val>
                                            <p:strVal val="#ppt_x"/>
                                          </p:val>
                                        </p:tav>
                                      </p:tavLst>
                                    </p:anim>
                                    <p:anim calcmode="lin" valueType="num">
                                      <p:cBhvr additive="base">
                                        <p:cTn id="14" dur="500" fill="hold"/>
                                        <p:tgtEl>
                                          <p:spTgt spid="4096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66"/>
                                        </p:tgtEl>
                                        <p:attrNameLst>
                                          <p:attrName>style.visibility</p:attrName>
                                        </p:attrNameLst>
                                      </p:cBhvr>
                                      <p:to>
                                        <p:strVal val="visible"/>
                                      </p:to>
                                    </p:set>
                                    <p:anim calcmode="lin" valueType="num">
                                      <p:cBhvr additive="base">
                                        <p:cTn id="19" dur="500" fill="hold"/>
                                        <p:tgtEl>
                                          <p:spTgt spid="40966"/>
                                        </p:tgtEl>
                                        <p:attrNameLst>
                                          <p:attrName>ppt_x</p:attrName>
                                        </p:attrNameLst>
                                      </p:cBhvr>
                                      <p:tavLst>
                                        <p:tav tm="0">
                                          <p:val>
                                            <p:strVal val="0-#ppt_w/2"/>
                                          </p:val>
                                        </p:tav>
                                        <p:tav tm="100000">
                                          <p:val>
                                            <p:strVal val="#ppt_x"/>
                                          </p:val>
                                        </p:tav>
                                      </p:tavLst>
                                    </p:anim>
                                    <p:anim calcmode="lin" valueType="num">
                                      <p:cBhvr additive="base">
                                        <p:cTn id="20" dur="500" fill="hold"/>
                                        <p:tgtEl>
                                          <p:spTgt spid="4096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40968"/>
                                        </p:tgtEl>
                                        <p:attrNameLst>
                                          <p:attrName>style.visibility</p:attrName>
                                        </p:attrNameLst>
                                      </p:cBhvr>
                                      <p:to>
                                        <p:strVal val="visible"/>
                                      </p:to>
                                    </p:set>
                                    <p:anim calcmode="lin" valueType="num">
                                      <p:cBhvr additive="base">
                                        <p:cTn id="25" dur="500" fill="hold"/>
                                        <p:tgtEl>
                                          <p:spTgt spid="40968"/>
                                        </p:tgtEl>
                                        <p:attrNameLst>
                                          <p:attrName>ppt_x</p:attrName>
                                        </p:attrNameLst>
                                      </p:cBhvr>
                                      <p:tavLst>
                                        <p:tav tm="0">
                                          <p:val>
                                            <p:strVal val="1+#ppt_w/2"/>
                                          </p:val>
                                        </p:tav>
                                        <p:tav tm="100000">
                                          <p:val>
                                            <p:strVal val="#ppt_x"/>
                                          </p:val>
                                        </p:tav>
                                      </p:tavLst>
                                    </p:anim>
                                    <p:anim calcmode="lin" valueType="num">
                                      <p:cBhvr additive="base">
                                        <p:cTn id="26" dur="500" fill="hold"/>
                                        <p:tgtEl>
                                          <p:spTgt spid="409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utoUpdateAnimBg="0"/>
      <p:bldP spid="4096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US" smtClean="0"/>
              <a:t>Engines</a:t>
            </a:r>
          </a:p>
        </p:txBody>
      </p:sp>
      <p:pic>
        <p:nvPicPr>
          <p:cNvPr id="51203" name="Picture 3" descr="springreturnvalves"/>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14400" y="2209800"/>
            <a:ext cx="7315200" cy="4354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04" name="Text Box 4"/>
          <p:cNvSpPr txBox="1">
            <a:spLocks noChangeArrowheads="1"/>
          </p:cNvSpPr>
          <p:nvPr/>
        </p:nvSpPr>
        <p:spPr bwMode="auto">
          <a:xfrm>
            <a:off x="822325" y="1641475"/>
            <a:ext cx="57292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Different arrangement of valve and camshaft.</a:t>
            </a:r>
          </a:p>
        </p:txBody>
      </p:sp>
    </p:spTree>
    <p:extLst>
      <p:ext uri="{BB962C8B-B14F-4D97-AF65-F5344CB8AC3E}">
        <p14:creationId xmlns="" xmlns:p14="http://schemas.microsoft.com/office/powerpoint/2010/main" val="41125358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04"/>
                                        </p:tgtEl>
                                        <p:attrNameLst>
                                          <p:attrName>style.visibility</p:attrName>
                                        </p:attrNameLst>
                                      </p:cBhvr>
                                      <p:to>
                                        <p:strVal val="visible"/>
                                      </p:to>
                                    </p:set>
                                    <p:anim calcmode="lin" valueType="num">
                                      <p:cBhvr additive="base">
                                        <p:cTn id="7" dur="500" fill="hold"/>
                                        <p:tgtEl>
                                          <p:spTgt spid="51204"/>
                                        </p:tgtEl>
                                        <p:attrNameLst>
                                          <p:attrName>ppt_x</p:attrName>
                                        </p:attrNameLst>
                                      </p:cBhvr>
                                      <p:tavLst>
                                        <p:tav tm="0">
                                          <p:val>
                                            <p:strVal val="0-#ppt_w/2"/>
                                          </p:val>
                                        </p:tav>
                                        <p:tav tm="100000">
                                          <p:val>
                                            <p:strVal val="#ppt_x"/>
                                          </p:val>
                                        </p:tav>
                                      </p:tavLst>
                                    </p:anim>
                                    <p:anim calcmode="lin" valueType="num">
                                      <p:cBhvr additive="base">
                                        <p:cTn id="8" dur="500" fill="hold"/>
                                        <p:tgtEl>
                                          <p:spTgt spid="5120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1203"/>
                                        </p:tgtEl>
                                        <p:attrNameLst>
                                          <p:attrName>style.visibility</p:attrName>
                                        </p:attrNameLst>
                                      </p:cBhvr>
                                      <p:to>
                                        <p:strVal val="visible"/>
                                      </p:to>
                                    </p:set>
                                    <p:anim calcmode="lin" valueType="num">
                                      <p:cBhvr additive="base">
                                        <p:cTn id="13" dur="500" fill="hold"/>
                                        <p:tgtEl>
                                          <p:spTgt spid="51203"/>
                                        </p:tgtEl>
                                        <p:attrNameLst>
                                          <p:attrName>ppt_x</p:attrName>
                                        </p:attrNameLst>
                                      </p:cBhvr>
                                      <p:tavLst>
                                        <p:tav tm="0">
                                          <p:val>
                                            <p:strVal val="0-#ppt_w/2"/>
                                          </p:val>
                                        </p:tav>
                                        <p:tav tm="100000">
                                          <p:val>
                                            <p:strVal val="#ppt_x"/>
                                          </p:val>
                                        </p:tav>
                                      </p:tavLst>
                                    </p:anim>
                                    <p:anim calcmode="lin" valueType="num">
                                      <p:cBhvr additive="base">
                                        <p:cTn id="14" dur="500" fill="hold"/>
                                        <p:tgtEl>
                                          <p:spTgt spid="512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p:txBody>
          <a:bodyPr/>
          <a:lstStyle/>
          <a:p>
            <a:pPr eaLnBrk="1" hangingPunct="1">
              <a:defRPr/>
            </a:pPr>
            <a:r>
              <a:rPr lang="en-US" smtClean="0"/>
              <a:t>Engines</a:t>
            </a:r>
          </a:p>
        </p:txBody>
      </p:sp>
      <p:sp>
        <p:nvSpPr>
          <p:cNvPr id="41987" name="Text Box 1027"/>
          <p:cNvSpPr txBox="1">
            <a:spLocks noChangeArrowheads="1"/>
          </p:cNvSpPr>
          <p:nvPr/>
        </p:nvSpPr>
        <p:spPr bwMode="auto">
          <a:xfrm>
            <a:off x="0" y="1981200"/>
            <a:ext cx="5233988"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b="1" u="sng"/>
              <a:t>Cam Shaft</a:t>
            </a:r>
            <a:r>
              <a:rPr lang="en-US"/>
              <a:t>: The shaft that has intake and</a:t>
            </a:r>
          </a:p>
          <a:p>
            <a:pPr eaLnBrk="1" hangingPunct="1"/>
            <a:r>
              <a:rPr lang="en-US"/>
              <a:t>Exhaust cams for operating the valves.</a:t>
            </a:r>
            <a:endParaRPr lang="en-US" b="1" u="sng"/>
          </a:p>
        </p:txBody>
      </p:sp>
      <p:sp>
        <p:nvSpPr>
          <p:cNvPr id="41990" name="Text Box 1030"/>
          <p:cNvSpPr txBox="1">
            <a:spLocks noChangeArrowheads="1"/>
          </p:cNvSpPr>
          <p:nvPr/>
        </p:nvSpPr>
        <p:spPr bwMode="auto">
          <a:xfrm>
            <a:off x="152400" y="4419600"/>
            <a:ext cx="4498975"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b="1" u="sng"/>
              <a:t>Cam Lobe</a:t>
            </a:r>
            <a:r>
              <a:rPr lang="en-US"/>
              <a:t>: Changes rotary motion</a:t>
            </a:r>
          </a:p>
          <a:p>
            <a:pPr eaLnBrk="1" hangingPunct="1"/>
            <a:r>
              <a:rPr lang="en-US"/>
              <a:t>into reciprocating motion. </a:t>
            </a:r>
            <a:endParaRPr lang="en-US" b="1" u="sng"/>
          </a:p>
        </p:txBody>
      </p:sp>
      <p:pic>
        <p:nvPicPr>
          <p:cNvPr id="41992" name="Picture 1032" descr="fook3">
            <a:hlinkClick r:id="rId2"/>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410200" y="4191000"/>
            <a:ext cx="2895600" cy="2257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993" name="Picture 1033" descr="highliftcams"/>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181600" y="1752600"/>
            <a:ext cx="3962400" cy="2155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757274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7"/>
                                        </p:tgtEl>
                                        <p:attrNameLst>
                                          <p:attrName>style.visibility</p:attrName>
                                        </p:attrNameLst>
                                      </p:cBhvr>
                                      <p:to>
                                        <p:strVal val="visible"/>
                                      </p:to>
                                    </p:set>
                                    <p:anim calcmode="lin" valueType="num">
                                      <p:cBhvr additive="base">
                                        <p:cTn id="7" dur="500" fill="hold"/>
                                        <p:tgtEl>
                                          <p:spTgt spid="41987"/>
                                        </p:tgtEl>
                                        <p:attrNameLst>
                                          <p:attrName>ppt_x</p:attrName>
                                        </p:attrNameLst>
                                      </p:cBhvr>
                                      <p:tavLst>
                                        <p:tav tm="0">
                                          <p:val>
                                            <p:strVal val="0-#ppt_w/2"/>
                                          </p:val>
                                        </p:tav>
                                        <p:tav tm="100000">
                                          <p:val>
                                            <p:strVal val="#ppt_x"/>
                                          </p:val>
                                        </p:tav>
                                      </p:tavLst>
                                    </p:anim>
                                    <p:anim calcmode="lin" valueType="num">
                                      <p:cBhvr additive="base">
                                        <p:cTn id="8" dur="500" fill="hold"/>
                                        <p:tgtEl>
                                          <p:spTgt spid="4198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1993"/>
                                        </p:tgtEl>
                                        <p:attrNameLst>
                                          <p:attrName>style.visibility</p:attrName>
                                        </p:attrNameLst>
                                      </p:cBhvr>
                                      <p:to>
                                        <p:strVal val="visible"/>
                                      </p:to>
                                    </p:set>
                                    <p:anim calcmode="lin" valueType="num">
                                      <p:cBhvr additive="base">
                                        <p:cTn id="13" dur="500" fill="hold"/>
                                        <p:tgtEl>
                                          <p:spTgt spid="41993"/>
                                        </p:tgtEl>
                                        <p:attrNameLst>
                                          <p:attrName>ppt_x</p:attrName>
                                        </p:attrNameLst>
                                      </p:cBhvr>
                                      <p:tavLst>
                                        <p:tav tm="0">
                                          <p:val>
                                            <p:strVal val="0-#ppt_w/2"/>
                                          </p:val>
                                        </p:tav>
                                        <p:tav tm="100000">
                                          <p:val>
                                            <p:strVal val="#ppt_x"/>
                                          </p:val>
                                        </p:tav>
                                      </p:tavLst>
                                    </p:anim>
                                    <p:anim calcmode="lin" valueType="num">
                                      <p:cBhvr additive="base">
                                        <p:cTn id="14" dur="500" fill="hold"/>
                                        <p:tgtEl>
                                          <p:spTgt spid="4199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990"/>
                                        </p:tgtEl>
                                        <p:attrNameLst>
                                          <p:attrName>style.visibility</p:attrName>
                                        </p:attrNameLst>
                                      </p:cBhvr>
                                      <p:to>
                                        <p:strVal val="visible"/>
                                      </p:to>
                                    </p:set>
                                    <p:anim calcmode="lin" valueType="num">
                                      <p:cBhvr additive="base">
                                        <p:cTn id="19" dur="500" fill="hold"/>
                                        <p:tgtEl>
                                          <p:spTgt spid="41990"/>
                                        </p:tgtEl>
                                        <p:attrNameLst>
                                          <p:attrName>ppt_x</p:attrName>
                                        </p:attrNameLst>
                                      </p:cBhvr>
                                      <p:tavLst>
                                        <p:tav tm="0">
                                          <p:val>
                                            <p:strVal val="0-#ppt_w/2"/>
                                          </p:val>
                                        </p:tav>
                                        <p:tav tm="100000">
                                          <p:val>
                                            <p:strVal val="#ppt_x"/>
                                          </p:val>
                                        </p:tav>
                                      </p:tavLst>
                                    </p:anim>
                                    <p:anim calcmode="lin" valueType="num">
                                      <p:cBhvr additive="base">
                                        <p:cTn id="20" dur="500" fill="hold"/>
                                        <p:tgtEl>
                                          <p:spTgt spid="4199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41992"/>
                                        </p:tgtEl>
                                        <p:attrNameLst>
                                          <p:attrName>style.visibility</p:attrName>
                                        </p:attrNameLst>
                                      </p:cBhvr>
                                      <p:to>
                                        <p:strVal val="visible"/>
                                      </p:to>
                                    </p:set>
                                    <p:anim calcmode="lin" valueType="num">
                                      <p:cBhvr additive="base">
                                        <p:cTn id="25" dur="500" fill="hold"/>
                                        <p:tgtEl>
                                          <p:spTgt spid="41992"/>
                                        </p:tgtEl>
                                        <p:attrNameLst>
                                          <p:attrName>ppt_x</p:attrName>
                                        </p:attrNameLst>
                                      </p:cBhvr>
                                      <p:tavLst>
                                        <p:tav tm="0">
                                          <p:val>
                                            <p:strVal val="0-#ppt_w/2"/>
                                          </p:val>
                                        </p:tav>
                                        <p:tav tm="100000">
                                          <p:val>
                                            <p:strVal val="#ppt_x"/>
                                          </p:val>
                                        </p:tav>
                                      </p:tavLst>
                                    </p:anim>
                                    <p:anim calcmode="lin" valueType="num">
                                      <p:cBhvr additive="base">
                                        <p:cTn id="26" dur="500" fill="hold"/>
                                        <p:tgtEl>
                                          <p:spTgt spid="419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utoUpdateAnimBg="0"/>
      <p:bldP spid="4199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0"/>
            <a:ext cx="7772400" cy="1143000"/>
          </a:xfrm>
        </p:spPr>
        <p:txBody>
          <a:bodyPr/>
          <a:lstStyle/>
          <a:p>
            <a:pPr eaLnBrk="1" hangingPunct="1">
              <a:defRPr/>
            </a:pPr>
            <a:r>
              <a:rPr lang="en-US" smtClean="0"/>
              <a:t>Engines</a:t>
            </a:r>
          </a:p>
        </p:txBody>
      </p:sp>
      <p:sp>
        <p:nvSpPr>
          <p:cNvPr id="43011" name="Text Box 3"/>
          <p:cNvSpPr txBox="1">
            <a:spLocks noChangeArrowheads="1"/>
          </p:cNvSpPr>
          <p:nvPr/>
        </p:nvSpPr>
        <p:spPr bwMode="auto">
          <a:xfrm>
            <a:off x="152400" y="1524000"/>
            <a:ext cx="5113338" cy="1552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It provides the means of ignition when </a:t>
            </a:r>
          </a:p>
          <a:p>
            <a:pPr eaLnBrk="1" hangingPunct="1"/>
            <a:r>
              <a:rPr lang="en-US"/>
              <a:t>the gasoline engine’s piston is at the end</a:t>
            </a:r>
          </a:p>
          <a:p>
            <a:pPr eaLnBrk="1" hangingPunct="1"/>
            <a:r>
              <a:rPr lang="en-US"/>
              <a:t>of compression stroke, close to </a:t>
            </a:r>
          </a:p>
          <a:p>
            <a:pPr eaLnBrk="1" hangingPunct="1"/>
            <a:r>
              <a:rPr lang="en-US"/>
              <a:t>Top Dead Center(TDC) </a:t>
            </a:r>
            <a:endParaRPr lang="en-US" b="1" u="sng"/>
          </a:p>
        </p:txBody>
      </p:sp>
      <p:sp>
        <p:nvSpPr>
          <p:cNvPr id="43016" name="Text Box 8"/>
          <p:cNvSpPr txBox="1">
            <a:spLocks noChangeArrowheads="1"/>
          </p:cNvSpPr>
          <p:nvPr/>
        </p:nvSpPr>
        <p:spPr bwMode="auto">
          <a:xfrm>
            <a:off x="228600" y="990600"/>
            <a:ext cx="16494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b="1" u="sng"/>
              <a:t>Spark Plug</a:t>
            </a:r>
          </a:p>
        </p:txBody>
      </p:sp>
      <p:pic>
        <p:nvPicPr>
          <p:cNvPr id="43017" name="Picture 9" descr="ignition-system-hot-cold"/>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114800" y="3657600"/>
            <a:ext cx="4419600" cy="2798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18" name="Text Box 10"/>
          <p:cNvSpPr txBox="1">
            <a:spLocks noChangeArrowheads="1"/>
          </p:cNvSpPr>
          <p:nvPr/>
        </p:nvSpPr>
        <p:spPr bwMode="auto">
          <a:xfrm>
            <a:off x="288925" y="4003675"/>
            <a:ext cx="3725863" cy="2282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charset="0"/>
              </a:rPr>
              <a:t>The </a:t>
            </a:r>
            <a:r>
              <a:rPr lang="en-US"/>
              <a:t>difference</a:t>
            </a:r>
            <a:r>
              <a:rPr lang="en-US">
                <a:latin typeface="Arial" charset="0"/>
              </a:rPr>
              <a:t> between a </a:t>
            </a:r>
          </a:p>
          <a:p>
            <a:pPr eaLnBrk="1" hangingPunct="1"/>
            <a:r>
              <a:rPr lang="en-US">
                <a:latin typeface="Arial" charset="0"/>
              </a:rPr>
              <a:t>"hot" and a "cold" spark</a:t>
            </a:r>
          </a:p>
          <a:p>
            <a:pPr eaLnBrk="1" hangingPunct="1"/>
            <a:r>
              <a:rPr lang="en-US">
                <a:latin typeface="Arial" charset="0"/>
              </a:rPr>
              <a:t>plug is that the ceramic tip</a:t>
            </a:r>
          </a:p>
          <a:p>
            <a:pPr eaLnBrk="1" hangingPunct="1"/>
            <a:r>
              <a:rPr lang="en-US">
                <a:latin typeface="Arial" charset="0"/>
              </a:rPr>
              <a:t>is longer on the </a:t>
            </a:r>
          </a:p>
          <a:p>
            <a:pPr eaLnBrk="1" hangingPunct="1"/>
            <a:r>
              <a:rPr lang="en-US">
                <a:latin typeface="Arial" charset="0"/>
              </a:rPr>
              <a:t>hotter plug.</a:t>
            </a:r>
            <a:br>
              <a:rPr lang="en-US">
                <a:latin typeface="Arial" charset="0"/>
              </a:rPr>
            </a:br>
            <a:endParaRPr lang="en-US">
              <a:latin typeface="Arial" charset="0"/>
            </a:endParaRPr>
          </a:p>
        </p:txBody>
      </p:sp>
      <p:pic>
        <p:nvPicPr>
          <p:cNvPr id="43019" name="Picture 11" descr="BlueSPark"/>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5181600" y="914400"/>
            <a:ext cx="3124200" cy="273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9391699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016"/>
                                        </p:tgtEl>
                                        <p:attrNameLst>
                                          <p:attrName>style.visibility</p:attrName>
                                        </p:attrNameLst>
                                      </p:cBhvr>
                                      <p:to>
                                        <p:strVal val="visible"/>
                                      </p:to>
                                    </p:set>
                                    <p:anim calcmode="lin" valueType="num">
                                      <p:cBhvr additive="base">
                                        <p:cTn id="7" dur="500" fill="hold"/>
                                        <p:tgtEl>
                                          <p:spTgt spid="43016"/>
                                        </p:tgtEl>
                                        <p:attrNameLst>
                                          <p:attrName>ppt_x</p:attrName>
                                        </p:attrNameLst>
                                      </p:cBhvr>
                                      <p:tavLst>
                                        <p:tav tm="0">
                                          <p:val>
                                            <p:strVal val="0-#ppt_w/2"/>
                                          </p:val>
                                        </p:tav>
                                        <p:tav tm="100000">
                                          <p:val>
                                            <p:strVal val="#ppt_x"/>
                                          </p:val>
                                        </p:tav>
                                      </p:tavLst>
                                    </p:anim>
                                    <p:anim calcmode="lin" valueType="num">
                                      <p:cBhvr additive="base">
                                        <p:cTn id="8" dur="500" fill="hold"/>
                                        <p:tgtEl>
                                          <p:spTgt spid="4301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3019"/>
                                        </p:tgtEl>
                                        <p:attrNameLst>
                                          <p:attrName>style.visibility</p:attrName>
                                        </p:attrNameLst>
                                      </p:cBhvr>
                                      <p:to>
                                        <p:strVal val="visible"/>
                                      </p:to>
                                    </p:set>
                                    <p:anim calcmode="lin" valueType="num">
                                      <p:cBhvr additive="base">
                                        <p:cTn id="13" dur="500" fill="hold"/>
                                        <p:tgtEl>
                                          <p:spTgt spid="43019"/>
                                        </p:tgtEl>
                                        <p:attrNameLst>
                                          <p:attrName>ppt_x</p:attrName>
                                        </p:attrNameLst>
                                      </p:cBhvr>
                                      <p:tavLst>
                                        <p:tav tm="0">
                                          <p:val>
                                            <p:strVal val="1+#ppt_w/2"/>
                                          </p:val>
                                        </p:tav>
                                        <p:tav tm="100000">
                                          <p:val>
                                            <p:strVal val="#ppt_x"/>
                                          </p:val>
                                        </p:tav>
                                      </p:tavLst>
                                    </p:anim>
                                    <p:anim calcmode="lin" valueType="num">
                                      <p:cBhvr additive="base">
                                        <p:cTn id="14" dur="500" fill="hold"/>
                                        <p:tgtEl>
                                          <p:spTgt spid="4301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3011"/>
                                        </p:tgtEl>
                                        <p:attrNameLst>
                                          <p:attrName>style.visibility</p:attrName>
                                        </p:attrNameLst>
                                      </p:cBhvr>
                                      <p:to>
                                        <p:strVal val="visible"/>
                                      </p:to>
                                    </p:set>
                                    <p:anim calcmode="lin" valueType="num">
                                      <p:cBhvr additive="base">
                                        <p:cTn id="19" dur="500" fill="hold"/>
                                        <p:tgtEl>
                                          <p:spTgt spid="43011"/>
                                        </p:tgtEl>
                                        <p:attrNameLst>
                                          <p:attrName>ppt_x</p:attrName>
                                        </p:attrNameLst>
                                      </p:cBhvr>
                                      <p:tavLst>
                                        <p:tav tm="0">
                                          <p:val>
                                            <p:strVal val="0-#ppt_w/2"/>
                                          </p:val>
                                        </p:tav>
                                        <p:tav tm="100000">
                                          <p:val>
                                            <p:strVal val="#ppt_x"/>
                                          </p:val>
                                        </p:tav>
                                      </p:tavLst>
                                    </p:anim>
                                    <p:anim calcmode="lin" valueType="num">
                                      <p:cBhvr additive="base">
                                        <p:cTn id="20" dur="500" fill="hold"/>
                                        <p:tgtEl>
                                          <p:spTgt spid="4301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3018"/>
                                        </p:tgtEl>
                                        <p:attrNameLst>
                                          <p:attrName>style.visibility</p:attrName>
                                        </p:attrNameLst>
                                      </p:cBhvr>
                                      <p:to>
                                        <p:strVal val="visible"/>
                                      </p:to>
                                    </p:set>
                                    <p:anim calcmode="lin" valueType="num">
                                      <p:cBhvr additive="base">
                                        <p:cTn id="25" dur="500" fill="hold"/>
                                        <p:tgtEl>
                                          <p:spTgt spid="43018"/>
                                        </p:tgtEl>
                                        <p:attrNameLst>
                                          <p:attrName>ppt_x</p:attrName>
                                        </p:attrNameLst>
                                      </p:cBhvr>
                                      <p:tavLst>
                                        <p:tav tm="0">
                                          <p:val>
                                            <p:strVal val="0-#ppt_w/2"/>
                                          </p:val>
                                        </p:tav>
                                        <p:tav tm="100000">
                                          <p:val>
                                            <p:strVal val="#ppt_x"/>
                                          </p:val>
                                        </p:tav>
                                      </p:tavLst>
                                    </p:anim>
                                    <p:anim calcmode="lin" valueType="num">
                                      <p:cBhvr additive="base">
                                        <p:cTn id="26" dur="500" fill="hold"/>
                                        <p:tgtEl>
                                          <p:spTgt spid="4301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43017"/>
                                        </p:tgtEl>
                                        <p:attrNameLst>
                                          <p:attrName>style.visibility</p:attrName>
                                        </p:attrNameLst>
                                      </p:cBhvr>
                                      <p:to>
                                        <p:strVal val="visible"/>
                                      </p:to>
                                    </p:set>
                                    <p:anim calcmode="lin" valueType="num">
                                      <p:cBhvr additive="base">
                                        <p:cTn id="31" dur="500" fill="hold"/>
                                        <p:tgtEl>
                                          <p:spTgt spid="43017"/>
                                        </p:tgtEl>
                                        <p:attrNameLst>
                                          <p:attrName>ppt_x</p:attrName>
                                        </p:attrNameLst>
                                      </p:cBhvr>
                                      <p:tavLst>
                                        <p:tav tm="0">
                                          <p:val>
                                            <p:strVal val="1+#ppt_w/2"/>
                                          </p:val>
                                        </p:tav>
                                        <p:tav tm="100000">
                                          <p:val>
                                            <p:strVal val="#ppt_x"/>
                                          </p:val>
                                        </p:tav>
                                      </p:tavLst>
                                    </p:anim>
                                    <p:anim calcmode="lin" valueType="num">
                                      <p:cBhvr additive="base">
                                        <p:cTn id="32" dur="500" fill="hold"/>
                                        <p:tgtEl>
                                          <p:spTgt spid="430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utoUpdateAnimBg="0"/>
      <p:bldP spid="43016" grpId="0" autoUpdateAnimBg="0"/>
      <p:bldP spid="4301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US" smtClean="0"/>
              <a:t>Engines</a:t>
            </a:r>
          </a:p>
        </p:txBody>
      </p:sp>
      <p:sp>
        <p:nvSpPr>
          <p:cNvPr id="44035" name="Text Box 3"/>
          <p:cNvSpPr txBox="1">
            <a:spLocks noChangeArrowheads="1"/>
          </p:cNvSpPr>
          <p:nvPr/>
        </p:nvSpPr>
        <p:spPr bwMode="auto">
          <a:xfrm>
            <a:off x="288925" y="1336675"/>
            <a:ext cx="9969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b="1" u="sng"/>
              <a:t>Piston</a:t>
            </a:r>
          </a:p>
        </p:txBody>
      </p:sp>
      <p:pic>
        <p:nvPicPr>
          <p:cNvPr id="44037" name="Picture 5" descr="A4piston"/>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876800" y="1676400"/>
            <a:ext cx="3711575"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38" name="Text Box 6"/>
          <p:cNvSpPr txBox="1">
            <a:spLocks noChangeArrowheads="1"/>
          </p:cNvSpPr>
          <p:nvPr/>
        </p:nvSpPr>
        <p:spPr bwMode="auto">
          <a:xfrm>
            <a:off x="441325" y="2098675"/>
            <a:ext cx="4046538" cy="1187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A movable part fitted into a </a:t>
            </a:r>
          </a:p>
          <a:p>
            <a:pPr eaLnBrk="1" hangingPunct="1"/>
            <a:r>
              <a:rPr lang="en-US"/>
              <a:t>cylinder, which can receive and</a:t>
            </a:r>
          </a:p>
          <a:p>
            <a:pPr eaLnBrk="1" hangingPunct="1"/>
            <a:r>
              <a:rPr lang="en-US"/>
              <a:t>transmit power.</a:t>
            </a:r>
          </a:p>
        </p:txBody>
      </p:sp>
      <p:sp>
        <p:nvSpPr>
          <p:cNvPr id="44039" name="Text Box 7"/>
          <p:cNvSpPr txBox="1">
            <a:spLocks noChangeArrowheads="1"/>
          </p:cNvSpPr>
          <p:nvPr/>
        </p:nvSpPr>
        <p:spPr bwMode="auto">
          <a:xfrm>
            <a:off x="517525" y="3851275"/>
            <a:ext cx="4024313"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Through connecting rod, forces</a:t>
            </a:r>
          </a:p>
          <a:p>
            <a:pPr eaLnBrk="1" hangingPunct="1"/>
            <a:r>
              <a:rPr lang="en-US"/>
              <a:t>the crank shaft to rotate.</a:t>
            </a:r>
          </a:p>
        </p:txBody>
      </p:sp>
    </p:spTree>
    <p:extLst>
      <p:ext uri="{BB962C8B-B14F-4D97-AF65-F5344CB8AC3E}">
        <p14:creationId xmlns="" xmlns:p14="http://schemas.microsoft.com/office/powerpoint/2010/main" val="3508683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anim calcmode="lin" valueType="num">
                                      <p:cBhvr additive="base">
                                        <p:cTn id="7" dur="500" fill="hold"/>
                                        <p:tgtEl>
                                          <p:spTgt spid="44035"/>
                                        </p:tgtEl>
                                        <p:attrNameLst>
                                          <p:attrName>ppt_x</p:attrName>
                                        </p:attrNameLst>
                                      </p:cBhvr>
                                      <p:tavLst>
                                        <p:tav tm="0">
                                          <p:val>
                                            <p:strVal val="0-#ppt_w/2"/>
                                          </p:val>
                                        </p:tav>
                                        <p:tav tm="100000">
                                          <p:val>
                                            <p:strVal val="#ppt_x"/>
                                          </p:val>
                                        </p:tav>
                                      </p:tavLst>
                                    </p:anim>
                                    <p:anim calcmode="lin" valueType="num">
                                      <p:cBhvr additive="base">
                                        <p:cTn id="8" dur="500" fill="hold"/>
                                        <p:tgtEl>
                                          <p:spTgt spid="4403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4037"/>
                                        </p:tgtEl>
                                        <p:attrNameLst>
                                          <p:attrName>style.visibility</p:attrName>
                                        </p:attrNameLst>
                                      </p:cBhvr>
                                      <p:to>
                                        <p:strVal val="visible"/>
                                      </p:to>
                                    </p:set>
                                    <p:anim calcmode="lin" valueType="num">
                                      <p:cBhvr additive="base">
                                        <p:cTn id="13" dur="500" fill="hold"/>
                                        <p:tgtEl>
                                          <p:spTgt spid="44037"/>
                                        </p:tgtEl>
                                        <p:attrNameLst>
                                          <p:attrName>ppt_x</p:attrName>
                                        </p:attrNameLst>
                                      </p:cBhvr>
                                      <p:tavLst>
                                        <p:tav tm="0">
                                          <p:val>
                                            <p:strVal val="1+#ppt_w/2"/>
                                          </p:val>
                                        </p:tav>
                                        <p:tav tm="100000">
                                          <p:val>
                                            <p:strVal val="#ppt_x"/>
                                          </p:val>
                                        </p:tav>
                                      </p:tavLst>
                                    </p:anim>
                                    <p:anim calcmode="lin" valueType="num">
                                      <p:cBhvr additive="base">
                                        <p:cTn id="14" dur="500" fill="hold"/>
                                        <p:tgtEl>
                                          <p:spTgt spid="4403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4038"/>
                                        </p:tgtEl>
                                        <p:attrNameLst>
                                          <p:attrName>style.visibility</p:attrName>
                                        </p:attrNameLst>
                                      </p:cBhvr>
                                      <p:to>
                                        <p:strVal val="visible"/>
                                      </p:to>
                                    </p:set>
                                    <p:anim calcmode="lin" valueType="num">
                                      <p:cBhvr additive="base">
                                        <p:cTn id="19" dur="500" fill="hold"/>
                                        <p:tgtEl>
                                          <p:spTgt spid="44038"/>
                                        </p:tgtEl>
                                        <p:attrNameLst>
                                          <p:attrName>ppt_x</p:attrName>
                                        </p:attrNameLst>
                                      </p:cBhvr>
                                      <p:tavLst>
                                        <p:tav tm="0">
                                          <p:val>
                                            <p:strVal val="0-#ppt_w/2"/>
                                          </p:val>
                                        </p:tav>
                                        <p:tav tm="100000">
                                          <p:val>
                                            <p:strVal val="#ppt_x"/>
                                          </p:val>
                                        </p:tav>
                                      </p:tavLst>
                                    </p:anim>
                                    <p:anim calcmode="lin" valueType="num">
                                      <p:cBhvr additive="base">
                                        <p:cTn id="20" dur="500" fill="hold"/>
                                        <p:tgtEl>
                                          <p:spTgt spid="4403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4039"/>
                                        </p:tgtEl>
                                        <p:attrNameLst>
                                          <p:attrName>style.visibility</p:attrName>
                                        </p:attrNameLst>
                                      </p:cBhvr>
                                      <p:to>
                                        <p:strVal val="visible"/>
                                      </p:to>
                                    </p:set>
                                    <p:anim calcmode="lin" valueType="num">
                                      <p:cBhvr additive="base">
                                        <p:cTn id="25" dur="500" fill="hold"/>
                                        <p:tgtEl>
                                          <p:spTgt spid="44039"/>
                                        </p:tgtEl>
                                        <p:attrNameLst>
                                          <p:attrName>ppt_x</p:attrName>
                                        </p:attrNameLst>
                                      </p:cBhvr>
                                      <p:tavLst>
                                        <p:tav tm="0">
                                          <p:val>
                                            <p:strVal val="0-#ppt_w/2"/>
                                          </p:val>
                                        </p:tav>
                                        <p:tav tm="100000">
                                          <p:val>
                                            <p:strVal val="#ppt_x"/>
                                          </p:val>
                                        </p:tav>
                                      </p:tavLst>
                                    </p:anim>
                                    <p:anim calcmode="lin" valueType="num">
                                      <p:cBhvr additive="base">
                                        <p:cTn id="26" dur="500" fill="hold"/>
                                        <p:tgtEl>
                                          <p:spTgt spid="440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utoUpdateAnimBg="0"/>
      <p:bldP spid="44038" grpId="0" autoUpdateAnimBg="0"/>
      <p:bldP spid="44039"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en-US" smtClean="0"/>
              <a:t>Engines</a:t>
            </a:r>
          </a:p>
        </p:txBody>
      </p:sp>
      <p:sp>
        <p:nvSpPr>
          <p:cNvPr id="45059" name="Text Box 3"/>
          <p:cNvSpPr txBox="1">
            <a:spLocks noChangeArrowheads="1"/>
          </p:cNvSpPr>
          <p:nvPr/>
        </p:nvSpPr>
        <p:spPr bwMode="auto">
          <a:xfrm>
            <a:off x="365125" y="1412875"/>
            <a:ext cx="20383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b="1" u="sng"/>
              <a:t>Cylinder head</a:t>
            </a:r>
          </a:p>
        </p:txBody>
      </p:sp>
      <p:pic>
        <p:nvPicPr>
          <p:cNvPr id="45060" name="Picture 4" descr="head"/>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638800" y="2667000"/>
            <a:ext cx="3352800" cy="296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061" name="Text Box 5"/>
          <p:cNvSpPr txBox="1">
            <a:spLocks noChangeArrowheads="1"/>
          </p:cNvSpPr>
          <p:nvPr/>
        </p:nvSpPr>
        <p:spPr bwMode="auto">
          <a:xfrm>
            <a:off x="593725" y="2403475"/>
            <a:ext cx="4149725"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Part that covers and encloses the</a:t>
            </a:r>
          </a:p>
          <a:p>
            <a:pPr eaLnBrk="1" hangingPunct="1"/>
            <a:r>
              <a:rPr lang="en-US"/>
              <a:t>Cylinder. </a:t>
            </a:r>
          </a:p>
        </p:txBody>
      </p:sp>
      <p:sp>
        <p:nvSpPr>
          <p:cNvPr id="45062" name="Text Box 6"/>
          <p:cNvSpPr txBox="1">
            <a:spLocks noChangeArrowheads="1"/>
          </p:cNvSpPr>
          <p:nvPr/>
        </p:nvSpPr>
        <p:spPr bwMode="auto">
          <a:xfrm>
            <a:off x="669925" y="3851275"/>
            <a:ext cx="4986338"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It contains cooling fins or water jackets</a:t>
            </a:r>
          </a:p>
          <a:p>
            <a:pPr eaLnBrk="1" hangingPunct="1"/>
            <a:r>
              <a:rPr lang="en-US"/>
              <a:t>and the valves.</a:t>
            </a:r>
          </a:p>
        </p:txBody>
      </p:sp>
      <p:sp>
        <p:nvSpPr>
          <p:cNvPr id="45063" name="Text Box 7"/>
          <p:cNvSpPr txBox="1">
            <a:spLocks noChangeArrowheads="1"/>
          </p:cNvSpPr>
          <p:nvPr/>
        </p:nvSpPr>
        <p:spPr bwMode="auto">
          <a:xfrm>
            <a:off x="669925" y="5070475"/>
            <a:ext cx="467360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Some engines contains the cam shaft</a:t>
            </a:r>
          </a:p>
          <a:p>
            <a:pPr eaLnBrk="1" hangingPunct="1"/>
            <a:r>
              <a:rPr lang="en-US"/>
              <a:t>in the cylinder head. </a:t>
            </a:r>
          </a:p>
        </p:txBody>
      </p:sp>
    </p:spTree>
    <p:extLst>
      <p:ext uri="{BB962C8B-B14F-4D97-AF65-F5344CB8AC3E}">
        <p14:creationId xmlns="" xmlns:p14="http://schemas.microsoft.com/office/powerpoint/2010/main" val="26207844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9"/>
                                        </p:tgtEl>
                                        <p:attrNameLst>
                                          <p:attrName>style.visibility</p:attrName>
                                        </p:attrNameLst>
                                      </p:cBhvr>
                                      <p:to>
                                        <p:strVal val="visible"/>
                                      </p:to>
                                    </p:set>
                                    <p:anim calcmode="lin" valueType="num">
                                      <p:cBhvr additive="base">
                                        <p:cTn id="7" dur="500" fill="hold"/>
                                        <p:tgtEl>
                                          <p:spTgt spid="45059"/>
                                        </p:tgtEl>
                                        <p:attrNameLst>
                                          <p:attrName>ppt_x</p:attrName>
                                        </p:attrNameLst>
                                      </p:cBhvr>
                                      <p:tavLst>
                                        <p:tav tm="0">
                                          <p:val>
                                            <p:strVal val="0-#ppt_w/2"/>
                                          </p:val>
                                        </p:tav>
                                        <p:tav tm="100000">
                                          <p:val>
                                            <p:strVal val="#ppt_x"/>
                                          </p:val>
                                        </p:tav>
                                      </p:tavLst>
                                    </p:anim>
                                    <p:anim calcmode="lin" valueType="num">
                                      <p:cBhvr additive="base">
                                        <p:cTn id="8" dur="500" fill="hold"/>
                                        <p:tgtEl>
                                          <p:spTgt spid="4505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5060"/>
                                        </p:tgtEl>
                                        <p:attrNameLst>
                                          <p:attrName>style.visibility</p:attrName>
                                        </p:attrNameLst>
                                      </p:cBhvr>
                                      <p:to>
                                        <p:strVal val="visible"/>
                                      </p:to>
                                    </p:set>
                                    <p:anim calcmode="lin" valueType="num">
                                      <p:cBhvr additive="base">
                                        <p:cTn id="13" dur="500" fill="hold"/>
                                        <p:tgtEl>
                                          <p:spTgt spid="45060"/>
                                        </p:tgtEl>
                                        <p:attrNameLst>
                                          <p:attrName>ppt_x</p:attrName>
                                        </p:attrNameLst>
                                      </p:cBhvr>
                                      <p:tavLst>
                                        <p:tav tm="0">
                                          <p:val>
                                            <p:strVal val="1+#ppt_w/2"/>
                                          </p:val>
                                        </p:tav>
                                        <p:tav tm="100000">
                                          <p:val>
                                            <p:strVal val="#ppt_x"/>
                                          </p:val>
                                        </p:tav>
                                      </p:tavLst>
                                    </p:anim>
                                    <p:anim calcmode="lin" valueType="num">
                                      <p:cBhvr additive="base">
                                        <p:cTn id="14" dur="500" fill="hold"/>
                                        <p:tgtEl>
                                          <p:spTgt spid="4506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5061"/>
                                        </p:tgtEl>
                                        <p:attrNameLst>
                                          <p:attrName>style.visibility</p:attrName>
                                        </p:attrNameLst>
                                      </p:cBhvr>
                                      <p:to>
                                        <p:strVal val="visible"/>
                                      </p:to>
                                    </p:set>
                                    <p:anim calcmode="lin" valueType="num">
                                      <p:cBhvr additive="base">
                                        <p:cTn id="19" dur="500" fill="hold"/>
                                        <p:tgtEl>
                                          <p:spTgt spid="45061"/>
                                        </p:tgtEl>
                                        <p:attrNameLst>
                                          <p:attrName>ppt_x</p:attrName>
                                        </p:attrNameLst>
                                      </p:cBhvr>
                                      <p:tavLst>
                                        <p:tav tm="0">
                                          <p:val>
                                            <p:strVal val="0-#ppt_w/2"/>
                                          </p:val>
                                        </p:tav>
                                        <p:tav tm="100000">
                                          <p:val>
                                            <p:strVal val="#ppt_x"/>
                                          </p:val>
                                        </p:tav>
                                      </p:tavLst>
                                    </p:anim>
                                    <p:anim calcmode="lin" valueType="num">
                                      <p:cBhvr additive="base">
                                        <p:cTn id="20" dur="500" fill="hold"/>
                                        <p:tgtEl>
                                          <p:spTgt spid="4506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5062"/>
                                        </p:tgtEl>
                                        <p:attrNameLst>
                                          <p:attrName>style.visibility</p:attrName>
                                        </p:attrNameLst>
                                      </p:cBhvr>
                                      <p:to>
                                        <p:strVal val="visible"/>
                                      </p:to>
                                    </p:set>
                                    <p:anim calcmode="lin" valueType="num">
                                      <p:cBhvr additive="base">
                                        <p:cTn id="25" dur="500" fill="hold"/>
                                        <p:tgtEl>
                                          <p:spTgt spid="45062"/>
                                        </p:tgtEl>
                                        <p:attrNameLst>
                                          <p:attrName>ppt_x</p:attrName>
                                        </p:attrNameLst>
                                      </p:cBhvr>
                                      <p:tavLst>
                                        <p:tav tm="0">
                                          <p:val>
                                            <p:strVal val="0-#ppt_w/2"/>
                                          </p:val>
                                        </p:tav>
                                        <p:tav tm="100000">
                                          <p:val>
                                            <p:strVal val="#ppt_x"/>
                                          </p:val>
                                        </p:tav>
                                      </p:tavLst>
                                    </p:anim>
                                    <p:anim calcmode="lin" valueType="num">
                                      <p:cBhvr additive="base">
                                        <p:cTn id="26" dur="500" fill="hold"/>
                                        <p:tgtEl>
                                          <p:spTgt spid="4506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5063"/>
                                        </p:tgtEl>
                                        <p:attrNameLst>
                                          <p:attrName>style.visibility</p:attrName>
                                        </p:attrNameLst>
                                      </p:cBhvr>
                                      <p:to>
                                        <p:strVal val="visible"/>
                                      </p:to>
                                    </p:set>
                                    <p:anim calcmode="lin" valueType="num">
                                      <p:cBhvr additive="base">
                                        <p:cTn id="31" dur="500" fill="hold"/>
                                        <p:tgtEl>
                                          <p:spTgt spid="45063"/>
                                        </p:tgtEl>
                                        <p:attrNameLst>
                                          <p:attrName>ppt_x</p:attrName>
                                        </p:attrNameLst>
                                      </p:cBhvr>
                                      <p:tavLst>
                                        <p:tav tm="0">
                                          <p:val>
                                            <p:strVal val="0-#ppt_w/2"/>
                                          </p:val>
                                        </p:tav>
                                        <p:tav tm="100000">
                                          <p:val>
                                            <p:strVal val="#ppt_x"/>
                                          </p:val>
                                        </p:tav>
                                      </p:tavLst>
                                    </p:anim>
                                    <p:anim calcmode="lin" valueType="num">
                                      <p:cBhvr additive="base">
                                        <p:cTn id="32" dur="500" fill="hold"/>
                                        <p:tgtEl>
                                          <p:spTgt spid="450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utoUpdateAnimBg="0"/>
      <p:bldP spid="45061" grpId="0" autoUpdateAnimBg="0"/>
      <p:bldP spid="45062" grpId="0" autoUpdateAnimBg="0"/>
      <p:bldP spid="4506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en-US" smtClean="0"/>
              <a:t>Engines</a:t>
            </a:r>
          </a:p>
        </p:txBody>
      </p:sp>
      <p:sp>
        <p:nvSpPr>
          <p:cNvPr id="46083" name="Text Box 3"/>
          <p:cNvSpPr txBox="1">
            <a:spLocks noChangeArrowheads="1"/>
          </p:cNvSpPr>
          <p:nvPr/>
        </p:nvSpPr>
        <p:spPr bwMode="auto">
          <a:xfrm>
            <a:off x="517525" y="1489075"/>
            <a:ext cx="19192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b="1" u="sng"/>
              <a:t>Engine Block</a:t>
            </a:r>
          </a:p>
        </p:txBody>
      </p:sp>
      <p:sp>
        <p:nvSpPr>
          <p:cNvPr id="46085" name="Text Box 5"/>
          <p:cNvSpPr txBox="1">
            <a:spLocks noChangeArrowheads="1"/>
          </p:cNvSpPr>
          <p:nvPr/>
        </p:nvSpPr>
        <p:spPr bwMode="auto">
          <a:xfrm>
            <a:off x="669925" y="2327275"/>
            <a:ext cx="4065588" cy="191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Foundation of the engine and </a:t>
            </a:r>
          </a:p>
          <a:p>
            <a:pPr eaLnBrk="1" hangingPunct="1"/>
            <a:r>
              <a:rPr lang="en-US"/>
              <a:t>contains pistons, crank shaft,</a:t>
            </a:r>
          </a:p>
          <a:p>
            <a:pPr eaLnBrk="1" hangingPunct="1"/>
            <a:r>
              <a:rPr lang="en-US"/>
              <a:t>cylinders, timing sprockets and </a:t>
            </a:r>
          </a:p>
          <a:p>
            <a:pPr eaLnBrk="1" hangingPunct="1"/>
            <a:r>
              <a:rPr lang="en-US"/>
              <a:t>sometimes the cam shaft.</a:t>
            </a:r>
          </a:p>
          <a:p>
            <a:pPr eaLnBrk="1" hangingPunct="1"/>
            <a:endParaRPr lang="en-US"/>
          </a:p>
        </p:txBody>
      </p:sp>
      <p:pic>
        <p:nvPicPr>
          <p:cNvPr id="46086" name="Picture 6" descr="bl"/>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800600" y="2895600"/>
            <a:ext cx="3810000" cy="274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6443189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083"/>
                                        </p:tgtEl>
                                        <p:attrNameLst>
                                          <p:attrName>style.visibility</p:attrName>
                                        </p:attrNameLst>
                                      </p:cBhvr>
                                      <p:to>
                                        <p:strVal val="visible"/>
                                      </p:to>
                                    </p:set>
                                    <p:anim calcmode="lin" valueType="num">
                                      <p:cBhvr additive="base">
                                        <p:cTn id="7" dur="500" fill="hold"/>
                                        <p:tgtEl>
                                          <p:spTgt spid="46083"/>
                                        </p:tgtEl>
                                        <p:attrNameLst>
                                          <p:attrName>ppt_x</p:attrName>
                                        </p:attrNameLst>
                                      </p:cBhvr>
                                      <p:tavLst>
                                        <p:tav tm="0">
                                          <p:val>
                                            <p:strVal val="0-#ppt_w/2"/>
                                          </p:val>
                                        </p:tav>
                                        <p:tav tm="100000">
                                          <p:val>
                                            <p:strVal val="#ppt_x"/>
                                          </p:val>
                                        </p:tav>
                                      </p:tavLst>
                                    </p:anim>
                                    <p:anim calcmode="lin" valueType="num">
                                      <p:cBhvr additive="base">
                                        <p:cTn id="8" dur="500" fill="hold"/>
                                        <p:tgtEl>
                                          <p:spTgt spid="4608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nodeType="clickEffect">
                                  <p:stCondLst>
                                    <p:cond delay="0"/>
                                  </p:stCondLst>
                                  <p:childTnLst>
                                    <p:set>
                                      <p:cBhvr>
                                        <p:cTn id="12" dur="1" fill="hold">
                                          <p:stCondLst>
                                            <p:cond delay="0"/>
                                          </p:stCondLst>
                                        </p:cTn>
                                        <p:tgtEl>
                                          <p:spTgt spid="46086"/>
                                        </p:tgtEl>
                                        <p:attrNameLst>
                                          <p:attrName>style.visibility</p:attrName>
                                        </p:attrNameLst>
                                      </p:cBhvr>
                                      <p:to>
                                        <p:strVal val="visible"/>
                                      </p:to>
                                    </p:set>
                                    <p:anim calcmode="lin" valueType="num">
                                      <p:cBhvr additive="base">
                                        <p:cTn id="13" dur="500" fill="hold"/>
                                        <p:tgtEl>
                                          <p:spTgt spid="46086"/>
                                        </p:tgtEl>
                                        <p:attrNameLst>
                                          <p:attrName>ppt_x</p:attrName>
                                        </p:attrNameLst>
                                      </p:cBhvr>
                                      <p:tavLst>
                                        <p:tav tm="0">
                                          <p:val>
                                            <p:strVal val="1+#ppt_w/2"/>
                                          </p:val>
                                        </p:tav>
                                        <p:tav tm="100000">
                                          <p:val>
                                            <p:strVal val="#ppt_x"/>
                                          </p:val>
                                        </p:tav>
                                      </p:tavLst>
                                    </p:anim>
                                    <p:anim calcmode="lin" valueType="num">
                                      <p:cBhvr additive="base">
                                        <p:cTn id="14" dur="500" fill="hold"/>
                                        <p:tgtEl>
                                          <p:spTgt spid="4608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6085"/>
                                        </p:tgtEl>
                                        <p:attrNameLst>
                                          <p:attrName>style.visibility</p:attrName>
                                        </p:attrNameLst>
                                      </p:cBhvr>
                                      <p:to>
                                        <p:strVal val="visible"/>
                                      </p:to>
                                    </p:set>
                                    <p:anim calcmode="lin" valueType="num">
                                      <p:cBhvr additive="base">
                                        <p:cTn id="19" dur="500" fill="hold"/>
                                        <p:tgtEl>
                                          <p:spTgt spid="46085"/>
                                        </p:tgtEl>
                                        <p:attrNameLst>
                                          <p:attrName>ppt_x</p:attrName>
                                        </p:attrNameLst>
                                      </p:cBhvr>
                                      <p:tavLst>
                                        <p:tav tm="0">
                                          <p:val>
                                            <p:strVal val="0-#ppt_w/2"/>
                                          </p:val>
                                        </p:tav>
                                        <p:tav tm="100000">
                                          <p:val>
                                            <p:strVal val="#ppt_x"/>
                                          </p:val>
                                        </p:tav>
                                      </p:tavLst>
                                    </p:anim>
                                    <p:anim calcmode="lin" valueType="num">
                                      <p:cBhvr additive="base">
                                        <p:cTn id="20" dur="500" fill="hold"/>
                                        <p:tgtEl>
                                          <p:spTgt spid="460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autoUpdateAnimBg="0"/>
      <p:bldP spid="4608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en-US" smtClean="0"/>
              <a:t>Engines</a:t>
            </a:r>
          </a:p>
        </p:txBody>
      </p:sp>
      <p:sp>
        <p:nvSpPr>
          <p:cNvPr id="47107" name="Text Box 3"/>
          <p:cNvSpPr txBox="1">
            <a:spLocks noChangeArrowheads="1"/>
          </p:cNvSpPr>
          <p:nvPr/>
        </p:nvSpPr>
        <p:spPr bwMode="auto">
          <a:xfrm>
            <a:off x="228600" y="1676400"/>
            <a:ext cx="3276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b="1" u="sng"/>
              <a:t>Connecting (conn.) Rod</a:t>
            </a:r>
          </a:p>
        </p:txBody>
      </p:sp>
      <p:pic>
        <p:nvPicPr>
          <p:cNvPr id="47108" name="Picture 4" descr="conn"/>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19600" y="1752600"/>
            <a:ext cx="4724400" cy="3543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109" name="Text Box 5"/>
          <p:cNvSpPr txBox="1">
            <a:spLocks noChangeArrowheads="1"/>
          </p:cNvSpPr>
          <p:nvPr/>
        </p:nvSpPr>
        <p:spPr bwMode="auto">
          <a:xfrm>
            <a:off x="212725" y="2403475"/>
            <a:ext cx="3617913" cy="1187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Attaches piston (wrist-pin)</a:t>
            </a:r>
          </a:p>
          <a:p>
            <a:pPr eaLnBrk="1" hangingPunct="1"/>
            <a:r>
              <a:rPr lang="en-US"/>
              <a:t>to the crank shaft (conn. rod</a:t>
            </a:r>
          </a:p>
          <a:p>
            <a:pPr eaLnBrk="1" hangingPunct="1"/>
            <a:r>
              <a:rPr lang="en-US"/>
              <a:t>caps). </a:t>
            </a:r>
          </a:p>
        </p:txBody>
      </p:sp>
      <p:pic>
        <p:nvPicPr>
          <p:cNvPr id="47110" name="Picture 6" descr="1-2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8600" y="3733800"/>
            <a:ext cx="4038600" cy="271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033064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additive="base">
                                        <p:cTn id="7" dur="500" fill="hold"/>
                                        <p:tgtEl>
                                          <p:spTgt spid="47107"/>
                                        </p:tgtEl>
                                        <p:attrNameLst>
                                          <p:attrName>ppt_x</p:attrName>
                                        </p:attrNameLst>
                                      </p:cBhvr>
                                      <p:tavLst>
                                        <p:tav tm="0">
                                          <p:val>
                                            <p:strVal val="0-#ppt_w/2"/>
                                          </p:val>
                                        </p:tav>
                                        <p:tav tm="100000">
                                          <p:val>
                                            <p:strVal val="#ppt_x"/>
                                          </p:val>
                                        </p:tav>
                                      </p:tavLst>
                                    </p:anim>
                                    <p:anim calcmode="lin" valueType="num">
                                      <p:cBhvr additive="base">
                                        <p:cTn id="8" dur="500" fill="hold"/>
                                        <p:tgtEl>
                                          <p:spTgt spid="4710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7108"/>
                                        </p:tgtEl>
                                        <p:attrNameLst>
                                          <p:attrName>style.visibility</p:attrName>
                                        </p:attrNameLst>
                                      </p:cBhvr>
                                      <p:to>
                                        <p:strVal val="visible"/>
                                      </p:to>
                                    </p:set>
                                    <p:anim calcmode="lin" valueType="num">
                                      <p:cBhvr additive="base">
                                        <p:cTn id="13" dur="500" fill="hold"/>
                                        <p:tgtEl>
                                          <p:spTgt spid="47108"/>
                                        </p:tgtEl>
                                        <p:attrNameLst>
                                          <p:attrName>ppt_x</p:attrName>
                                        </p:attrNameLst>
                                      </p:cBhvr>
                                      <p:tavLst>
                                        <p:tav tm="0">
                                          <p:val>
                                            <p:strVal val="1+#ppt_w/2"/>
                                          </p:val>
                                        </p:tav>
                                        <p:tav tm="100000">
                                          <p:val>
                                            <p:strVal val="#ppt_x"/>
                                          </p:val>
                                        </p:tav>
                                      </p:tavLst>
                                    </p:anim>
                                    <p:anim calcmode="lin" valueType="num">
                                      <p:cBhvr additive="base">
                                        <p:cTn id="14" dur="500" fill="hold"/>
                                        <p:tgtEl>
                                          <p:spTgt spid="4710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7109"/>
                                        </p:tgtEl>
                                        <p:attrNameLst>
                                          <p:attrName>style.visibility</p:attrName>
                                        </p:attrNameLst>
                                      </p:cBhvr>
                                      <p:to>
                                        <p:strVal val="visible"/>
                                      </p:to>
                                    </p:set>
                                    <p:anim calcmode="lin" valueType="num">
                                      <p:cBhvr additive="base">
                                        <p:cTn id="19" dur="500" fill="hold"/>
                                        <p:tgtEl>
                                          <p:spTgt spid="47109"/>
                                        </p:tgtEl>
                                        <p:attrNameLst>
                                          <p:attrName>ppt_x</p:attrName>
                                        </p:attrNameLst>
                                      </p:cBhvr>
                                      <p:tavLst>
                                        <p:tav tm="0">
                                          <p:val>
                                            <p:strVal val="0-#ppt_w/2"/>
                                          </p:val>
                                        </p:tav>
                                        <p:tav tm="100000">
                                          <p:val>
                                            <p:strVal val="#ppt_x"/>
                                          </p:val>
                                        </p:tav>
                                      </p:tavLst>
                                    </p:anim>
                                    <p:anim calcmode="lin" valueType="num">
                                      <p:cBhvr additive="base">
                                        <p:cTn id="20" dur="500" fill="hold"/>
                                        <p:tgtEl>
                                          <p:spTgt spid="4710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7110"/>
                                        </p:tgtEl>
                                        <p:attrNameLst>
                                          <p:attrName>style.visibility</p:attrName>
                                        </p:attrNameLst>
                                      </p:cBhvr>
                                      <p:to>
                                        <p:strVal val="visible"/>
                                      </p:to>
                                    </p:set>
                                    <p:anim calcmode="lin" valueType="num">
                                      <p:cBhvr additive="base">
                                        <p:cTn id="25" dur="500" fill="hold"/>
                                        <p:tgtEl>
                                          <p:spTgt spid="47110"/>
                                        </p:tgtEl>
                                        <p:attrNameLst>
                                          <p:attrName>ppt_x</p:attrName>
                                        </p:attrNameLst>
                                      </p:cBhvr>
                                      <p:tavLst>
                                        <p:tav tm="0">
                                          <p:val>
                                            <p:strVal val="#ppt_x"/>
                                          </p:val>
                                        </p:tav>
                                        <p:tav tm="100000">
                                          <p:val>
                                            <p:strVal val="#ppt_x"/>
                                          </p:val>
                                        </p:tav>
                                      </p:tavLst>
                                    </p:anim>
                                    <p:anim calcmode="lin" valueType="num">
                                      <p:cBhvr additive="base">
                                        <p:cTn id="26" dur="500" fill="hold"/>
                                        <p:tgtEl>
                                          <p:spTgt spid="47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utoUpdateAnimBg="0"/>
      <p:bldP spid="4710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UNIT IV</a:t>
            </a:r>
            <a:endParaRPr lang="en-US" dirty="0"/>
          </a:p>
        </p:txBody>
      </p:sp>
      <p:sp>
        <p:nvSpPr>
          <p:cNvPr id="3" name="Content Placeholder 2"/>
          <p:cNvSpPr>
            <a:spLocks noGrp="1"/>
          </p:cNvSpPr>
          <p:nvPr>
            <p:ph idx="1"/>
          </p:nvPr>
        </p:nvSpPr>
        <p:spPr/>
        <p:txBody>
          <a:bodyPr/>
          <a:lstStyle/>
          <a:p>
            <a:pPr algn="ctr">
              <a:buNone/>
            </a:pPr>
            <a:endParaRPr lang="en-IN" dirty="0" smtClean="0"/>
          </a:p>
          <a:p>
            <a:pPr algn="ctr">
              <a:buNone/>
            </a:pPr>
            <a:endParaRPr lang="en-IN" dirty="0" smtClean="0"/>
          </a:p>
          <a:p>
            <a:pPr algn="ctr">
              <a:buNone/>
            </a:pPr>
            <a:endParaRPr lang="en-IN" dirty="0" smtClean="0"/>
          </a:p>
          <a:p>
            <a:pPr algn="ctr">
              <a:buNone/>
            </a:pPr>
            <a:r>
              <a:rPr lang="en-IN" dirty="0" smtClean="0"/>
              <a:t> </a:t>
            </a:r>
            <a:r>
              <a:rPr lang="en-IN" b="1" dirty="0" smtClean="0">
                <a:solidFill>
                  <a:srgbClr val="002060"/>
                </a:solidFill>
              </a:rPr>
              <a:t>INTERNAL COMBUSTION ENGINES-FEATURES AND COMBUSTION</a:t>
            </a:r>
            <a:endParaRPr lang="en-US" b="1" dirty="0">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smtClean="0"/>
              <a:t>Engines</a:t>
            </a:r>
          </a:p>
        </p:txBody>
      </p:sp>
      <p:sp>
        <p:nvSpPr>
          <p:cNvPr id="48131" name="Text Box 3"/>
          <p:cNvSpPr txBox="1">
            <a:spLocks noChangeArrowheads="1"/>
          </p:cNvSpPr>
          <p:nvPr/>
        </p:nvSpPr>
        <p:spPr bwMode="auto">
          <a:xfrm>
            <a:off x="593725" y="1565275"/>
            <a:ext cx="1803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b="1" u="sng"/>
              <a:t>Crank Shaft</a:t>
            </a:r>
          </a:p>
        </p:txBody>
      </p:sp>
      <p:pic>
        <p:nvPicPr>
          <p:cNvPr id="48132" name="Picture 4" descr="crank"/>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800600" y="1981200"/>
            <a:ext cx="4343400" cy="3267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8133" name="Text Box 5"/>
          <p:cNvSpPr txBox="1">
            <a:spLocks noChangeArrowheads="1"/>
          </p:cNvSpPr>
          <p:nvPr/>
        </p:nvSpPr>
        <p:spPr bwMode="auto">
          <a:xfrm>
            <a:off x="669925" y="2174875"/>
            <a:ext cx="3313113" cy="1187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Converts </a:t>
            </a:r>
            <a:r>
              <a:rPr lang="en-US" i="1" u="sng"/>
              <a:t>up and down</a:t>
            </a:r>
            <a:r>
              <a:rPr lang="en-US"/>
              <a:t> or</a:t>
            </a:r>
          </a:p>
          <a:p>
            <a:pPr eaLnBrk="1" hangingPunct="1"/>
            <a:r>
              <a:rPr lang="en-US"/>
              <a:t>reciprocating motion into</a:t>
            </a:r>
          </a:p>
          <a:p>
            <a:pPr eaLnBrk="1" hangingPunct="1"/>
            <a:r>
              <a:rPr lang="en-US" i="1" u="sng"/>
              <a:t>circular</a:t>
            </a:r>
            <a:r>
              <a:rPr lang="en-US"/>
              <a:t> or rotary motion.</a:t>
            </a:r>
          </a:p>
        </p:txBody>
      </p:sp>
      <p:pic>
        <p:nvPicPr>
          <p:cNvPr id="48134" name="Picture 6" descr="Crankshaft"/>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447800" y="3657600"/>
            <a:ext cx="2971800" cy="297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8136" name="Text Box 8"/>
          <p:cNvSpPr txBox="1">
            <a:spLocks noChangeArrowheads="1"/>
          </p:cNvSpPr>
          <p:nvPr/>
        </p:nvSpPr>
        <p:spPr bwMode="auto">
          <a:xfrm>
            <a:off x="4695825" y="5394325"/>
            <a:ext cx="2921000" cy="731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CA"/>
              <a:t>DAMPNER PULLEY</a:t>
            </a:r>
          </a:p>
          <a:p>
            <a:pPr eaLnBrk="1" hangingPunct="1"/>
            <a:r>
              <a:rPr lang="en-CA" sz="1800"/>
              <a:t>Controls Vibration</a:t>
            </a:r>
          </a:p>
        </p:txBody>
      </p:sp>
    </p:spTree>
    <p:extLst>
      <p:ext uri="{BB962C8B-B14F-4D97-AF65-F5344CB8AC3E}">
        <p14:creationId xmlns="" xmlns:p14="http://schemas.microsoft.com/office/powerpoint/2010/main" val="1646339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131"/>
                                        </p:tgtEl>
                                        <p:attrNameLst>
                                          <p:attrName>style.visibility</p:attrName>
                                        </p:attrNameLst>
                                      </p:cBhvr>
                                      <p:to>
                                        <p:strVal val="visible"/>
                                      </p:to>
                                    </p:set>
                                    <p:anim calcmode="lin" valueType="num">
                                      <p:cBhvr additive="base">
                                        <p:cTn id="7" dur="500" fill="hold"/>
                                        <p:tgtEl>
                                          <p:spTgt spid="48131"/>
                                        </p:tgtEl>
                                        <p:attrNameLst>
                                          <p:attrName>ppt_x</p:attrName>
                                        </p:attrNameLst>
                                      </p:cBhvr>
                                      <p:tavLst>
                                        <p:tav tm="0">
                                          <p:val>
                                            <p:strVal val="0-#ppt_w/2"/>
                                          </p:val>
                                        </p:tav>
                                        <p:tav tm="100000">
                                          <p:val>
                                            <p:strVal val="#ppt_x"/>
                                          </p:val>
                                        </p:tav>
                                      </p:tavLst>
                                    </p:anim>
                                    <p:anim calcmode="lin" valueType="num">
                                      <p:cBhvr additive="base">
                                        <p:cTn id="8" dur="500" fill="hold"/>
                                        <p:tgtEl>
                                          <p:spTgt spid="4813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nodeType="clickEffect">
                                  <p:stCondLst>
                                    <p:cond delay="0"/>
                                  </p:stCondLst>
                                  <p:childTnLst>
                                    <p:set>
                                      <p:cBhvr>
                                        <p:cTn id="12" dur="1" fill="hold">
                                          <p:stCondLst>
                                            <p:cond delay="0"/>
                                          </p:stCondLst>
                                        </p:cTn>
                                        <p:tgtEl>
                                          <p:spTgt spid="48134"/>
                                        </p:tgtEl>
                                        <p:attrNameLst>
                                          <p:attrName>style.visibility</p:attrName>
                                        </p:attrNameLst>
                                      </p:cBhvr>
                                      <p:to>
                                        <p:strVal val="visible"/>
                                      </p:to>
                                    </p:set>
                                    <p:anim calcmode="lin" valueType="num">
                                      <p:cBhvr additive="base">
                                        <p:cTn id="13" dur="500" fill="hold"/>
                                        <p:tgtEl>
                                          <p:spTgt spid="48134"/>
                                        </p:tgtEl>
                                        <p:attrNameLst>
                                          <p:attrName>ppt_x</p:attrName>
                                        </p:attrNameLst>
                                      </p:cBhvr>
                                      <p:tavLst>
                                        <p:tav tm="0">
                                          <p:val>
                                            <p:strVal val="0-#ppt_w/2"/>
                                          </p:val>
                                        </p:tav>
                                        <p:tav tm="100000">
                                          <p:val>
                                            <p:strVal val="#ppt_x"/>
                                          </p:val>
                                        </p:tav>
                                      </p:tavLst>
                                    </p:anim>
                                    <p:anim calcmode="lin" valueType="num">
                                      <p:cBhvr additive="base">
                                        <p:cTn id="14" dur="500" fill="hold"/>
                                        <p:tgtEl>
                                          <p:spTgt spid="4813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8133"/>
                                        </p:tgtEl>
                                        <p:attrNameLst>
                                          <p:attrName>style.visibility</p:attrName>
                                        </p:attrNameLst>
                                      </p:cBhvr>
                                      <p:to>
                                        <p:strVal val="visible"/>
                                      </p:to>
                                    </p:set>
                                    <p:anim calcmode="lin" valueType="num">
                                      <p:cBhvr additive="base">
                                        <p:cTn id="19" dur="500" fill="hold"/>
                                        <p:tgtEl>
                                          <p:spTgt spid="48133"/>
                                        </p:tgtEl>
                                        <p:attrNameLst>
                                          <p:attrName>ppt_x</p:attrName>
                                        </p:attrNameLst>
                                      </p:cBhvr>
                                      <p:tavLst>
                                        <p:tav tm="0">
                                          <p:val>
                                            <p:strVal val="0-#ppt_w/2"/>
                                          </p:val>
                                        </p:tav>
                                        <p:tav tm="100000">
                                          <p:val>
                                            <p:strVal val="#ppt_x"/>
                                          </p:val>
                                        </p:tav>
                                      </p:tavLst>
                                    </p:anim>
                                    <p:anim calcmode="lin" valueType="num">
                                      <p:cBhvr additive="base">
                                        <p:cTn id="20" dur="500" fill="hold"/>
                                        <p:tgtEl>
                                          <p:spTgt spid="4813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48132"/>
                                        </p:tgtEl>
                                        <p:attrNameLst>
                                          <p:attrName>style.visibility</p:attrName>
                                        </p:attrNameLst>
                                      </p:cBhvr>
                                      <p:to>
                                        <p:strVal val="visible"/>
                                      </p:to>
                                    </p:set>
                                    <p:anim calcmode="lin" valueType="num">
                                      <p:cBhvr additive="base">
                                        <p:cTn id="25" dur="500" fill="hold"/>
                                        <p:tgtEl>
                                          <p:spTgt spid="48132"/>
                                        </p:tgtEl>
                                        <p:attrNameLst>
                                          <p:attrName>ppt_x</p:attrName>
                                        </p:attrNameLst>
                                      </p:cBhvr>
                                      <p:tavLst>
                                        <p:tav tm="0">
                                          <p:val>
                                            <p:strVal val="1+#ppt_w/2"/>
                                          </p:val>
                                        </p:tav>
                                        <p:tav tm="100000">
                                          <p:val>
                                            <p:strVal val="#ppt_x"/>
                                          </p:val>
                                        </p:tav>
                                      </p:tavLst>
                                    </p:anim>
                                    <p:anim calcmode="lin" valueType="num">
                                      <p:cBhvr additive="base">
                                        <p:cTn id="26" dur="500" fill="hold"/>
                                        <p:tgtEl>
                                          <p:spTgt spid="4813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8136"/>
                                        </p:tgtEl>
                                        <p:attrNameLst>
                                          <p:attrName>style.visibility</p:attrName>
                                        </p:attrNameLst>
                                      </p:cBhvr>
                                      <p:to>
                                        <p:strVal val="visible"/>
                                      </p:to>
                                    </p:set>
                                    <p:animEffect transition="in" filter="blinds(horizontal)">
                                      <p:cBhvr>
                                        <p:cTn id="31" dur="500"/>
                                        <p:tgtEl>
                                          <p:spTgt spid="48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utoUpdateAnimBg="0"/>
      <p:bldP spid="48133" grpId="0" autoUpdateAnimBg="0"/>
      <p:bldP spid="481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smtClean="0"/>
              <a:t>Engines</a:t>
            </a:r>
          </a:p>
        </p:txBody>
      </p:sp>
      <p:sp>
        <p:nvSpPr>
          <p:cNvPr id="49155" name="Text Box 3"/>
          <p:cNvSpPr txBox="1">
            <a:spLocks noChangeArrowheads="1"/>
          </p:cNvSpPr>
          <p:nvPr/>
        </p:nvSpPr>
        <p:spPr bwMode="auto">
          <a:xfrm>
            <a:off x="228600" y="1600200"/>
            <a:ext cx="18192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b="1" u="sng"/>
              <a:t>Piston Rings</a:t>
            </a:r>
          </a:p>
        </p:txBody>
      </p:sp>
      <p:sp>
        <p:nvSpPr>
          <p:cNvPr id="49156" name="Text Box 4"/>
          <p:cNvSpPr txBox="1">
            <a:spLocks noChangeArrowheads="1"/>
          </p:cNvSpPr>
          <p:nvPr/>
        </p:nvSpPr>
        <p:spPr bwMode="auto">
          <a:xfrm>
            <a:off x="228600" y="2286000"/>
            <a:ext cx="5199063" cy="191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i="1"/>
              <a:t>Four stroke: </a:t>
            </a:r>
            <a:r>
              <a:rPr lang="en-US"/>
              <a:t>Three rings</a:t>
            </a:r>
          </a:p>
          <a:p>
            <a:pPr eaLnBrk="1" hangingPunct="1"/>
            <a:r>
              <a:rPr lang="en-US"/>
              <a:t>Top two are compression rings (sealing</a:t>
            </a:r>
          </a:p>
          <a:p>
            <a:pPr eaLnBrk="1" hangingPunct="1"/>
            <a:r>
              <a:rPr lang="en-US"/>
              <a:t>the compression pressure in the cylinder)</a:t>
            </a:r>
          </a:p>
          <a:p>
            <a:pPr eaLnBrk="1" hangingPunct="1"/>
            <a:r>
              <a:rPr lang="en-US"/>
              <a:t>and the third is an oil ring (scrapes</a:t>
            </a:r>
          </a:p>
          <a:p>
            <a:pPr eaLnBrk="1" hangingPunct="1"/>
            <a:r>
              <a:rPr lang="en-US"/>
              <a:t>excessive oil from the cylinder walls) </a:t>
            </a:r>
            <a:endParaRPr lang="en-US" i="1"/>
          </a:p>
        </p:txBody>
      </p:sp>
      <p:sp>
        <p:nvSpPr>
          <p:cNvPr id="49157" name="Text Box 5"/>
          <p:cNvSpPr txBox="1">
            <a:spLocks noChangeArrowheads="1"/>
          </p:cNvSpPr>
          <p:nvPr/>
        </p:nvSpPr>
        <p:spPr bwMode="auto">
          <a:xfrm>
            <a:off x="288925" y="4765675"/>
            <a:ext cx="4803775"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i="1"/>
              <a:t>Two Stroke: </a:t>
            </a:r>
            <a:r>
              <a:rPr lang="en-US"/>
              <a:t>Two Rings</a:t>
            </a:r>
          </a:p>
          <a:p>
            <a:pPr eaLnBrk="1" hangingPunct="1"/>
            <a:r>
              <a:rPr lang="en-US"/>
              <a:t>Both the rings are Compression rings.</a:t>
            </a:r>
            <a:endParaRPr lang="en-US" i="1"/>
          </a:p>
        </p:txBody>
      </p:sp>
      <p:pic>
        <p:nvPicPr>
          <p:cNvPr id="49158" name="Picture 6" descr="Piston%20Rings"/>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791200" y="1600200"/>
            <a:ext cx="2986088"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772145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55"/>
                                        </p:tgtEl>
                                        <p:attrNameLst>
                                          <p:attrName>style.visibility</p:attrName>
                                        </p:attrNameLst>
                                      </p:cBhvr>
                                      <p:to>
                                        <p:strVal val="visible"/>
                                      </p:to>
                                    </p:set>
                                    <p:anim calcmode="lin" valueType="num">
                                      <p:cBhvr additive="base">
                                        <p:cTn id="7" dur="500" fill="hold"/>
                                        <p:tgtEl>
                                          <p:spTgt spid="49155"/>
                                        </p:tgtEl>
                                        <p:attrNameLst>
                                          <p:attrName>ppt_x</p:attrName>
                                        </p:attrNameLst>
                                      </p:cBhvr>
                                      <p:tavLst>
                                        <p:tav tm="0">
                                          <p:val>
                                            <p:strVal val="0-#ppt_w/2"/>
                                          </p:val>
                                        </p:tav>
                                        <p:tav tm="100000">
                                          <p:val>
                                            <p:strVal val="#ppt_x"/>
                                          </p:val>
                                        </p:tav>
                                      </p:tavLst>
                                    </p:anim>
                                    <p:anim calcmode="lin" valueType="num">
                                      <p:cBhvr additive="base">
                                        <p:cTn id="8" dur="500" fill="hold"/>
                                        <p:tgtEl>
                                          <p:spTgt spid="4915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9158"/>
                                        </p:tgtEl>
                                        <p:attrNameLst>
                                          <p:attrName>style.visibility</p:attrName>
                                        </p:attrNameLst>
                                      </p:cBhvr>
                                      <p:to>
                                        <p:strVal val="visible"/>
                                      </p:to>
                                    </p:set>
                                    <p:anim calcmode="lin" valueType="num">
                                      <p:cBhvr additive="base">
                                        <p:cTn id="13" dur="500" fill="hold"/>
                                        <p:tgtEl>
                                          <p:spTgt spid="49158"/>
                                        </p:tgtEl>
                                        <p:attrNameLst>
                                          <p:attrName>ppt_x</p:attrName>
                                        </p:attrNameLst>
                                      </p:cBhvr>
                                      <p:tavLst>
                                        <p:tav tm="0">
                                          <p:val>
                                            <p:strVal val="1+#ppt_w/2"/>
                                          </p:val>
                                        </p:tav>
                                        <p:tav tm="100000">
                                          <p:val>
                                            <p:strVal val="#ppt_x"/>
                                          </p:val>
                                        </p:tav>
                                      </p:tavLst>
                                    </p:anim>
                                    <p:anim calcmode="lin" valueType="num">
                                      <p:cBhvr additive="base">
                                        <p:cTn id="14" dur="500" fill="hold"/>
                                        <p:tgtEl>
                                          <p:spTgt spid="4915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156"/>
                                        </p:tgtEl>
                                        <p:attrNameLst>
                                          <p:attrName>style.visibility</p:attrName>
                                        </p:attrNameLst>
                                      </p:cBhvr>
                                      <p:to>
                                        <p:strVal val="visible"/>
                                      </p:to>
                                    </p:set>
                                    <p:anim calcmode="lin" valueType="num">
                                      <p:cBhvr additive="base">
                                        <p:cTn id="19" dur="500" fill="hold"/>
                                        <p:tgtEl>
                                          <p:spTgt spid="49156"/>
                                        </p:tgtEl>
                                        <p:attrNameLst>
                                          <p:attrName>ppt_x</p:attrName>
                                        </p:attrNameLst>
                                      </p:cBhvr>
                                      <p:tavLst>
                                        <p:tav tm="0">
                                          <p:val>
                                            <p:strVal val="0-#ppt_w/2"/>
                                          </p:val>
                                        </p:tav>
                                        <p:tav tm="100000">
                                          <p:val>
                                            <p:strVal val="#ppt_x"/>
                                          </p:val>
                                        </p:tav>
                                      </p:tavLst>
                                    </p:anim>
                                    <p:anim calcmode="lin" valueType="num">
                                      <p:cBhvr additive="base">
                                        <p:cTn id="20" dur="500" fill="hold"/>
                                        <p:tgtEl>
                                          <p:spTgt spid="4915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9157"/>
                                        </p:tgtEl>
                                        <p:attrNameLst>
                                          <p:attrName>style.visibility</p:attrName>
                                        </p:attrNameLst>
                                      </p:cBhvr>
                                      <p:to>
                                        <p:strVal val="visible"/>
                                      </p:to>
                                    </p:set>
                                    <p:anim calcmode="lin" valueType="num">
                                      <p:cBhvr additive="base">
                                        <p:cTn id="25" dur="500" fill="hold"/>
                                        <p:tgtEl>
                                          <p:spTgt spid="49157"/>
                                        </p:tgtEl>
                                        <p:attrNameLst>
                                          <p:attrName>ppt_x</p:attrName>
                                        </p:attrNameLst>
                                      </p:cBhvr>
                                      <p:tavLst>
                                        <p:tav tm="0">
                                          <p:val>
                                            <p:strVal val="0-#ppt_w/2"/>
                                          </p:val>
                                        </p:tav>
                                        <p:tav tm="100000">
                                          <p:val>
                                            <p:strVal val="#ppt_x"/>
                                          </p:val>
                                        </p:tav>
                                      </p:tavLst>
                                    </p:anim>
                                    <p:anim calcmode="lin" valueType="num">
                                      <p:cBhvr additive="base">
                                        <p:cTn id="26" dur="500" fill="hold"/>
                                        <p:tgtEl>
                                          <p:spTgt spid="491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utoUpdateAnimBg="0"/>
      <p:bldP spid="49156" grpId="0" autoUpdateAnimBg="0"/>
      <p:bldP spid="49157"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smtClean="0"/>
              <a:t>Engines</a:t>
            </a:r>
          </a:p>
        </p:txBody>
      </p:sp>
      <p:sp>
        <p:nvSpPr>
          <p:cNvPr id="50179" name="Text Box 3"/>
          <p:cNvSpPr txBox="1">
            <a:spLocks noChangeArrowheads="1"/>
          </p:cNvSpPr>
          <p:nvPr/>
        </p:nvSpPr>
        <p:spPr bwMode="auto">
          <a:xfrm>
            <a:off x="746125" y="1641475"/>
            <a:ext cx="135096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b="1" u="sng"/>
              <a:t>Flywheel</a:t>
            </a:r>
          </a:p>
        </p:txBody>
      </p:sp>
      <p:sp>
        <p:nvSpPr>
          <p:cNvPr id="50180" name="Text Box 4"/>
          <p:cNvSpPr txBox="1">
            <a:spLocks noChangeArrowheads="1"/>
          </p:cNvSpPr>
          <p:nvPr/>
        </p:nvSpPr>
        <p:spPr bwMode="auto">
          <a:xfrm>
            <a:off x="669925" y="2327275"/>
            <a:ext cx="33877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Attached to the crankshaft</a:t>
            </a:r>
          </a:p>
        </p:txBody>
      </p:sp>
      <p:sp>
        <p:nvSpPr>
          <p:cNvPr id="50181" name="Text Box 5"/>
          <p:cNvSpPr txBox="1">
            <a:spLocks noChangeArrowheads="1"/>
          </p:cNvSpPr>
          <p:nvPr/>
        </p:nvSpPr>
        <p:spPr bwMode="auto">
          <a:xfrm>
            <a:off x="669925" y="3317875"/>
            <a:ext cx="23907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Reduces vibration</a:t>
            </a:r>
          </a:p>
        </p:txBody>
      </p:sp>
      <p:sp>
        <p:nvSpPr>
          <p:cNvPr id="50182" name="Text Box 6"/>
          <p:cNvSpPr txBox="1">
            <a:spLocks noChangeArrowheads="1"/>
          </p:cNvSpPr>
          <p:nvPr/>
        </p:nvSpPr>
        <p:spPr bwMode="auto">
          <a:xfrm>
            <a:off x="669925" y="4156075"/>
            <a:ext cx="37179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Cools the engine (air cooled)</a:t>
            </a:r>
          </a:p>
        </p:txBody>
      </p:sp>
      <p:sp>
        <p:nvSpPr>
          <p:cNvPr id="50183" name="Text Box 7"/>
          <p:cNvSpPr txBox="1">
            <a:spLocks noChangeArrowheads="1"/>
          </p:cNvSpPr>
          <p:nvPr/>
        </p:nvSpPr>
        <p:spPr bwMode="auto">
          <a:xfrm>
            <a:off x="762000" y="5105400"/>
            <a:ext cx="34734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Used during initial start-up</a:t>
            </a:r>
          </a:p>
        </p:txBody>
      </p:sp>
      <p:pic>
        <p:nvPicPr>
          <p:cNvPr id="50185" name="Picture 9" descr="fly"/>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257800" y="4800600"/>
            <a:ext cx="2514600" cy="1876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186" name="Picture 10" descr="fly"/>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648200" y="1447800"/>
            <a:ext cx="4114800" cy="3084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187" name="Text Box 11"/>
          <p:cNvSpPr txBox="1">
            <a:spLocks noChangeArrowheads="1"/>
          </p:cNvSpPr>
          <p:nvPr/>
        </p:nvSpPr>
        <p:spPr bwMode="auto">
          <a:xfrm>
            <a:off x="684213" y="5805488"/>
            <a:ext cx="4117975"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CA"/>
              <a:t>Transfers power from engine to </a:t>
            </a:r>
          </a:p>
          <a:p>
            <a:pPr eaLnBrk="1" hangingPunct="1"/>
            <a:r>
              <a:rPr lang="en-CA"/>
              <a:t>drivetrain</a:t>
            </a:r>
          </a:p>
        </p:txBody>
      </p:sp>
    </p:spTree>
    <p:extLst>
      <p:ext uri="{BB962C8B-B14F-4D97-AF65-F5344CB8AC3E}">
        <p14:creationId xmlns="" xmlns:p14="http://schemas.microsoft.com/office/powerpoint/2010/main" val="423338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179"/>
                                        </p:tgtEl>
                                        <p:attrNameLst>
                                          <p:attrName>style.visibility</p:attrName>
                                        </p:attrNameLst>
                                      </p:cBhvr>
                                      <p:to>
                                        <p:strVal val="visible"/>
                                      </p:to>
                                    </p:set>
                                    <p:anim calcmode="lin" valueType="num">
                                      <p:cBhvr additive="base">
                                        <p:cTn id="7" dur="500" fill="hold"/>
                                        <p:tgtEl>
                                          <p:spTgt spid="50179"/>
                                        </p:tgtEl>
                                        <p:attrNameLst>
                                          <p:attrName>ppt_x</p:attrName>
                                        </p:attrNameLst>
                                      </p:cBhvr>
                                      <p:tavLst>
                                        <p:tav tm="0">
                                          <p:val>
                                            <p:strVal val="0-#ppt_w/2"/>
                                          </p:val>
                                        </p:tav>
                                        <p:tav tm="100000">
                                          <p:val>
                                            <p:strVal val="#ppt_x"/>
                                          </p:val>
                                        </p:tav>
                                      </p:tavLst>
                                    </p:anim>
                                    <p:anim calcmode="lin" valueType="num">
                                      <p:cBhvr additive="base">
                                        <p:cTn id="8" dur="500" fill="hold"/>
                                        <p:tgtEl>
                                          <p:spTgt spid="5017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50186"/>
                                        </p:tgtEl>
                                        <p:attrNameLst>
                                          <p:attrName>style.visibility</p:attrName>
                                        </p:attrNameLst>
                                      </p:cBhvr>
                                      <p:to>
                                        <p:strVal val="visible"/>
                                      </p:to>
                                    </p:set>
                                    <p:anim calcmode="lin" valueType="num">
                                      <p:cBhvr additive="base">
                                        <p:cTn id="13" dur="500" fill="hold"/>
                                        <p:tgtEl>
                                          <p:spTgt spid="50186"/>
                                        </p:tgtEl>
                                        <p:attrNameLst>
                                          <p:attrName>ppt_x</p:attrName>
                                        </p:attrNameLst>
                                      </p:cBhvr>
                                      <p:tavLst>
                                        <p:tav tm="0">
                                          <p:val>
                                            <p:strVal val="1+#ppt_w/2"/>
                                          </p:val>
                                        </p:tav>
                                        <p:tav tm="100000">
                                          <p:val>
                                            <p:strVal val="#ppt_x"/>
                                          </p:val>
                                        </p:tav>
                                      </p:tavLst>
                                    </p:anim>
                                    <p:anim calcmode="lin" valueType="num">
                                      <p:cBhvr additive="base">
                                        <p:cTn id="14" dur="500" fill="hold"/>
                                        <p:tgtEl>
                                          <p:spTgt spid="5018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0180"/>
                                        </p:tgtEl>
                                        <p:attrNameLst>
                                          <p:attrName>style.visibility</p:attrName>
                                        </p:attrNameLst>
                                      </p:cBhvr>
                                      <p:to>
                                        <p:strVal val="visible"/>
                                      </p:to>
                                    </p:set>
                                    <p:anim calcmode="lin" valueType="num">
                                      <p:cBhvr additive="base">
                                        <p:cTn id="19" dur="500" fill="hold"/>
                                        <p:tgtEl>
                                          <p:spTgt spid="50180"/>
                                        </p:tgtEl>
                                        <p:attrNameLst>
                                          <p:attrName>ppt_x</p:attrName>
                                        </p:attrNameLst>
                                      </p:cBhvr>
                                      <p:tavLst>
                                        <p:tav tm="0">
                                          <p:val>
                                            <p:strVal val="0-#ppt_w/2"/>
                                          </p:val>
                                        </p:tav>
                                        <p:tav tm="100000">
                                          <p:val>
                                            <p:strVal val="#ppt_x"/>
                                          </p:val>
                                        </p:tav>
                                      </p:tavLst>
                                    </p:anim>
                                    <p:anim calcmode="lin" valueType="num">
                                      <p:cBhvr additive="base">
                                        <p:cTn id="20" dur="500" fill="hold"/>
                                        <p:tgtEl>
                                          <p:spTgt spid="5018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0181"/>
                                        </p:tgtEl>
                                        <p:attrNameLst>
                                          <p:attrName>style.visibility</p:attrName>
                                        </p:attrNameLst>
                                      </p:cBhvr>
                                      <p:to>
                                        <p:strVal val="visible"/>
                                      </p:to>
                                    </p:set>
                                    <p:anim calcmode="lin" valueType="num">
                                      <p:cBhvr additive="base">
                                        <p:cTn id="25" dur="500" fill="hold"/>
                                        <p:tgtEl>
                                          <p:spTgt spid="50181"/>
                                        </p:tgtEl>
                                        <p:attrNameLst>
                                          <p:attrName>ppt_x</p:attrName>
                                        </p:attrNameLst>
                                      </p:cBhvr>
                                      <p:tavLst>
                                        <p:tav tm="0">
                                          <p:val>
                                            <p:strVal val="0-#ppt_w/2"/>
                                          </p:val>
                                        </p:tav>
                                        <p:tav tm="100000">
                                          <p:val>
                                            <p:strVal val="#ppt_x"/>
                                          </p:val>
                                        </p:tav>
                                      </p:tavLst>
                                    </p:anim>
                                    <p:anim calcmode="lin" valueType="num">
                                      <p:cBhvr additive="base">
                                        <p:cTn id="26" dur="500" fill="hold"/>
                                        <p:tgtEl>
                                          <p:spTgt spid="5018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0182"/>
                                        </p:tgtEl>
                                        <p:attrNameLst>
                                          <p:attrName>style.visibility</p:attrName>
                                        </p:attrNameLst>
                                      </p:cBhvr>
                                      <p:to>
                                        <p:strVal val="visible"/>
                                      </p:to>
                                    </p:set>
                                    <p:anim calcmode="lin" valueType="num">
                                      <p:cBhvr additive="base">
                                        <p:cTn id="31" dur="500" fill="hold"/>
                                        <p:tgtEl>
                                          <p:spTgt spid="50182"/>
                                        </p:tgtEl>
                                        <p:attrNameLst>
                                          <p:attrName>ppt_x</p:attrName>
                                        </p:attrNameLst>
                                      </p:cBhvr>
                                      <p:tavLst>
                                        <p:tav tm="0">
                                          <p:val>
                                            <p:strVal val="0-#ppt_w/2"/>
                                          </p:val>
                                        </p:tav>
                                        <p:tav tm="100000">
                                          <p:val>
                                            <p:strVal val="#ppt_x"/>
                                          </p:val>
                                        </p:tav>
                                      </p:tavLst>
                                    </p:anim>
                                    <p:anim calcmode="lin" valueType="num">
                                      <p:cBhvr additive="base">
                                        <p:cTn id="32" dur="500" fill="hold"/>
                                        <p:tgtEl>
                                          <p:spTgt spid="5018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6" fill="hold" nodeType="clickEffect">
                                  <p:stCondLst>
                                    <p:cond delay="0"/>
                                  </p:stCondLst>
                                  <p:childTnLst>
                                    <p:set>
                                      <p:cBhvr>
                                        <p:cTn id="36" dur="1" fill="hold">
                                          <p:stCondLst>
                                            <p:cond delay="0"/>
                                          </p:stCondLst>
                                        </p:cTn>
                                        <p:tgtEl>
                                          <p:spTgt spid="50185"/>
                                        </p:tgtEl>
                                        <p:attrNameLst>
                                          <p:attrName>style.visibility</p:attrName>
                                        </p:attrNameLst>
                                      </p:cBhvr>
                                      <p:to>
                                        <p:strVal val="visible"/>
                                      </p:to>
                                    </p:set>
                                    <p:anim calcmode="lin" valueType="num">
                                      <p:cBhvr additive="base">
                                        <p:cTn id="37" dur="500" fill="hold"/>
                                        <p:tgtEl>
                                          <p:spTgt spid="50185"/>
                                        </p:tgtEl>
                                        <p:attrNameLst>
                                          <p:attrName>ppt_x</p:attrName>
                                        </p:attrNameLst>
                                      </p:cBhvr>
                                      <p:tavLst>
                                        <p:tav tm="0">
                                          <p:val>
                                            <p:strVal val="1+#ppt_w/2"/>
                                          </p:val>
                                        </p:tav>
                                        <p:tav tm="100000">
                                          <p:val>
                                            <p:strVal val="#ppt_x"/>
                                          </p:val>
                                        </p:tav>
                                      </p:tavLst>
                                    </p:anim>
                                    <p:anim calcmode="lin" valueType="num">
                                      <p:cBhvr additive="base">
                                        <p:cTn id="38" dur="500" fill="hold"/>
                                        <p:tgtEl>
                                          <p:spTgt spid="50185"/>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0183"/>
                                        </p:tgtEl>
                                        <p:attrNameLst>
                                          <p:attrName>style.visibility</p:attrName>
                                        </p:attrNameLst>
                                      </p:cBhvr>
                                      <p:to>
                                        <p:strVal val="visible"/>
                                      </p:to>
                                    </p:set>
                                    <p:anim calcmode="lin" valueType="num">
                                      <p:cBhvr additive="base">
                                        <p:cTn id="43" dur="500" fill="hold"/>
                                        <p:tgtEl>
                                          <p:spTgt spid="50183"/>
                                        </p:tgtEl>
                                        <p:attrNameLst>
                                          <p:attrName>ppt_x</p:attrName>
                                        </p:attrNameLst>
                                      </p:cBhvr>
                                      <p:tavLst>
                                        <p:tav tm="0">
                                          <p:val>
                                            <p:strVal val="0-#ppt_w/2"/>
                                          </p:val>
                                        </p:tav>
                                        <p:tav tm="100000">
                                          <p:val>
                                            <p:strVal val="#ppt_x"/>
                                          </p:val>
                                        </p:tav>
                                      </p:tavLst>
                                    </p:anim>
                                    <p:anim calcmode="lin" valueType="num">
                                      <p:cBhvr additive="base">
                                        <p:cTn id="44" dur="500" fill="hold"/>
                                        <p:tgtEl>
                                          <p:spTgt spid="50183"/>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50187"/>
                                        </p:tgtEl>
                                        <p:attrNameLst>
                                          <p:attrName>style.visibility</p:attrName>
                                        </p:attrNameLst>
                                      </p:cBhvr>
                                      <p:to>
                                        <p:strVal val="visible"/>
                                      </p:to>
                                    </p:set>
                                    <p:animEffect transition="in" filter="blinds(horizontal)">
                                      <p:cBhvr>
                                        <p:cTn id="49" dur="500"/>
                                        <p:tgtEl>
                                          <p:spTgt spid="50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utoUpdateAnimBg="0"/>
      <p:bldP spid="50180" grpId="0" autoUpdateAnimBg="0"/>
      <p:bldP spid="50181" grpId="0" autoUpdateAnimBg="0"/>
      <p:bldP spid="50182" grpId="0" autoUpdateAnimBg="0"/>
      <p:bldP spid="50183" grpId="0" autoUpdateAnimBg="0"/>
      <p:bldP spid="5018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0"/>
            <a:ext cx="7772400" cy="1143000"/>
          </a:xfrm>
        </p:spPr>
        <p:txBody>
          <a:bodyPr/>
          <a:lstStyle/>
          <a:p>
            <a:pPr eaLnBrk="1" hangingPunct="1">
              <a:defRPr/>
            </a:pPr>
            <a:r>
              <a:rPr lang="en-US" smtClean="0"/>
              <a:t>Engines</a:t>
            </a:r>
          </a:p>
        </p:txBody>
      </p:sp>
      <p:pic>
        <p:nvPicPr>
          <p:cNvPr id="17411" name="Picture 4" descr="Picture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71550" y="939800"/>
            <a:ext cx="7632700" cy="591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617237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pPr eaLnBrk="1" hangingPunct="1"/>
            <a:fld id="{3E59948A-0678-49FF-AE96-4216F0F4EC43}" type="slidenum">
              <a:rPr lang="en-US" sz="1400"/>
              <a:pPr eaLnBrk="1" hangingPunct="1"/>
              <a:t>24</a:t>
            </a:fld>
            <a:endParaRPr lang="en-US" sz="1400"/>
          </a:p>
        </p:txBody>
      </p:sp>
      <p:sp>
        <p:nvSpPr>
          <p:cNvPr id="22531" name="Rectangle 2"/>
          <p:cNvSpPr>
            <a:spLocks noGrp="1" noChangeArrowheads="1"/>
          </p:cNvSpPr>
          <p:nvPr>
            <p:ph type="title"/>
          </p:nvPr>
        </p:nvSpPr>
        <p:spPr/>
        <p:txBody>
          <a:bodyPr/>
          <a:lstStyle/>
          <a:p>
            <a:pPr eaLnBrk="1" hangingPunct="1"/>
            <a:r>
              <a:rPr lang="en-US" smtClean="0"/>
              <a:t>Engine Related Terms</a:t>
            </a:r>
          </a:p>
        </p:txBody>
      </p:sp>
      <p:sp>
        <p:nvSpPr>
          <p:cNvPr id="10243" name="Rectangle 3" descr="Rectangle: Click to edit Master text styles&#10;Second level&#10;Third level&#10;Fourth level&#10;Fifth level"/>
          <p:cNvSpPr>
            <a:spLocks noGrp="1" noChangeArrowheads="1"/>
          </p:cNvSpPr>
          <p:nvPr>
            <p:ph type="body" idx="1"/>
          </p:nvPr>
        </p:nvSpPr>
        <p:spPr/>
        <p:txBody>
          <a:bodyPr/>
          <a:lstStyle/>
          <a:p>
            <a:pPr eaLnBrk="1" hangingPunct="1"/>
            <a:r>
              <a:rPr lang="en-US" sz="2800" smtClean="0"/>
              <a:t>TDC (top dead center)</a:t>
            </a:r>
          </a:p>
          <a:p>
            <a:pPr eaLnBrk="1" hangingPunct="1"/>
            <a:r>
              <a:rPr lang="en-US" sz="2800" smtClean="0"/>
              <a:t>BDC (bottom dead center)</a:t>
            </a:r>
          </a:p>
          <a:p>
            <a:pPr eaLnBrk="1" hangingPunct="1"/>
            <a:r>
              <a:rPr lang="en-US" sz="2800" smtClean="0"/>
              <a:t>Stroke</a:t>
            </a:r>
          </a:p>
          <a:p>
            <a:pPr eaLnBrk="1" hangingPunct="1"/>
            <a:r>
              <a:rPr lang="en-US" sz="2800" smtClean="0"/>
              <a:t>Bore</a:t>
            </a:r>
          </a:p>
          <a:p>
            <a:pPr eaLnBrk="1" hangingPunct="1"/>
            <a:r>
              <a:rPr lang="en-US" sz="2800" smtClean="0"/>
              <a:t>Revolution</a:t>
            </a:r>
          </a:p>
          <a:p>
            <a:pPr eaLnBrk="1" hangingPunct="1"/>
            <a:r>
              <a:rPr lang="en-US" sz="2800" smtClean="0"/>
              <a:t>Compression Ratio</a:t>
            </a:r>
          </a:p>
          <a:p>
            <a:pPr eaLnBrk="1" hangingPunct="1"/>
            <a:r>
              <a:rPr lang="en-US" sz="2800" smtClean="0"/>
              <a:t>Displacement </a:t>
            </a:r>
          </a:p>
          <a:p>
            <a:pPr eaLnBrk="1" hangingPunct="1"/>
            <a:r>
              <a:rPr lang="en-US" sz="2800" smtClean="0"/>
              <a:t>Cycle</a:t>
            </a:r>
          </a:p>
        </p:txBody>
      </p:sp>
      <p:pic>
        <p:nvPicPr>
          <p:cNvPr id="22533" name="Picture 5" descr="w8_image_cyl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114800" y="2971800"/>
            <a:ext cx="5029200" cy="3756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232333553"/>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4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24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24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2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76275" y="2786063"/>
            <a:ext cx="7791450" cy="3557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643313" y="571500"/>
            <a:ext cx="1273175" cy="2028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7" name="Rettangolo 4"/>
          <p:cNvSpPr>
            <a:spLocks noChangeArrowheads="1"/>
          </p:cNvSpPr>
          <p:nvPr/>
        </p:nvSpPr>
        <p:spPr bwMode="auto">
          <a:xfrm>
            <a:off x="5000625" y="928688"/>
            <a:ext cx="3929063"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800" b="1" i="1">
                <a:latin typeface="Arial" charset="0"/>
                <a:cs typeface="Arial" charset="0"/>
              </a:rPr>
              <a:t>Nikolaus Otto was born in Holzhausen, Germany on 10th June 1832. In his early years he began experimenting with gas engines and completed his first atmospheric engine in 1867. In 1872 he joined with Gottlieb Daimler and Wilhelm Maybach and in 1876 developed the first 4-stroke cycle internal combustion engine based on principles patented in 1862 by Alphonse Beau de Rochas. Although Otto's patent claim for the 'Otto Cycle' was invalidated in 1886, his engineering work led to the first practical use of the 4-stroke cycle which was to provide the driving force for transportation for over a century. Nikolaus Otto died on 26th January 1891.</a:t>
            </a:r>
          </a:p>
        </p:txBody>
      </p:sp>
      <p:graphicFrame>
        <p:nvGraphicFramePr>
          <p:cNvPr id="8194" name="Object 8"/>
          <p:cNvGraphicFramePr>
            <a:graphicFrameLocks noChangeAspect="1"/>
          </p:cNvGraphicFramePr>
          <p:nvPr/>
        </p:nvGraphicFramePr>
        <p:xfrm>
          <a:off x="7000875" y="3429000"/>
          <a:ext cx="1854200" cy="762000"/>
        </p:xfrm>
        <a:graphic>
          <a:graphicData uri="http://schemas.openxmlformats.org/presentationml/2006/ole">
            <p:oleObj spid="_x0000_s2054" name="Equation" r:id="rId5" imgW="1854200" imgH="762000" progId="Equation.3">
              <p:embed/>
            </p:oleObj>
          </a:graphicData>
        </a:graphic>
      </p:graphicFrame>
      <p:sp>
        <p:nvSpPr>
          <p:cNvPr id="8198" name="CasellaDiTesto 6"/>
          <p:cNvSpPr txBox="1">
            <a:spLocks noChangeArrowheads="1"/>
          </p:cNvSpPr>
          <p:nvPr/>
        </p:nvSpPr>
        <p:spPr bwMode="auto">
          <a:xfrm>
            <a:off x="142875" y="1284288"/>
            <a:ext cx="3357563" cy="430212"/>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n-US" sz="2200" b="1" i="1">
                <a:latin typeface="Arial" charset="0"/>
                <a:cs typeface="Arial" charset="0"/>
              </a:rPr>
              <a:t>Four-stroke Otto cycle</a:t>
            </a:r>
          </a:p>
        </p:txBody>
      </p:sp>
    </p:spTree>
    <p:extLst>
      <p:ext uri="{BB962C8B-B14F-4D97-AF65-F5344CB8AC3E}">
        <p14:creationId xmlns="" xmlns:p14="http://schemas.microsoft.com/office/powerpoint/2010/main" val="31247676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28625" y="785813"/>
            <a:ext cx="2181225" cy="3762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23"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357563" y="785813"/>
            <a:ext cx="2181225" cy="3762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24"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072188" y="785813"/>
            <a:ext cx="2181225" cy="3762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25" name="Rettangolo 5"/>
          <p:cNvSpPr>
            <a:spLocks noChangeArrowheads="1"/>
          </p:cNvSpPr>
          <p:nvPr/>
        </p:nvSpPr>
        <p:spPr bwMode="auto">
          <a:xfrm>
            <a:off x="142875" y="4911725"/>
            <a:ext cx="2857500" cy="144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800" b="1" i="1">
                <a:solidFill>
                  <a:srgbClr val="C00000"/>
                </a:solidFill>
                <a:latin typeface="Arial" charset="0"/>
                <a:cs typeface="Arial" charset="0"/>
              </a:rPr>
              <a:t>Induction Stroke</a:t>
            </a:r>
          </a:p>
          <a:p>
            <a:pPr algn="just"/>
            <a:r>
              <a:rPr lang="en-US" sz="800" b="1" i="1">
                <a:latin typeface="Arial" charset="0"/>
                <a:cs typeface="Arial" charset="0"/>
              </a:rPr>
              <a:t>The induction stroke is generally considered to be the first stroke of the Otto 4-Stroke Cycle. At this point in the cycle, the inlet valve is open and the exhaust valve is closed. As the piston travels down the cylinder, a new charge of fuel/air mixture is drawn through the inlet port into the cylinder. </a:t>
            </a:r>
          </a:p>
          <a:p>
            <a:pPr algn="just"/>
            <a:r>
              <a:rPr lang="en-US" sz="800" b="1" i="1">
                <a:latin typeface="Arial" charset="0"/>
                <a:cs typeface="Arial" charset="0"/>
              </a:rPr>
              <a:t>The adjacent figure shows the engine crankshaft rotating in a clockwise direction. Fuel is injected through a sequentially controlled port injector just behind the inlet valve.</a:t>
            </a:r>
          </a:p>
        </p:txBody>
      </p:sp>
      <p:sp>
        <p:nvSpPr>
          <p:cNvPr id="30726" name="Rettangolo 6"/>
          <p:cNvSpPr>
            <a:spLocks noChangeArrowheads="1"/>
          </p:cNvSpPr>
          <p:nvPr/>
        </p:nvSpPr>
        <p:spPr bwMode="auto">
          <a:xfrm>
            <a:off x="3286125" y="4935538"/>
            <a:ext cx="2643188"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800" b="1" i="1">
                <a:solidFill>
                  <a:srgbClr val="C00000"/>
                </a:solidFill>
                <a:latin typeface="Arial" charset="0"/>
                <a:cs typeface="Arial" charset="0"/>
              </a:rPr>
              <a:t>Compression Stroke</a:t>
            </a:r>
          </a:p>
          <a:p>
            <a:pPr algn="just"/>
            <a:r>
              <a:rPr lang="en-US" sz="800" b="1" i="1">
                <a:latin typeface="Arial" charset="0"/>
                <a:cs typeface="Arial" charset="0"/>
              </a:rPr>
              <a:t>The compression stroke begins as the inlet valve closes and the piston is driven upwards in the cylinder bore by the momentum of the crankshaft and flywheel. </a:t>
            </a:r>
          </a:p>
        </p:txBody>
      </p:sp>
      <p:sp>
        <p:nvSpPr>
          <p:cNvPr id="30727" name="Rettangolo 7"/>
          <p:cNvSpPr>
            <a:spLocks noChangeArrowheads="1"/>
          </p:cNvSpPr>
          <p:nvPr/>
        </p:nvSpPr>
        <p:spPr bwMode="auto">
          <a:xfrm>
            <a:off x="6072188" y="4929188"/>
            <a:ext cx="2857500" cy="132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800" b="1" i="1">
                <a:solidFill>
                  <a:srgbClr val="C00000"/>
                </a:solidFill>
                <a:latin typeface="Arial" charset="0"/>
                <a:cs typeface="Arial" charset="0"/>
              </a:rPr>
              <a:t>Spark Ignition</a:t>
            </a:r>
          </a:p>
          <a:p>
            <a:pPr algn="just"/>
            <a:r>
              <a:rPr lang="en-US" sz="800" b="1" i="1">
                <a:latin typeface="Arial" charset="0"/>
                <a:cs typeface="Arial" charset="0"/>
              </a:rPr>
              <a:t>Spark ignition is the point at which the spark is generated at the sparking plug and is an essential difference between the Otto and Diesel cycles. It may also be considered as the beginning of the power stroke. It is shown here to illustrate that due to flame propagation delays, spark ignition timing commonly takes place 10 degress before TDC during idle and will advance to some 30 or so degrees under normal running conditions.</a:t>
            </a:r>
          </a:p>
        </p:txBody>
      </p:sp>
      <p:sp>
        <p:nvSpPr>
          <p:cNvPr id="30728" name="CasellaDiTesto 8"/>
          <p:cNvSpPr txBox="1">
            <a:spLocks noChangeArrowheads="1"/>
          </p:cNvSpPr>
          <p:nvPr/>
        </p:nvSpPr>
        <p:spPr bwMode="auto">
          <a:xfrm>
            <a:off x="2286000" y="500063"/>
            <a:ext cx="4714875" cy="307975"/>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n-US" sz="1400" b="1" i="1">
                <a:latin typeface="Arial" charset="0"/>
                <a:cs typeface="Arial" charset="0"/>
              </a:rPr>
              <a:t>Four-stroke Otto cycle </a:t>
            </a:r>
            <a:r>
              <a:rPr lang="en-US" sz="1400" i="1">
                <a:latin typeface="Arial" charset="0"/>
                <a:cs typeface="Arial" charset="0"/>
              </a:rPr>
              <a:t>(Port injection/Indirect injection)</a:t>
            </a:r>
          </a:p>
        </p:txBody>
      </p:sp>
    </p:spTree>
    <p:extLst>
      <p:ext uri="{BB962C8B-B14F-4D97-AF65-F5344CB8AC3E}">
        <p14:creationId xmlns="" xmlns:p14="http://schemas.microsoft.com/office/powerpoint/2010/main" val="10301703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71500" y="928688"/>
            <a:ext cx="2181225" cy="3762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4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500438" y="857250"/>
            <a:ext cx="2181225" cy="3762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48"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215063" y="857250"/>
            <a:ext cx="2181225" cy="3762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49" name="Rettangolo 8"/>
          <p:cNvSpPr>
            <a:spLocks noChangeArrowheads="1"/>
          </p:cNvSpPr>
          <p:nvPr/>
        </p:nvSpPr>
        <p:spPr bwMode="auto">
          <a:xfrm>
            <a:off x="214313" y="4643438"/>
            <a:ext cx="3000375" cy="1570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b="1" i="1">
                <a:solidFill>
                  <a:srgbClr val="C00000"/>
                </a:solidFill>
                <a:latin typeface="Arial" charset="0"/>
                <a:cs typeface="Arial" charset="0"/>
              </a:rPr>
              <a:t>Power Stroke</a:t>
            </a:r>
          </a:p>
          <a:p>
            <a:r>
              <a:rPr lang="en-US" sz="800" b="1" i="1">
                <a:latin typeface="Arial" charset="0"/>
                <a:cs typeface="Arial" charset="0"/>
              </a:rPr>
              <a:t>The power stroke begins as the fuel/air mixture is ignited by the spark. The rapidly burning mixture attempting to expand within the cylinder walls, generates a high pressure which forces the piston down the cylinder bore. The linear motion of the piston is converted into rotary motion through the crankshaft. The rotational energy is imparted as momentum to the flywheel which not only provides power for the end use, but also overcomes the work of compression and mechanical losses incurred in the cycle (valve opening and closing, alternator, fuel pump, water pump, etc.). </a:t>
            </a:r>
          </a:p>
        </p:txBody>
      </p:sp>
      <p:sp>
        <p:nvSpPr>
          <p:cNvPr id="31750" name="Rettangolo 9"/>
          <p:cNvSpPr>
            <a:spLocks noChangeArrowheads="1"/>
          </p:cNvSpPr>
          <p:nvPr/>
        </p:nvSpPr>
        <p:spPr bwMode="auto">
          <a:xfrm>
            <a:off x="3214688" y="4643438"/>
            <a:ext cx="2500312" cy="1446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800" b="1" i="1">
                <a:solidFill>
                  <a:srgbClr val="C00000"/>
                </a:solidFill>
                <a:latin typeface="Arial" charset="0"/>
                <a:cs typeface="Arial" charset="0"/>
              </a:rPr>
              <a:t>Exhaust Stroke</a:t>
            </a:r>
          </a:p>
          <a:p>
            <a:pPr algn="just"/>
            <a:r>
              <a:rPr lang="en-US" sz="800" b="1" i="1">
                <a:latin typeface="Arial" charset="0"/>
                <a:cs typeface="Arial" charset="0"/>
              </a:rPr>
              <a:t>The exhaust stroke is as critical to the smooth and efficient operation of the engine as that of induction. As the name suggests, it's the stroke during which the gases formed during combustion are ejected from the cylinder. This needs to be as complete a process as possible, as any remaining gases displace an equivalent volume of the new charge of fuel/air mixture and leads to a reduction in the maximum possible power.</a:t>
            </a:r>
          </a:p>
        </p:txBody>
      </p:sp>
      <p:sp>
        <p:nvSpPr>
          <p:cNvPr id="31751" name="Rettangolo 10"/>
          <p:cNvSpPr>
            <a:spLocks noChangeArrowheads="1"/>
          </p:cNvSpPr>
          <p:nvPr/>
        </p:nvSpPr>
        <p:spPr bwMode="auto">
          <a:xfrm>
            <a:off x="5786438" y="4613275"/>
            <a:ext cx="3286125"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800" b="1" i="1">
                <a:solidFill>
                  <a:srgbClr val="C00000"/>
                </a:solidFill>
                <a:latin typeface="Arial" charset="0"/>
                <a:cs typeface="Arial" charset="0"/>
              </a:rPr>
              <a:t>Exhaust and Inlet Valve Overlap</a:t>
            </a:r>
          </a:p>
          <a:p>
            <a:pPr algn="just"/>
            <a:r>
              <a:rPr lang="en-US" sz="800" b="1" i="1">
                <a:latin typeface="Arial" charset="0"/>
                <a:cs typeface="Arial" charset="0"/>
              </a:rPr>
              <a:t>Exhaust and inlet valve overlap is the transition between the exhaust and inlet strokes and is a practical necessity for the efficient running of any internal combustion engine. Given the constraints imposed by the operation of mechanical valves and the inertia of the air in the inlet manifold, it is necessary to begin opening the inlet valve before the piston reaches Top Dead Centre (TDC) on the exhaust stroke. Likewise, in order to effectively remove all of the combustion gases, the exhaust valve remains open until after TDC. Thus, there is a point in each full cycle when both exhaust and inlet valves are open. The number of degrees over which this occurs and the proportional split across TDC is very much dependent on the engine design and the speed at which it operates.</a:t>
            </a:r>
          </a:p>
        </p:txBody>
      </p:sp>
      <p:sp>
        <p:nvSpPr>
          <p:cNvPr id="31753" name="CasellaDiTesto 8"/>
          <p:cNvSpPr txBox="1">
            <a:spLocks noChangeArrowheads="1"/>
          </p:cNvSpPr>
          <p:nvPr/>
        </p:nvSpPr>
        <p:spPr bwMode="auto">
          <a:xfrm>
            <a:off x="2286000" y="500063"/>
            <a:ext cx="4714875" cy="307975"/>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n-US" sz="1400" b="1" i="1">
                <a:latin typeface="Arial" charset="0"/>
                <a:cs typeface="Arial" charset="0"/>
              </a:rPr>
              <a:t>Four-stroke Otto cycle </a:t>
            </a:r>
            <a:r>
              <a:rPr lang="en-US" sz="1400" i="1">
                <a:latin typeface="Arial" charset="0"/>
                <a:cs typeface="Arial" charset="0"/>
              </a:rPr>
              <a:t>(Port injection/Indirect injection)</a:t>
            </a:r>
          </a:p>
        </p:txBody>
      </p:sp>
    </p:spTree>
    <p:extLst>
      <p:ext uri="{BB962C8B-B14F-4D97-AF65-F5344CB8AC3E}">
        <p14:creationId xmlns="" xmlns:p14="http://schemas.microsoft.com/office/powerpoint/2010/main" val="37782381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28688" y="928688"/>
            <a:ext cx="2181225" cy="3762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77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481388" y="928688"/>
            <a:ext cx="2181225" cy="3762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772"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072188" y="1000125"/>
            <a:ext cx="2181225" cy="3762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3" name="Rettangolo 5"/>
          <p:cNvSpPr>
            <a:spLocks noChangeArrowheads="1"/>
          </p:cNvSpPr>
          <p:nvPr/>
        </p:nvSpPr>
        <p:spPr bwMode="auto">
          <a:xfrm>
            <a:off x="857250" y="4962525"/>
            <a:ext cx="7429500" cy="1385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1200" b="1" i="1">
                <a:latin typeface="Arial" charset="0"/>
                <a:cs typeface="Arial" charset="0"/>
              </a:rPr>
              <a:t>Otto Cycle Operation with Direct Injection</a:t>
            </a:r>
          </a:p>
          <a:p>
            <a:pPr algn="just"/>
            <a:r>
              <a:rPr lang="en-US" sz="800" b="1" i="1">
                <a:latin typeface="Arial" charset="0"/>
                <a:cs typeface="Arial" charset="0"/>
              </a:rPr>
              <a:t>The theoretical Otto Cycle process is the same for both indirect and direct fuel injection methods, but the efficiencies gained by using direct injection are bringing the practical application closer to the theoretical.</a:t>
            </a:r>
          </a:p>
          <a:p>
            <a:pPr algn="just"/>
            <a:r>
              <a:rPr lang="en-US" sz="800" b="1" i="1">
                <a:latin typeface="Arial" charset="0"/>
                <a:cs typeface="Arial" charset="0"/>
              </a:rPr>
              <a:t>Direct injection means that there is a total separation between the air and fuel required for combustion. This allows precise control over the quantity of fuel and the time in the cycle it is introduced into the cylinder. Thus, for maximum power (in similar manner to that of a port injection system), it is possible to inject a full quantity of fuel in the induction stroke, while for low load, maximum economy (lean-burn) operation it is possible to inject a smaller quantity of fuel during the compression stroke.</a:t>
            </a:r>
          </a:p>
          <a:p>
            <a:pPr algn="just"/>
            <a:r>
              <a:rPr lang="en-US" sz="800" b="1" i="1">
                <a:latin typeface="Arial" charset="0"/>
                <a:cs typeface="Arial" charset="0"/>
              </a:rPr>
              <a:t>Although lean-burn is implemented with indirect injection, the lean-burn misfire limit (point at which misfire occurs) is governed by the leanness of the fuel/air mixture in the cylinder. This limit is lowered in direct injection, spark ignition engines, as the fuel spray is directed towards the sparking plug to ensure that there is a chemically adequate mixture around the plug when the spark occurs.</a:t>
            </a:r>
          </a:p>
        </p:txBody>
      </p:sp>
      <p:sp>
        <p:nvSpPr>
          <p:cNvPr id="32774" name="CasellaDiTesto 7"/>
          <p:cNvSpPr txBox="1">
            <a:spLocks noChangeArrowheads="1"/>
          </p:cNvSpPr>
          <p:nvPr/>
        </p:nvSpPr>
        <p:spPr bwMode="auto">
          <a:xfrm>
            <a:off x="1857375" y="500063"/>
            <a:ext cx="3500438" cy="307975"/>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n-US" sz="1400" b="1" i="1">
                <a:latin typeface="Arial" charset="0"/>
                <a:cs typeface="Arial" charset="0"/>
              </a:rPr>
              <a:t>Four-stroke Otto cycle </a:t>
            </a:r>
            <a:r>
              <a:rPr lang="en-US" sz="1400" i="1">
                <a:latin typeface="Arial" charset="0"/>
                <a:cs typeface="Arial" charset="0"/>
              </a:rPr>
              <a:t>(Direct Injection)</a:t>
            </a:r>
          </a:p>
        </p:txBody>
      </p:sp>
    </p:spTree>
    <p:extLst>
      <p:ext uri="{BB962C8B-B14F-4D97-AF65-F5344CB8AC3E}">
        <p14:creationId xmlns="" xmlns:p14="http://schemas.microsoft.com/office/powerpoint/2010/main" val="24905983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7" descr="C:\Documents and Settings\Sandro internet\Documenti\Download\diescyc.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71500" y="1143000"/>
            <a:ext cx="4357688" cy="4471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795" name="Picture 9"/>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621463" y="1847850"/>
            <a:ext cx="1641475" cy="222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796" name="Rettangolo 12"/>
          <p:cNvSpPr>
            <a:spLocks noChangeArrowheads="1"/>
          </p:cNvSpPr>
          <p:nvPr/>
        </p:nvSpPr>
        <p:spPr bwMode="auto">
          <a:xfrm>
            <a:off x="5857875" y="4214813"/>
            <a:ext cx="3143250" cy="132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800" b="1" i="1">
                <a:latin typeface="Arial" charset="0"/>
                <a:cs typeface="Arial" charset="0"/>
              </a:rPr>
              <a:t>Rudolph Diesel was born in Paris of Bavarian parents in 1858. As a budding mechanical engineer at the Technical University in Munich, he became fascinated by the 2nd law of thermodynamics and the maximum efficiency of a Carnot process and attempted to improve the existing thermal engines of the day on the basis of purely theoretical considerations. His first prototype engine was built in 1893, a year after he applied for his initial patent, but it wasn't until the third prototype was built in 1897 that theory was put into practice with the first 'Diesel' engine. </a:t>
            </a:r>
          </a:p>
        </p:txBody>
      </p:sp>
      <p:sp>
        <p:nvSpPr>
          <p:cNvPr id="33797" name="CasellaDiTesto 13"/>
          <p:cNvSpPr txBox="1">
            <a:spLocks noChangeArrowheads="1"/>
          </p:cNvSpPr>
          <p:nvPr/>
        </p:nvSpPr>
        <p:spPr bwMode="auto">
          <a:xfrm>
            <a:off x="1071563" y="569913"/>
            <a:ext cx="3500437" cy="430212"/>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n-US" sz="2200" b="1" i="1">
                <a:latin typeface="Arial" charset="0"/>
                <a:cs typeface="Arial" charset="0"/>
              </a:rPr>
              <a:t>Four-stroke Diesel cycle</a:t>
            </a:r>
          </a:p>
        </p:txBody>
      </p:sp>
    </p:spTree>
    <p:extLst>
      <p:ext uri="{BB962C8B-B14F-4D97-AF65-F5344CB8AC3E}">
        <p14:creationId xmlns="" xmlns:p14="http://schemas.microsoft.com/office/powerpoint/2010/main" val="2871177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228600"/>
            <a:ext cx="8001000" cy="1569660"/>
          </a:xfrm>
          <a:prstGeom prst="rect">
            <a:avLst/>
          </a:prstGeom>
          <a:noFill/>
        </p:spPr>
        <p:txBody>
          <a:bodyPr wrap="square" rtlCol="0">
            <a:spAutoFit/>
          </a:bodyPr>
          <a:lstStyle/>
          <a:p>
            <a:pPr algn="ctr"/>
            <a:r>
              <a:rPr lang="en-US" sz="3200" b="1" dirty="0" smtClean="0">
                <a:solidFill>
                  <a:srgbClr val="FF0000"/>
                </a:solidFill>
                <a:latin typeface="Times New Roman" pitchFamily="18" charset="0"/>
                <a:cs typeface="Times New Roman" pitchFamily="18" charset="0"/>
              </a:rPr>
              <a:t>Construction and Working of I.C. Engine</a:t>
            </a:r>
          </a:p>
          <a:p>
            <a:pPr algn="ctr"/>
            <a:endParaRPr lang="en-US" sz="3200" b="1" dirty="0" smtClean="0">
              <a:latin typeface="Times New Roman" pitchFamily="18" charset="0"/>
              <a:cs typeface="Times New Roman" pitchFamily="18" charset="0"/>
            </a:endParaRPr>
          </a:p>
          <a:p>
            <a:pPr algn="ctr"/>
            <a:endParaRPr lang="en-US" sz="3200" b="1" dirty="0">
              <a:solidFill>
                <a:schemeClr val="accent2">
                  <a:lumMod val="60000"/>
                  <a:lumOff val="40000"/>
                </a:schemeClr>
              </a:solidFill>
              <a:latin typeface="Times New Roman" pitchFamily="18" charset="0"/>
              <a:cs typeface="Times New Roman" pitchFamily="18" charset="0"/>
            </a:endParaRPr>
          </a:p>
        </p:txBody>
      </p:sp>
      <p:pic>
        <p:nvPicPr>
          <p:cNvPr id="4" name="Picture 14" descr="G:\Dokument\Maszynoznawstwo\Maszyny\rusunki\Silniki\silnik 1.jpg"/>
          <p:cNvPicPr>
            <a:picLocks noChangeAspect="1" noChangeArrowheads="1"/>
          </p:cNvPicPr>
          <p:nvPr/>
        </p:nvPicPr>
        <p:blipFill>
          <a:blip r:embed="rId2" cstate="print"/>
          <a:srcRect b="3987"/>
          <a:stretch>
            <a:fillRect/>
          </a:stretch>
        </p:blipFill>
        <p:spPr bwMode="auto">
          <a:xfrm>
            <a:off x="2438400" y="2362200"/>
            <a:ext cx="4572000" cy="4253442"/>
          </a:xfrm>
          <a:prstGeom prst="rect">
            <a:avLst/>
          </a:prstGeom>
          <a:noFill/>
          <a:ln w="9525">
            <a:noFill/>
            <a:miter lim="800000"/>
            <a:headEnd/>
            <a:tailEnd/>
          </a:ln>
        </p:spPr>
      </p:pic>
    </p:spTree>
    <p:extLst>
      <p:ext uri="{BB962C8B-B14F-4D97-AF65-F5344CB8AC3E}">
        <p14:creationId xmlns="" xmlns:p14="http://schemas.microsoft.com/office/powerpoint/2010/main" val="2172084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57188" y="571500"/>
            <a:ext cx="2181225" cy="3762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819"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500438" y="642938"/>
            <a:ext cx="2181225" cy="3762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820" name="Picture 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391275" y="571500"/>
            <a:ext cx="2181225" cy="3762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821" name="Rettangolo 8"/>
          <p:cNvSpPr>
            <a:spLocks noChangeArrowheads="1"/>
          </p:cNvSpPr>
          <p:nvPr/>
        </p:nvSpPr>
        <p:spPr bwMode="auto">
          <a:xfrm>
            <a:off x="142875" y="4857750"/>
            <a:ext cx="3000375"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800" b="1" i="1">
                <a:solidFill>
                  <a:srgbClr val="C00000"/>
                </a:solidFill>
                <a:latin typeface="Arial" charset="0"/>
                <a:cs typeface="Arial" charset="0"/>
              </a:rPr>
              <a:t>Induction Stroke</a:t>
            </a:r>
          </a:p>
          <a:p>
            <a:pPr algn="just"/>
            <a:r>
              <a:rPr lang="en-US" sz="800" b="1" i="1">
                <a:latin typeface="Arial" charset="0"/>
                <a:cs typeface="Arial" charset="0"/>
              </a:rPr>
              <a:t>The induction stroke in a Diesel engine is used to draw in a new volume of charge air into the cylinder. As the power generated in an engine is dependent on the quantity of fuel burnt during combustion and that in turn is determined by the volume of air (oxygen) present, most diesel engines use turbochargers to force air into the cylinder during the induction stroke.</a:t>
            </a:r>
          </a:p>
        </p:txBody>
      </p:sp>
      <p:sp>
        <p:nvSpPr>
          <p:cNvPr id="34822" name="Rettangolo 10"/>
          <p:cNvSpPr>
            <a:spLocks noChangeArrowheads="1"/>
          </p:cNvSpPr>
          <p:nvPr/>
        </p:nvSpPr>
        <p:spPr bwMode="auto">
          <a:xfrm>
            <a:off x="3143250" y="4859338"/>
            <a:ext cx="3071813" cy="1570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b="1" i="1">
                <a:solidFill>
                  <a:srgbClr val="C00000"/>
                </a:solidFill>
                <a:latin typeface="Arial" charset="0"/>
                <a:cs typeface="Arial" charset="0"/>
              </a:rPr>
              <a:t>Compression Stroke</a:t>
            </a:r>
          </a:p>
          <a:p>
            <a:r>
              <a:rPr lang="en-US" sz="800" b="1" i="1">
                <a:latin typeface="Arial" charset="0"/>
                <a:cs typeface="Arial" charset="0"/>
              </a:rPr>
              <a:t>The compression stroke begins as the inlet valve closes and the piston is driven upwards in the cylinder bore by the momentum of the crankshaft and flywheel.</a:t>
            </a:r>
          </a:p>
          <a:p>
            <a:pPr algn="just"/>
            <a:r>
              <a:rPr lang="en-US" sz="800" b="1" i="1">
                <a:latin typeface="Arial" charset="0"/>
                <a:cs typeface="Arial" charset="0"/>
              </a:rPr>
              <a:t>The purpose of the compression stroke in a Diesel engine is to raise the temperature of the charge air to the point where fuel injected into the cylinder spontaneously ignites. In this cycle, the separation of fuel from the charge air eliminates problems with auto-ignition and therefore allows Diesel engines to operate at much higher compression ratios than those currently in production with the Otto Cycle.</a:t>
            </a:r>
          </a:p>
        </p:txBody>
      </p:sp>
      <p:sp>
        <p:nvSpPr>
          <p:cNvPr id="34823" name="Rettangolo 11"/>
          <p:cNvSpPr>
            <a:spLocks noChangeArrowheads="1"/>
          </p:cNvSpPr>
          <p:nvPr/>
        </p:nvSpPr>
        <p:spPr bwMode="auto">
          <a:xfrm>
            <a:off x="6215063" y="4840288"/>
            <a:ext cx="2857500" cy="1446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800" b="1" i="1">
                <a:solidFill>
                  <a:srgbClr val="C00000"/>
                </a:solidFill>
                <a:latin typeface="Arial" charset="0"/>
                <a:cs typeface="Arial" charset="0"/>
              </a:rPr>
              <a:t>Compression Ignition</a:t>
            </a:r>
          </a:p>
          <a:p>
            <a:pPr algn="just"/>
            <a:r>
              <a:rPr lang="en-US" sz="800" b="1" i="1">
                <a:latin typeface="Arial" charset="0"/>
                <a:cs typeface="Arial" charset="0"/>
              </a:rPr>
              <a:t>Compression ignition takes place when the fuel from the high pressure fuel injector spontaneously ignites in the cylinder.</a:t>
            </a:r>
          </a:p>
          <a:p>
            <a:pPr algn="just"/>
            <a:r>
              <a:rPr lang="en-US" sz="800" b="1" i="1">
                <a:latin typeface="Arial" charset="0"/>
                <a:cs typeface="Arial" charset="0"/>
              </a:rPr>
              <a:t>In the theoretical cycle, fuel is injected at TDC, but as there is a finite time for the fuel to ignite (ignition lag) in practical engines, fuel is injected into the cylinder before the piston reaches TDC to ensure that maximum power can be achieved. This is synonymous with automatic spark ignition advance used in Otto cycle engines.</a:t>
            </a:r>
          </a:p>
        </p:txBody>
      </p:sp>
      <p:sp>
        <p:nvSpPr>
          <p:cNvPr id="34824" name="CasellaDiTesto 12"/>
          <p:cNvSpPr txBox="1">
            <a:spLocks noChangeArrowheads="1"/>
          </p:cNvSpPr>
          <p:nvPr/>
        </p:nvSpPr>
        <p:spPr bwMode="auto">
          <a:xfrm>
            <a:off x="1714500" y="785813"/>
            <a:ext cx="2357438" cy="307975"/>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n-US" sz="1400" b="1" i="1">
                <a:latin typeface="Arial" charset="0"/>
                <a:cs typeface="Arial" charset="0"/>
              </a:rPr>
              <a:t>Four-stroke Diesel cycle</a:t>
            </a:r>
          </a:p>
        </p:txBody>
      </p:sp>
    </p:spTree>
    <p:extLst>
      <p:ext uri="{BB962C8B-B14F-4D97-AF65-F5344CB8AC3E}">
        <p14:creationId xmlns="" xmlns:p14="http://schemas.microsoft.com/office/powerpoint/2010/main" val="31894608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6"/>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00063" y="714375"/>
            <a:ext cx="2181225" cy="3762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843" name="Picture 7"/>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500438" y="666750"/>
            <a:ext cx="2181225" cy="3762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844"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319838" y="642938"/>
            <a:ext cx="2181225" cy="3762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45" name="Rettangolo 6"/>
          <p:cNvSpPr>
            <a:spLocks noChangeArrowheads="1"/>
          </p:cNvSpPr>
          <p:nvPr/>
        </p:nvSpPr>
        <p:spPr bwMode="auto">
          <a:xfrm>
            <a:off x="214313" y="4572000"/>
            <a:ext cx="2786062"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800" b="1" i="1">
                <a:solidFill>
                  <a:srgbClr val="C00000"/>
                </a:solidFill>
                <a:latin typeface="Arial" charset="0"/>
                <a:cs typeface="Arial" charset="0"/>
              </a:rPr>
              <a:t>Power Stroke</a:t>
            </a:r>
          </a:p>
          <a:p>
            <a:pPr algn="just"/>
            <a:r>
              <a:rPr lang="en-US" sz="800" b="1" i="1">
                <a:latin typeface="Arial" charset="0"/>
                <a:cs typeface="Arial" charset="0"/>
              </a:rPr>
              <a:t>The power stroke begins as the injected fuel spontaneously ignites with the air in the cylinder. As the rapidly burning mixture attempts to expand within the cylinder walls, it generates a high pressure which forces the piston down the cylinder bore. The linear motion of the piston is converted into rotary motion through the crankshaft. The rotational energy is imparted as momentum to the flywheel which not only provides power for the end use, but also overcomes the work of compression and mechanical losses incurred in the cycle (valve opening and closing, alternator, fuel injector pump, water pump, etc.). </a:t>
            </a:r>
          </a:p>
        </p:txBody>
      </p:sp>
      <p:sp>
        <p:nvSpPr>
          <p:cNvPr id="35846" name="Rettangolo 7"/>
          <p:cNvSpPr>
            <a:spLocks noChangeArrowheads="1"/>
          </p:cNvSpPr>
          <p:nvPr/>
        </p:nvSpPr>
        <p:spPr bwMode="auto">
          <a:xfrm>
            <a:off x="3143250" y="4586288"/>
            <a:ext cx="28575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800" b="1" i="1">
                <a:solidFill>
                  <a:srgbClr val="C00000"/>
                </a:solidFill>
                <a:latin typeface="Arial" charset="0"/>
                <a:cs typeface="Arial" charset="0"/>
              </a:rPr>
              <a:t>Exhaust Stroke</a:t>
            </a:r>
          </a:p>
          <a:p>
            <a:pPr algn="just"/>
            <a:r>
              <a:rPr lang="en-US" sz="800" b="1" i="1">
                <a:latin typeface="Arial" charset="0"/>
                <a:cs typeface="Arial" charset="0"/>
              </a:rPr>
              <a:t>The exhaust stroke is as critical to the smooth and efficient operation of the engine as that of induction. As the name suggests, it's the stroke during which the gases formed during combustion are ejected from the cylinder. This needs to be as complete a process as possible, as any remaining gases displace an equivalent volume of the new charge air and leads to a reduction in the maximum possible power.</a:t>
            </a:r>
          </a:p>
        </p:txBody>
      </p:sp>
      <p:sp>
        <p:nvSpPr>
          <p:cNvPr id="35847" name="Rettangolo 8"/>
          <p:cNvSpPr>
            <a:spLocks noChangeArrowheads="1"/>
          </p:cNvSpPr>
          <p:nvPr/>
        </p:nvSpPr>
        <p:spPr bwMode="auto">
          <a:xfrm>
            <a:off x="6072188" y="4572000"/>
            <a:ext cx="3000375" cy="1938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800" b="1" i="1">
                <a:solidFill>
                  <a:srgbClr val="C00000"/>
                </a:solidFill>
                <a:latin typeface="Arial" charset="0"/>
                <a:cs typeface="Arial" charset="0"/>
              </a:rPr>
              <a:t>Exhaust and Inlet Valve Overlap</a:t>
            </a:r>
          </a:p>
          <a:p>
            <a:pPr algn="just"/>
            <a:r>
              <a:rPr lang="en-US" sz="800" b="1" i="1">
                <a:latin typeface="Arial" charset="0"/>
                <a:cs typeface="Arial" charset="0"/>
              </a:rPr>
              <a:t>Exhaust and inlet valve overlap is the transition between the exhaust and inlet strokes and is a practical necessity for the efficient running of any internal combustion engine. Given the constraints imposed by the operation of mechanical valves and the inertia of the air in the inlet manifold, it is necessary to begin opening the inlet valve before the piston reaches Top Dead Centre (TDC) on the exhaust stroke. Likewise, in order to effectively remove all of the combustion gases, the exhaust valve remains open until after TDC. Thus, there is a point in each full cycle when both exhaust and inlet valves are open. The number of degrees over which this occurs and the proportional split across TDC is very much dependent on the engine design and the speed at which it operates.</a:t>
            </a:r>
          </a:p>
        </p:txBody>
      </p:sp>
      <p:sp>
        <p:nvSpPr>
          <p:cNvPr id="35848" name="CasellaDiTesto 9"/>
          <p:cNvSpPr txBox="1">
            <a:spLocks noChangeArrowheads="1"/>
          </p:cNvSpPr>
          <p:nvPr/>
        </p:nvSpPr>
        <p:spPr bwMode="auto">
          <a:xfrm>
            <a:off x="1857375" y="857250"/>
            <a:ext cx="2357438" cy="307975"/>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n-US" sz="1400" b="1" i="1">
                <a:latin typeface="Arial" charset="0"/>
                <a:cs typeface="Arial" charset="0"/>
              </a:rPr>
              <a:t>Four-stroke Diesel cycle</a:t>
            </a:r>
          </a:p>
        </p:txBody>
      </p:sp>
    </p:spTree>
    <p:extLst>
      <p:ext uri="{BB962C8B-B14F-4D97-AF65-F5344CB8AC3E}">
        <p14:creationId xmlns="" xmlns:p14="http://schemas.microsoft.com/office/powerpoint/2010/main" val="34938375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5"/>
          <p:cNvSpPr txBox="1">
            <a:spLocks noChangeArrowheads="1"/>
          </p:cNvSpPr>
          <p:nvPr/>
        </p:nvSpPr>
        <p:spPr bwMode="auto">
          <a:xfrm>
            <a:off x="5334000" y="1676400"/>
            <a:ext cx="3124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p>
        </p:txBody>
      </p:sp>
      <p:sp>
        <p:nvSpPr>
          <p:cNvPr id="37891" name="CasellaDiTesto 7"/>
          <p:cNvSpPr txBox="1">
            <a:spLocks noChangeArrowheads="1"/>
          </p:cNvSpPr>
          <p:nvPr/>
        </p:nvSpPr>
        <p:spPr bwMode="auto">
          <a:xfrm>
            <a:off x="785813" y="500063"/>
            <a:ext cx="3143250" cy="430212"/>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200" b="1">
                <a:latin typeface="Arial" charset="0"/>
                <a:cs typeface="Arial" charset="0"/>
              </a:rPr>
              <a:t>Diesel vs Otto engine</a:t>
            </a:r>
          </a:p>
        </p:txBody>
      </p:sp>
      <p:grpSp>
        <p:nvGrpSpPr>
          <p:cNvPr id="37892" name="Gruppo 11"/>
          <p:cNvGrpSpPr>
            <a:grpSpLocks/>
          </p:cNvGrpSpPr>
          <p:nvPr/>
        </p:nvGrpSpPr>
        <p:grpSpPr bwMode="auto">
          <a:xfrm>
            <a:off x="428625" y="1500188"/>
            <a:ext cx="8429625" cy="3143250"/>
            <a:chOff x="428596" y="1643050"/>
            <a:chExt cx="8429684" cy="3143272"/>
          </a:xfrm>
        </p:grpSpPr>
        <p:sp>
          <p:nvSpPr>
            <p:cNvPr id="37899" name="Text Box 9"/>
            <p:cNvSpPr txBox="1">
              <a:spLocks noChangeArrowheads="1"/>
            </p:cNvSpPr>
            <p:nvPr/>
          </p:nvSpPr>
          <p:spPr bwMode="auto">
            <a:xfrm>
              <a:off x="500034" y="1739334"/>
              <a:ext cx="8210550" cy="3046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buFont typeface="Wingdings" pitchFamily="2" charset="2"/>
                <a:buChar char="q"/>
              </a:pPr>
              <a:r>
                <a:rPr lang="en-US" sz="1600" b="1" i="1">
                  <a:latin typeface="Arial" charset="0"/>
                </a:rPr>
                <a:t> </a:t>
              </a:r>
              <a:r>
                <a:rPr lang="en-US" sz="1600" b="1" i="1">
                  <a:solidFill>
                    <a:srgbClr val="FF0000"/>
                  </a:solidFill>
                  <a:latin typeface="Arial" charset="0"/>
                </a:rPr>
                <a:t>Higher thermal efficiency </a:t>
              </a:r>
              <a:r>
                <a:rPr lang="en-US" sz="1600">
                  <a:latin typeface="Arial" charset="0"/>
                </a:rPr>
                <a:t>as  a consequence of a higher compression ratio (16-20 vs 9-12) needed for the self ignition of the mixture</a:t>
              </a:r>
            </a:p>
            <a:p>
              <a:pPr algn="just" eaLnBrk="1" hangingPunct="1">
                <a:spcBef>
                  <a:spcPct val="50000"/>
                </a:spcBef>
                <a:buFont typeface="Wingdings" pitchFamily="2" charset="2"/>
                <a:buChar char="q"/>
              </a:pPr>
              <a:r>
                <a:rPr lang="en-US" sz="1600" b="1">
                  <a:latin typeface="Arial" charset="0"/>
                </a:rPr>
                <a:t> </a:t>
              </a:r>
              <a:r>
                <a:rPr lang="en-US" sz="1600" b="1" i="1">
                  <a:solidFill>
                    <a:srgbClr val="FF0000"/>
                  </a:solidFill>
                  <a:latin typeface="Arial" charset="0"/>
                </a:rPr>
                <a:t>Higher efficiency at part load condition </a:t>
              </a:r>
              <a:r>
                <a:rPr lang="en-US" sz="1600">
                  <a:latin typeface="Arial" charset="0"/>
                </a:rPr>
                <a:t>(city driving) because of the different load control with much inferior pumping loss for aspirating air into the cylinder: load control directly by varying the fuel delivery, while in the Otto engine by varying the air through an intake throttle</a:t>
              </a:r>
            </a:p>
            <a:p>
              <a:pPr algn="just" eaLnBrk="1" hangingPunct="1">
                <a:spcBef>
                  <a:spcPct val="50000"/>
                </a:spcBef>
                <a:buFont typeface="Wingdings" pitchFamily="2" charset="2"/>
                <a:buChar char="q"/>
              </a:pPr>
              <a:r>
                <a:rPr lang="en-US" sz="1600">
                  <a:latin typeface="Arial" charset="0"/>
                </a:rPr>
                <a:t> </a:t>
              </a:r>
              <a:r>
                <a:rPr lang="en-US" sz="1600" b="1" i="1">
                  <a:solidFill>
                    <a:srgbClr val="FF0000"/>
                  </a:solidFill>
                  <a:latin typeface="Arial" charset="0"/>
                </a:rPr>
                <a:t>Less energy </a:t>
              </a:r>
              <a:r>
                <a:rPr lang="en-US" sz="1600">
                  <a:latin typeface="Arial" charset="0"/>
                </a:rPr>
                <a:t>spent to produce Diesel fuel </a:t>
              </a:r>
              <a:endParaRPr lang="en-US" sz="2000">
                <a:latin typeface="Arial" charset="0"/>
              </a:endParaRPr>
            </a:p>
            <a:p>
              <a:pPr algn="just" eaLnBrk="1" hangingPunct="1">
                <a:spcBef>
                  <a:spcPct val="50000"/>
                </a:spcBef>
              </a:pPr>
              <a:endParaRPr lang="en-US" sz="2000" b="1">
                <a:solidFill>
                  <a:srgbClr val="FF0000"/>
                </a:solidFill>
                <a:latin typeface="Arial" charset="0"/>
              </a:endParaRPr>
            </a:p>
            <a:p>
              <a:pPr algn="just" eaLnBrk="1" hangingPunct="1">
                <a:spcBef>
                  <a:spcPct val="50000"/>
                </a:spcBef>
              </a:pPr>
              <a:endParaRPr lang="en-US" sz="2000" b="1">
                <a:latin typeface="Arial" charset="0"/>
              </a:endParaRPr>
            </a:p>
          </p:txBody>
        </p:sp>
        <p:sp>
          <p:nvSpPr>
            <p:cNvPr id="9" name="Rettangolo 8"/>
            <p:cNvSpPr/>
            <p:nvPr/>
          </p:nvSpPr>
          <p:spPr>
            <a:xfrm>
              <a:off x="428596" y="1643050"/>
              <a:ext cx="8429684" cy="22145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7893" name="Gruppo 10"/>
          <p:cNvGrpSpPr>
            <a:grpSpLocks/>
          </p:cNvGrpSpPr>
          <p:nvPr/>
        </p:nvGrpSpPr>
        <p:grpSpPr bwMode="auto">
          <a:xfrm>
            <a:off x="428625" y="4286250"/>
            <a:ext cx="8358188" cy="2357438"/>
            <a:chOff x="428596" y="4286256"/>
            <a:chExt cx="8358246" cy="2357454"/>
          </a:xfrm>
        </p:grpSpPr>
        <p:sp>
          <p:nvSpPr>
            <p:cNvPr id="37897" name="Text Box 9"/>
            <p:cNvSpPr txBox="1">
              <a:spLocks noChangeArrowheads="1"/>
            </p:cNvSpPr>
            <p:nvPr/>
          </p:nvSpPr>
          <p:spPr bwMode="auto">
            <a:xfrm>
              <a:off x="500034" y="4366163"/>
              <a:ext cx="8210550" cy="22775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buFont typeface="Wingdings" pitchFamily="2" charset="2"/>
                <a:buChar char="q"/>
              </a:pPr>
              <a:r>
                <a:rPr lang="en-US" sz="1600" b="1" i="1">
                  <a:latin typeface="Arial" charset="0"/>
                </a:rPr>
                <a:t> </a:t>
              </a:r>
              <a:r>
                <a:rPr lang="en-US" sz="1600" b="1" i="1">
                  <a:solidFill>
                    <a:srgbClr val="FF0000"/>
                  </a:solidFill>
                  <a:latin typeface="Arial" charset="0"/>
                </a:rPr>
                <a:t>Higher weight </a:t>
              </a:r>
              <a:r>
                <a:rPr lang="en-US" sz="1600">
                  <a:latin typeface="Arial" charset="0"/>
                </a:rPr>
                <a:t>for same power delivery, because of higher thermal and mechanical stresses due to higher temperatures and pressures , almost double vs Otto engine, at the end of compression and combustion phases</a:t>
              </a:r>
            </a:p>
            <a:p>
              <a:pPr algn="just" eaLnBrk="1" hangingPunct="1">
                <a:spcBef>
                  <a:spcPct val="50000"/>
                </a:spcBef>
                <a:buFont typeface="Wingdings" pitchFamily="2" charset="2"/>
                <a:buChar char="q"/>
              </a:pPr>
              <a:r>
                <a:rPr lang="en-US" sz="1600">
                  <a:latin typeface="Arial" charset="0"/>
                </a:rPr>
                <a:t> </a:t>
              </a:r>
              <a:r>
                <a:rPr lang="en-US" sz="1600" b="1" i="1">
                  <a:solidFill>
                    <a:srgbClr val="FF0000"/>
                  </a:solidFill>
                  <a:latin typeface="Arial" charset="0"/>
                </a:rPr>
                <a:t>Lower  maximum engine speed </a:t>
              </a:r>
              <a:r>
                <a:rPr lang="en-US" sz="1600">
                  <a:latin typeface="Arial" charset="0"/>
                </a:rPr>
                <a:t>because a slower combustion process and higher weight of the rotating an oscillating masses</a:t>
              </a:r>
            </a:p>
            <a:p>
              <a:pPr algn="just" eaLnBrk="1" hangingPunct="1">
                <a:spcBef>
                  <a:spcPct val="50000"/>
                </a:spcBef>
                <a:buFont typeface="Wingdings" pitchFamily="2" charset="2"/>
                <a:buChar char="q"/>
              </a:pPr>
              <a:r>
                <a:rPr lang="en-US" sz="1600" b="1">
                  <a:latin typeface="Arial" charset="0"/>
                </a:rPr>
                <a:t> </a:t>
              </a:r>
              <a:r>
                <a:rPr lang="en-US" sz="1600" b="1" i="1">
                  <a:solidFill>
                    <a:srgbClr val="FF0000"/>
                  </a:solidFill>
                  <a:latin typeface="Arial" charset="0"/>
                </a:rPr>
                <a:t>Engine roughness</a:t>
              </a:r>
              <a:r>
                <a:rPr lang="en-US" sz="1600">
                  <a:latin typeface="Arial" charset="0"/>
                </a:rPr>
                <a:t>  that generates higher structural and airborne vibration/noise.</a:t>
              </a:r>
              <a:endParaRPr lang="en-US" sz="2000">
                <a:latin typeface="Arial" charset="0"/>
              </a:endParaRPr>
            </a:p>
            <a:p>
              <a:pPr algn="just" eaLnBrk="1" hangingPunct="1">
                <a:spcBef>
                  <a:spcPct val="50000"/>
                </a:spcBef>
              </a:pPr>
              <a:endParaRPr lang="en-US" sz="2000" b="1">
                <a:latin typeface="Arial" charset="0"/>
              </a:endParaRPr>
            </a:p>
          </p:txBody>
        </p:sp>
        <p:sp>
          <p:nvSpPr>
            <p:cNvPr id="10" name="Rettangolo 9"/>
            <p:cNvSpPr/>
            <p:nvPr/>
          </p:nvSpPr>
          <p:spPr>
            <a:xfrm>
              <a:off x="428596" y="4286256"/>
              <a:ext cx="8358246" cy="21431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7894" name="CasellaDiTesto 12"/>
          <p:cNvSpPr txBox="1">
            <a:spLocks noChangeArrowheads="1"/>
          </p:cNvSpPr>
          <p:nvPr/>
        </p:nvSpPr>
        <p:spPr bwMode="auto">
          <a:xfrm>
            <a:off x="3714750" y="1071563"/>
            <a:ext cx="1500188" cy="338137"/>
          </a:xfrm>
          <a:prstGeom prst="rect">
            <a:avLst/>
          </a:prstGeom>
          <a:noFill/>
          <a:ln w="25400">
            <a:solidFill>
              <a:srgbClr val="00B05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b="1" i="1">
                <a:solidFill>
                  <a:srgbClr val="00B050"/>
                </a:solidFill>
                <a:latin typeface="Arial" charset="0"/>
                <a:cs typeface="Arial" charset="0"/>
              </a:rPr>
              <a:t>Advantages</a:t>
            </a:r>
          </a:p>
        </p:txBody>
      </p:sp>
      <p:sp>
        <p:nvSpPr>
          <p:cNvPr id="37895" name="CasellaDiTesto 13"/>
          <p:cNvSpPr txBox="1">
            <a:spLocks noChangeArrowheads="1"/>
          </p:cNvSpPr>
          <p:nvPr/>
        </p:nvSpPr>
        <p:spPr bwMode="auto">
          <a:xfrm>
            <a:off x="3643313" y="3857625"/>
            <a:ext cx="1714500" cy="338138"/>
          </a:xfrm>
          <a:prstGeom prst="rect">
            <a:avLst/>
          </a:prstGeom>
          <a:noFill/>
          <a:ln w="254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b="1" i="1">
                <a:solidFill>
                  <a:srgbClr val="FF0000"/>
                </a:solidFill>
                <a:latin typeface="Arial" charset="0"/>
                <a:cs typeface="Arial" charset="0"/>
              </a:rPr>
              <a:t>Disadvantages</a:t>
            </a:r>
          </a:p>
        </p:txBody>
      </p:sp>
    </p:spTree>
    <p:extLst>
      <p:ext uri="{BB962C8B-B14F-4D97-AF65-F5344CB8AC3E}">
        <p14:creationId xmlns="" xmlns:p14="http://schemas.microsoft.com/office/powerpoint/2010/main" val="39543239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pPr eaLnBrk="1" hangingPunct="1"/>
            <a:fld id="{2B2E51B7-1F81-4462-827A-F235E9B78FCB}" type="slidenum">
              <a:rPr lang="en-US" sz="1400"/>
              <a:pPr eaLnBrk="1" hangingPunct="1"/>
              <a:t>33</a:t>
            </a:fld>
            <a:endParaRPr lang="en-US" sz="1400"/>
          </a:p>
        </p:txBody>
      </p:sp>
      <p:sp>
        <p:nvSpPr>
          <p:cNvPr id="23555" name="Rectangle 2"/>
          <p:cNvSpPr>
            <a:spLocks noGrp="1" noChangeArrowheads="1"/>
          </p:cNvSpPr>
          <p:nvPr>
            <p:ph type="title"/>
          </p:nvPr>
        </p:nvSpPr>
        <p:spPr/>
        <p:txBody>
          <a:bodyPr/>
          <a:lstStyle/>
          <a:p>
            <a:pPr eaLnBrk="1" hangingPunct="1"/>
            <a:r>
              <a:rPr lang="en-US" smtClean="0"/>
              <a:t>Four Stroke Cycle</a:t>
            </a:r>
          </a:p>
        </p:txBody>
      </p:sp>
      <p:sp>
        <p:nvSpPr>
          <p:cNvPr id="2" name="Rectangle 3" descr="Rectangle: Click to edit Master text styles&#10;Second level&#10;Third level&#10;Fourth level&#10;Fifth level"/>
          <p:cNvSpPr>
            <a:spLocks noGrp="1" noChangeArrowheads="1"/>
          </p:cNvSpPr>
          <p:nvPr>
            <p:ph type="body" idx="1"/>
          </p:nvPr>
        </p:nvSpPr>
        <p:spPr/>
        <p:txBody>
          <a:bodyPr/>
          <a:lstStyle/>
          <a:p>
            <a:pPr eaLnBrk="1" hangingPunct="1"/>
            <a:r>
              <a:rPr lang="en-US" smtClean="0"/>
              <a:t>Intake</a:t>
            </a:r>
          </a:p>
          <a:p>
            <a:pPr eaLnBrk="1" hangingPunct="1"/>
            <a:r>
              <a:rPr lang="en-US" smtClean="0"/>
              <a:t>Compression </a:t>
            </a:r>
          </a:p>
          <a:p>
            <a:pPr eaLnBrk="1" hangingPunct="1"/>
            <a:r>
              <a:rPr lang="en-US" smtClean="0"/>
              <a:t>Power</a:t>
            </a:r>
          </a:p>
          <a:p>
            <a:pPr eaLnBrk="1" hangingPunct="1"/>
            <a:r>
              <a:rPr lang="en-US" smtClean="0"/>
              <a:t>Exhaust</a:t>
            </a:r>
          </a:p>
        </p:txBody>
      </p:sp>
      <p:pic>
        <p:nvPicPr>
          <p:cNvPr id="23557"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733800" y="1905000"/>
            <a:ext cx="5410200" cy="446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614180361"/>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4240213" y="2671763"/>
            <a:ext cx="1254125" cy="942975"/>
          </a:xfrm>
          <a:prstGeom prst="rect">
            <a:avLst/>
          </a:prstGeom>
          <a:solidFill>
            <a:srgbClr val="CCFF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0" name="Rectangle 4"/>
          <p:cNvSpPr>
            <a:spLocks noChangeArrowheads="1"/>
          </p:cNvSpPr>
          <p:nvPr/>
        </p:nvSpPr>
        <p:spPr bwMode="auto">
          <a:xfrm>
            <a:off x="4248150" y="2463800"/>
            <a:ext cx="93663" cy="120650"/>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8" name="Freeform 12"/>
          <p:cNvSpPr>
            <a:spLocks/>
          </p:cNvSpPr>
          <p:nvPr/>
        </p:nvSpPr>
        <p:spPr bwMode="auto">
          <a:xfrm>
            <a:off x="3679825" y="2281238"/>
            <a:ext cx="695325" cy="2667000"/>
          </a:xfrm>
          <a:custGeom>
            <a:avLst/>
            <a:gdLst>
              <a:gd name="T0" fmla="*/ 391 w 773"/>
              <a:gd name="T1" fmla="*/ 0 h 3218"/>
              <a:gd name="T2" fmla="*/ 391 w 773"/>
              <a:gd name="T3" fmla="*/ 2673 h 3218"/>
              <a:gd name="T4" fmla="*/ 109 w 773"/>
              <a:gd name="T5" fmla="*/ 2982 h 3218"/>
              <a:gd name="T6" fmla="*/ 109 w 773"/>
              <a:gd name="T7" fmla="*/ 3109 h 3218"/>
              <a:gd name="T8" fmla="*/ 0 w 773"/>
              <a:gd name="T9" fmla="*/ 3109 h 3218"/>
              <a:gd name="T10" fmla="*/ 0 w 773"/>
              <a:gd name="T11" fmla="*/ 3218 h 3218"/>
              <a:gd name="T12" fmla="*/ 246 w 773"/>
              <a:gd name="T13" fmla="*/ 3218 h 3218"/>
              <a:gd name="T14" fmla="*/ 255 w 773"/>
              <a:gd name="T15" fmla="*/ 3045 h 3218"/>
              <a:gd name="T16" fmla="*/ 618 w 773"/>
              <a:gd name="T17" fmla="*/ 2636 h 3218"/>
              <a:gd name="T18" fmla="*/ 618 w 773"/>
              <a:gd name="T19" fmla="*/ 463 h 3218"/>
              <a:gd name="T20" fmla="*/ 719 w 773"/>
              <a:gd name="T21" fmla="*/ 465 h 3218"/>
              <a:gd name="T22" fmla="*/ 773 w 773"/>
              <a:gd name="T23" fmla="*/ 411 h 3218"/>
              <a:gd name="T24" fmla="*/ 773 w 773"/>
              <a:gd name="T25" fmla="*/ 189 h 3218"/>
              <a:gd name="T26" fmla="*/ 655 w 773"/>
              <a:gd name="T27" fmla="*/ 82 h 3218"/>
              <a:gd name="T28" fmla="*/ 391 w 773"/>
              <a:gd name="T29" fmla="*/ 0 h 3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3" h="3218">
                <a:moveTo>
                  <a:pt x="391" y="0"/>
                </a:moveTo>
                <a:lnTo>
                  <a:pt x="391" y="2673"/>
                </a:lnTo>
                <a:lnTo>
                  <a:pt x="109" y="2982"/>
                </a:lnTo>
                <a:lnTo>
                  <a:pt x="109" y="3109"/>
                </a:lnTo>
                <a:lnTo>
                  <a:pt x="0" y="3109"/>
                </a:lnTo>
                <a:lnTo>
                  <a:pt x="0" y="3218"/>
                </a:lnTo>
                <a:lnTo>
                  <a:pt x="246" y="3218"/>
                </a:lnTo>
                <a:lnTo>
                  <a:pt x="255" y="3045"/>
                </a:lnTo>
                <a:lnTo>
                  <a:pt x="618" y="2636"/>
                </a:lnTo>
                <a:lnTo>
                  <a:pt x="618" y="463"/>
                </a:lnTo>
                <a:lnTo>
                  <a:pt x="719" y="465"/>
                </a:lnTo>
                <a:lnTo>
                  <a:pt x="773" y="411"/>
                </a:lnTo>
                <a:lnTo>
                  <a:pt x="773" y="189"/>
                </a:lnTo>
                <a:lnTo>
                  <a:pt x="655" y="82"/>
                </a:lnTo>
                <a:lnTo>
                  <a:pt x="391" y="0"/>
                </a:lnTo>
                <a:close/>
              </a:path>
            </a:pathLst>
          </a:custGeom>
          <a:solidFill>
            <a:schemeClr val="accent1"/>
          </a:solidFill>
          <a:ln w="38100"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2" name="Freeform 16"/>
          <p:cNvSpPr>
            <a:spLocks/>
          </p:cNvSpPr>
          <p:nvPr/>
        </p:nvSpPr>
        <p:spPr bwMode="auto">
          <a:xfrm flipH="1">
            <a:off x="5353050" y="2284413"/>
            <a:ext cx="704850" cy="2667000"/>
          </a:xfrm>
          <a:custGeom>
            <a:avLst/>
            <a:gdLst>
              <a:gd name="T0" fmla="*/ 391 w 782"/>
              <a:gd name="T1" fmla="*/ 0 h 3218"/>
              <a:gd name="T2" fmla="*/ 391 w 782"/>
              <a:gd name="T3" fmla="*/ 2673 h 3218"/>
              <a:gd name="T4" fmla="*/ 109 w 782"/>
              <a:gd name="T5" fmla="*/ 2982 h 3218"/>
              <a:gd name="T6" fmla="*/ 109 w 782"/>
              <a:gd name="T7" fmla="*/ 3109 h 3218"/>
              <a:gd name="T8" fmla="*/ 0 w 782"/>
              <a:gd name="T9" fmla="*/ 3109 h 3218"/>
              <a:gd name="T10" fmla="*/ 0 w 782"/>
              <a:gd name="T11" fmla="*/ 3218 h 3218"/>
              <a:gd name="T12" fmla="*/ 246 w 782"/>
              <a:gd name="T13" fmla="*/ 3218 h 3218"/>
              <a:gd name="T14" fmla="*/ 255 w 782"/>
              <a:gd name="T15" fmla="*/ 3045 h 3218"/>
              <a:gd name="T16" fmla="*/ 618 w 782"/>
              <a:gd name="T17" fmla="*/ 2636 h 3218"/>
              <a:gd name="T18" fmla="*/ 618 w 782"/>
              <a:gd name="T19" fmla="*/ 463 h 3218"/>
              <a:gd name="T20" fmla="*/ 700 w 782"/>
              <a:gd name="T21" fmla="*/ 463 h 3218"/>
              <a:gd name="T22" fmla="*/ 782 w 782"/>
              <a:gd name="T23" fmla="*/ 391 h 3218"/>
              <a:gd name="T24" fmla="*/ 782 w 782"/>
              <a:gd name="T25" fmla="*/ 182 h 3218"/>
              <a:gd name="T26" fmla="*/ 655 w 782"/>
              <a:gd name="T27" fmla="*/ 82 h 3218"/>
              <a:gd name="T28" fmla="*/ 391 w 782"/>
              <a:gd name="T29" fmla="*/ 0 h 3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2" h="3218">
                <a:moveTo>
                  <a:pt x="391" y="0"/>
                </a:moveTo>
                <a:lnTo>
                  <a:pt x="391" y="2673"/>
                </a:lnTo>
                <a:lnTo>
                  <a:pt x="109" y="2982"/>
                </a:lnTo>
                <a:lnTo>
                  <a:pt x="109" y="3109"/>
                </a:lnTo>
                <a:lnTo>
                  <a:pt x="0" y="3109"/>
                </a:lnTo>
                <a:lnTo>
                  <a:pt x="0" y="3218"/>
                </a:lnTo>
                <a:lnTo>
                  <a:pt x="246" y="3218"/>
                </a:lnTo>
                <a:lnTo>
                  <a:pt x="255" y="3045"/>
                </a:lnTo>
                <a:lnTo>
                  <a:pt x="618" y="2636"/>
                </a:lnTo>
                <a:lnTo>
                  <a:pt x="618" y="463"/>
                </a:lnTo>
                <a:lnTo>
                  <a:pt x="700" y="463"/>
                </a:lnTo>
                <a:lnTo>
                  <a:pt x="782" y="391"/>
                </a:lnTo>
                <a:lnTo>
                  <a:pt x="782" y="182"/>
                </a:lnTo>
                <a:lnTo>
                  <a:pt x="655" y="82"/>
                </a:lnTo>
                <a:lnTo>
                  <a:pt x="391" y="0"/>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1" name="Freeform 25"/>
          <p:cNvSpPr>
            <a:spLocks/>
          </p:cNvSpPr>
          <p:nvPr/>
        </p:nvSpPr>
        <p:spPr bwMode="auto">
          <a:xfrm>
            <a:off x="4271963" y="2978150"/>
            <a:ext cx="1211262" cy="776288"/>
          </a:xfrm>
          <a:custGeom>
            <a:avLst/>
            <a:gdLst>
              <a:gd name="T0" fmla="*/ 0 w 1389"/>
              <a:gd name="T1" fmla="*/ 0 h 937"/>
              <a:gd name="T2" fmla="*/ 1389 w 1389"/>
              <a:gd name="T3" fmla="*/ 0 h 937"/>
              <a:gd name="T4" fmla="*/ 1389 w 1389"/>
              <a:gd name="T5" fmla="*/ 937 h 937"/>
              <a:gd name="T6" fmla="*/ 936 w 1389"/>
              <a:gd name="T7" fmla="*/ 781 h 937"/>
              <a:gd name="T8" fmla="*/ 726 w 1389"/>
              <a:gd name="T9" fmla="*/ 737 h 937"/>
              <a:gd name="T10" fmla="*/ 663 w 1389"/>
              <a:gd name="T11" fmla="*/ 737 h 937"/>
              <a:gd name="T12" fmla="*/ 484 w 1389"/>
              <a:gd name="T13" fmla="*/ 790 h 937"/>
              <a:gd name="T14" fmla="*/ 0 w 1389"/>
              <a:gd name="T15" fmla="*/ 937 h 937"/>
              <a:gd name="T16" fmla="*/ 0 w 1389"/>
              <a:gd name="T17" fmla="*/ 0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9" h="937">
                <a:moveTo>
                  <a:pt x="0" y="0"/>
                </a:moveTo>
                <a:lnTo>
                  <a:pt x="1389" y="0"/>
                </a:lnTo>
                <a:lnTo>
                  <a:pt x="1389" y="937"/>
                </a:lnTo>
                <a:lnTo>
                  <a:pt x="936" y="781"/>
                </a:lnTo>
                <a:lnTo>
                  <a:pt x="726" y="737"/>
                </a:lnTo>
                <a:lnTo>
                  <a:pt x="663" y="737"/>
                </a:lnTo>
                <a:lnTo>
                  <a:pt x="484" y="790"/>
                </a:lnTo>
                <a:lnTo>
                  <a:pt x="0" y="937"/>
                </a:lnTo>
                <a:lnTo>
                  <a:pt x="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2" name="Oval 26"/>
          <p:cNvSpPr>
            <a:spLocks noChangeArrowheads="1"/>
          </p:cNvSpPr>
          <p:nvPr/>
        </p:nvSpPr>
        <p:spPr bwMode="auto">
          <a:xfrm>
            <a:off x="4722813" y="3225800"/>
            <a:ext cx="338137" cy="312738"/>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3" name="Rectangle 27" descr="Wave"/>
          <p:cNvSpPr>
            <a:spLocks noChangeArrowheads="1"/>
          </p:cNvSpPr>
          <p:nvPr/>
        </p:nvSpPr>
        <p:spPr bwMode="auto">
          <a:xfrm>
            <a:off x="4252913" y="3028950"/>
            <a:ext cx="1249362" cy="44450"/>
          </a:xfrm>
          <a:prstGeom prst="rect">
            <a:avLst/>
          </a:prstGeom>
          <a:pattFill prst="wave">
            <a:fgClr>
              <a:schemeClr val="tx2"/>
            </a:fgClr>
            <a:bgClr>
              <a:schemeClr val="bg1"/>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4" name="Rectangle 28" descr="Plaid"/>
          <p:cNvSpPr>
            <a:spLocks noChangeArrowheads="1"/>
          </p:cNvSpPr>
          <p:nvPr/>
        </p:nvSpPr>
        <p:spPr bwMode="auto">
          <a:xfrm>
            <a:off x="4249738" y="3109913"/>
            <a:ext cx="1249362" cy="42862"/>
          </a:xfrm>
          <a:prstGeom prst="rect">
            <a:avLst/>
          </a:prstGeom>
          <a:pattFill prst="plaid">
            <a:fgClr>
              <a:schemeClr val="tx1"/>
            </a:fgClr>
            <a:bgClr>
              <a:srgbClr val="FFFFFF"/>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59" name="Group 63"/>
          <p:cNvGrpSpPr>
            <a:grpSpLocks/>
          </p:cNvGrpSpPr>
          <p:nvPr/>
        </p:nvGrpSpPr>
        <p:grpSpPr bwMode="auto">
          <a:xfrm>
            <a:off x="5260975" y="2690813"/>
            <a:ext cx="884238" cy="239712"/>
            <a:chOff x="3314" y="1695"/>
            <a:chExt cx="557" cy="151"/>
          </a:xfrm>
        </p:grpSpPr>
        <p:grpSp>
          <p:nvGrpSpPr>
            <p:cNvPr id="4132" name="Group 36"/>
            <p:cNvGrpSpPr>
              <a:grpSpLocks/>
            </p:cNvGrpSpPr>
            <p:nvPr/>
          </p:nvGrpSpPr>
          <p:grpSpPr bwMode="auto">
            <a:xfrm rot="5400000" flipH="1">
              <a:off x="3564" y="1540"/>
              <a:ext cx="151" cy="462"/>
              <a:chOff x="700" y="728"/>
              <a:chExt cx="464" cy="1427"/>
            </a:xfrm>
          </p:grpSpPr>
          <p:sp>
            <p:nvSpPr>
              <p:cNvPr id="4133" name="Rectangle 37"/>
              <p:cNvSpPr>
                <a:spLocks noChangeArrowheads="1"/>
              </p:cNvSpPr>
              <p:nvPr/>
            </p:nvSpPr>
            <p:spPr bwMode="auto">
              <a:xfrm>
                <a:off x="927" y="2001"/>
                <a:ext cx="47" cy="82"/>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4" name="AutoShape 38"/>
              <p:cNvSpPr>
                <a:spLocks noChangeArrowheads="1"/>
              </p:cNvSpPr>
              <p:nvPr/>
            </p:nvSpPr>
            <p:spPr bwMode="auto">
              <a:xfrm>
                <a:off x="800" y="1682"/>
                <a:ext cx="291" cy="34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5" name="Rectangle 39"/>
              <p:cNvSpPr>
                <a:spLocks noChangeArrowheads="1"/>
              </p:cNvSpPr>
              <p:nvPr/>
            </p:nvSpPr>
            <p:spPr bwMode="auto">
              <a:xfrm>
                <a:off x="700" y="1509"/>
                <a:ext cx="464" cy="182"/>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6" name="AutoShape 40"/>
              <p:cNvSpPr>
                <a:spLocks noChangeArrowheads="1"/>
              </p:cNvSpPr>
              <p:nvPr/>
            </p:nvSpPr>
            <p:spPr bwMode="auto">
              <a:xfrm flipV="1">
                <a:off x="791" y="864"/>
                <a:ext cx="292" cy="64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7" name="Freeform 41"/>
              <p:cNvSpPr>
                <a:spLocks/>
              </p:cNvSpPr>
              <p:nvPr/>
            </p:nvSpPr>
            <p:spPr bwMode="auto">
              <a:xfrm>
                <a:off x="873" y="2019"/>
                <a:ext cx="119" cy="136"/>
              </a:xfrm>
              <a:custGeom>
                <a:avLst/>
                <a:gdLst>
                  <a:gd name="T0" fmla="*/ 0 w 246"/>
                  <a:gd name="T1" fmla="*/ 91 h 218"/>
                  <a:gd name="T2" fmla="*/ 9 w 246"/>
                  <a:gd name="T3" fmla="*/ 182 h 218"/>
                  <a:gd name="T4" fmla="*/ 246 w 246"/>
                  <a:gd name="T5" fmla="*/ 218 h 218"/>
                  <a:gd name="T6" fmla="*/ 227 w 246"/>
                  <a:gd name="T7" fmla="*/ 155 h 218"/>
                  <a:gd name="T8" fmla="*/ 91 w 246"/>
                  <a:gd name="T9" fmla="*/ 128 h 218"/>
                  <a:gd name="T10" fmla="*/ 64 w 246"/>
                  <a:gd name="T11" fmla="*/ 0 h 218"/>
                  <a:gd name="T12" fmla="*/ 0 w 246"/>
                  <a:gd name="T13" fmla="*/ 9 h 218"/>
                  <a:gd name="T14" fmla="*/ 0 w 246"/>
                  <a:gd name="T15" fmla="*/ 91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18">
                    <a:moveTo>
                      <a:pt x="0" y="91"/>
                    </a:moveTo>
                    <a:cubicBezTo>
                      <a:pt x="10" y="164"/>
                      <a:pt x="9" y="133"/>
                      <a:pt x="9" y="182"/>
                    </a:cubicBezTo>
                    <a:lnTo>
                      <a:pt x="246" y="218"/>
                    </a:lnTo>
                    <a:lnTo>
                      <a:pt x="227" y="155"/>
                    </a:lnTo>
                    <a:lnTo>
                      <a:pt x="91" y="128"/>
                    </a:lnTo>
                    <a:lnTo>
                      <a:pt x="64" y="0"/>
                    </a:lnTo>
                    <a:lnTo>
                      <a:pt x="0" y="9"/>
                    </a:lnTo>
                    <a:lnTo>
                      <a:pt x="0" y="91"/>
                    </a:lnTo>
                    <a:close/>
                  </a:path>
                </a:pathLst>
              </a:cu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 name="Rectangle 42"/>
              <p:cNvSpPr>
                <a:spLocks noChangeArrowheads="1"/>
              </p:cNvSpPr>
              <p:nvPr/>
            </p:nvSpPr>
            <p:spPr bwMode="auto">
              <a:xfrm>
                <a:off x="700" y="1547"/>
                <a:ext cx="118" cy="135"/>
              </a:xfrm>
              <a:prstGeom prst="rect">
                <a:avLst/>
              </a:prstGeom>
              <a:gradFill rotWithShape="0">
                <a:gsLst>
                  <a:gs pos="0">
                    <a:schemeClr val="folHlink">
                      <a:gamma/>
                      <a:shade val="46275"/>
                      <a:invGamma/>
                    </a:schemeClr>
                  </a:gs>
                  <a:gs pos="100000">
                    <a:schemeClr val="folHlink"/>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 name="Rectangle 43"/>
              <p:cNvSpPr>
                <a:spLocks noChangeArrowheads="1"/>
              </p:cNvSpPr>
              <p:nvPr/>
            </p:nvSpPr>
            <p:spPr bwMode="auto">
              <a:xfrm>
                <a:off x="1042" y="1542"/>
                <a:ext cx="118" cy="145"/>
              </a:xfrm>
              <a:prstGeom prst="rect">
                <a:avLst/>
              </a:prstGeom>
              <a:gradFill rotWithShape="0">
                <a:gsLst>
                  <a:gs pos="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0" name="Rectangle 44"/>
              <p:cNvSpPr>
                <a:spLocks noChangeArrowheads="1"/>
              </p:cNvSpPr>
              <p:nvPr/>
            </p:nvSpPr>
            <p:spPr bwMode="auto">
              <a:xfrm>
                <a:off x="818" y="1545"/>
                <a:ext cx="227" cy="146"/>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1" name="Rectangle 45"/>
              <p:cNvSpPr>
                <a:spLocks noChangeArrowheads="1"/>
              </p:cNvSpPr>
              <p:nvPr/>
            </p:nvSpPr>
            <p:spPr bwMode="auto">
              <a:xfrm>
                <a:off x="909" y="728"/>
                <a:ext cx="56" cy="137"/>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145" name="AutoShape 49"/>
            <p:cNvSpPr>
              <a:spLocks noChangeArrowheads="1"/>
            </p:cNvSpPr>
            <p:nvPr/>
          </p:nvSpPr>
          <p:spPr bwMode="auto">
            <a:xfrm>
              <a:off x="3314" y="1705"/>
              <a:ext cx="125" cy="130"/>
            </a:xfrm>
            <a:prstGeom prst="irregularSeal2">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156" name="Text Box 60"/>
          <p:cNvSpPr txBox="1">
            <a:spLocks noChangeArrowheads="1"/>
          </p:cNvSpPr>
          <p:nvPr/>
        </p:nvSpPr>
        <p:spPr bwMode="auto">
          <a:xfrm>
            <a:off x="547688" y="5426075"/>
            <a:ext cx="12414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i="0"/>
              <a:t>Slide 04</a:t>
            </a:r>
          </a:p>
        </p:txBody>
      </p:sp>
      <p:sp>
        <p:nvSpPr>
          <p:cNvPr id="4157" name="Text Box 61"/>
          <p:cNvSpPr txBox="1">
            <a:spLocks noChangeArrowheads="1"/>
          </p:cNvSpPr>
          <p:nvPr/>
        </p:nvSpPr>
        <p:spPr bwMode="auto">
          <a:xfrm>
            <a:off x="527050" y="849313"/>
            <a:ext cx="5568950"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800" b="1" i="0">
                <a:solidFill>
                  <a:srgbClr val="FF3300"/>
                </a:solidFill>
              </a:rPr>
              <a:t>Internal Combustion Engine Basics</a:t>
            </a:r>
            <a:endParaRPr lang="en-US" sz="2400" i="0"/>
          </a:p>
        </p:txBody>
      </p:sp>
      <p:sp>
        <p:nvSpPr>
          <p:cNvPr id="4158" name="Text Box 62"/>
          <p:cNvSpPr txBox="1">
            <a:spLocks noChangeArrowheads="1"/>
          </p:cNvSpPr>
          <p:nvPr/>
        </p:nvSpPr>
        <p:spPr bwMode="auto">
          <a:xfrm>
            <a:off x="8175625" y="6167438"/>
            <a:ext cx="64452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a:r>
              <a:rPr lang="en-US" sz="1000" i="0"/>
              <a:t>D. Abata</a:t>
            </a:r>
            <a:endParaRPr lang="en-US" sz="2400" i="0"/>
          </a:p>
        </p:txBody>
      </p:sp>
      <p:sp>
        <p:nvSpPr>
          <p:cNvPr id="4160" name="AutoShape 64"/>
          <p:cNvSpPr>
            <a:spLocks noChangeArrowheads="1"/>
          </p:cNvSpPr>
          <p:nvPr/>
        </p:nvSpPr>
        <p:spPr bwMode="auto">
          <a:xfrm>
            <a:off x="4748213" y="3781425"/>
            <a:ext cx="260350" cy="779463"/>
          </a:xfrm>
          <a:prstGeom prst="downArrow">
            <a:avLst>
              <a:gd name="adj1" fmla="val 50000"/>
              <a:gd name="adj2" fmla="val 74848"/>
            </a:avLst>
          </a:prstGeom>
          <a:solidFill>
            <a:srgbClr val="FFFF66"/>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1" name="WordArt 65"/>
          <p:cNvSpPr>
            <a:spLocks noChangeArrowheads="1" noChangeShapeType="1" noTextEdit="1"/>
          </p:cNvSpPr>
          <p:nvPr/>
        </p:nvSpPr>
        <p:spPr bwMode="auto">
          <a:xfrm>
            <a:off x="4778375" y="4640263"/>
            <a:ext cx="228600" cy="647700"/>
          </a:xfrm>
          <a:prstGeom prst="rect">
            <a:avLst/>
          </a:prstGeom>
          <a:extLst>
            <a:ext uri="{AF507438-7753-43E0-B8FC-AC1667EBCBE1}">
              <a14:hiddenEffects xmlns="" xmlns:a14="http://schemas.microsoft.com/office/drawing/2010/main">
                <a:effectLst/>
              </a14:hiddenEffects>
            </a:ext>
          </a:extLst>
        </p:spPr>
        <p:txBody>
          <a:bodyPr wrap="none" fromWordArt="1">
            <a:prstTxWarp prst="textFadeUp">
              <a:avLst>
                <a:gd name="adj" fmla="val 9991"/>
              </a:avLst>
            </a:prstTxWarp>
          </a:bodyPr>
          <a:lstStyle/>
          <a:p>
            <a:r>
              <a:rPr lang="en-US" sz="3600" kern="10">
                <a:ln w="12700">
                  <a:solidFill>
                    <a:srgbClr val="B2B2B2"/>
                  </a:solidFill>
                  <a:round/>
                  <a:headEnd/>
                  <a:tailEnd/>
                </a:ln>
                <a:gradFill rotWithShape="0">
                  <a:gsLst>
                    <a:gs pos="0">
                      <a:srgbClr val="520402"/>
                    </a:gs>
                    <a:gs pos="100000">
                      <a:srgbClr val="FFCC00"/>
                    </a:gs>
                  </a:gsLst>
                  <a:lin ang="5400000" scaled="1"/>
                </a:gradFill>
                <a:latin typeface="Arial Black"/>
              </a:rPr>
              <a:t>F</a:t>
            </a:r>
          </a:p>
        </p:txBody>
      </p:sp>
      <p:sp>
        <p:nvSpPr>
          <p:cNvPr id="4162" name="Rectangle 66"/>
          <p:cNvSpPr>
            <a:spLocks noChangeArrowheads="1"/>
          </p:cNvSpPr>
          <p:nvPr/>
        </p:nvSpPr>
        <p:spPr bwMode="auto">
          <a:xfrm>
            <a:off x="4040188" y="2236788"/>
            <a:ext cx="1644650" cy="433387"/>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3" name="Rectangle 67"/>
          <p:cNvSpPr>
            <a:spLocks noChangeArrowheads="1"/>
          </p:cNvSpPr>
          <p:nvPr/>
        </p:nvSpPr>
        <p:spPr bwMode="auto">
          <a:xfrm>
            <a:off x="4054475" y="2613025"/>
            <a:ext cx="158750" cy="173038"/>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4" name="Rectangle 68"/>
          <p:cNvSpPr>
            <a:spLocks noChangeArrowheads="1"/>
          </p:cNvSpPr>
          <p:nvPr/>
        </p:nvSpPr>
        <p:spPr bwMode="auto">
          <a:xfrm>
            <a:off x="5491163" y="2549525"/>
            <a:ext cx="158750" cy="173038"/>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5" name="Line 69"/>
          <p:cNvSpPr>
            <a:spLocks noChangeShapeType="1"/>
          </p:cNvSpPr>
          <p:nvPr/>
        </p:nvSpPr>
        <p:spPr bwMode="auto">
          <a:xfrm>
            <a:off x="4025900" y="2251075"/>
            <a:ext cx="1687513"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 xmlns:p14="http://schemas.microsoft.com/office/powerpoint/2010/main" val="35870754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240213" y="2671763"/>
            <a:ext cx="1254125" cy="942975"/>
          </a:xfrm>
          <a:prstGeom prst="rect">
            <a:avLst/>
          </a:prstGeom>
          <a:solidFill>
            <a:srgbClr val="CCFF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79" name="Rectangle 3"/>
          <p:cNvSpPr>
            <a:spLocks noChangeArrowheads="1"/>
          </p:cNvSpPr>
          <p:nvPr/>
        </p:nvSpPr>
        <p:spPr bwMode="auto">
          <a:xfrm>
            <a:off x="4248150" y="2463800"/>
            <a:ext cx="93663" cy="120650"/>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0" name="Freeform 4"/>
          <p:cNvSpPr>
            <a:spLocks/>
          </p:cNvSpPr>
          <p:nvPr/>
        </p:nvSpPr>
        <p:spPr bwMode="auto">
          <a:xfrm>
            <a:off x="3679825" y="2281238"/>
            <a:ext cx="695325" cy="2667000"/>
          </a:xfrm>
          <a:custGeom>
            <a:avLst/>
            <a:gdLst>
              <a:gd name="T0" fmla="*/ 391 w 773"/>
              <a:gd name="T1" fmla="*/ 0 h 3218"/>
              <a:gd name="T2" fmla="*/ 391 w 773"/>
              <a:gd name="T3" fmla="*/ 2673 h 3218"/>
              <a:gd name="T4" fmla="*/ 109 w 773"/>
              <a:gd name="T5" fmla="*/ 2982 h 3218"/>
              <a:gd name="T6" fmla="*/ 109 w 773"/>
              <a:gd name="T7" fmla="*/ 3109 h 3218"/>
              <a:gd name="T8" fmla="*/ 0 w 773"/>
              <a:gd name="T9" fmla="*/ 3109 h 3218"/>
              <a:gd name="T10" fmla="*/ 0 w 773"/>
              <a:gd name="T11" fmla="*/ 3218 h 3218"/>
              <a:gd name="T12" fmla="*/ 246 w 773"/>
              <a:gd name="T13" fmla="*/ 3218 h 3218"/>
              <a:gd name="T14" fmla="*/ 255 w 773"/>
              <a:gd name="T15" fmla="*/ 3045 h 3218"/>
              <a:gd name="T16" fmla="*/ 618 w 773"/>
              <a:gd name="T17" fmla="*/ 2636 h 3218"/>
              <a:gd name="T18" fmla="*/ 618 w 773"/>
              <a:gd name="T19" fmla="*/ 463 h 3218"/>
              <a:gd name="T20" fmla="*/ 719 w 773"/>
              <a:gd name="T21" fmla="*/ 465 h 3218"/>
              <a:gd name="T22" fmla="*/ 773 w 773"/>
              <a:gd name="T23" fmla="*/ 411 h 3218"/>
              <a:gd name="T24" fmla="*/ 773 w 773"/>
              <a:gd name="T25" fmla="*/ 189 h 3218"/>
              <a:gd name="T26" fmla="*/ 655 w 773"/>
              <a:gd name="T27" fmla="*/ 82 h 3218"/>
              <a:gd name="T28" fmla="*/ 391 w 773"/>
              <a:gd name="T29" fmla="*/ 0 h 3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3" h="3218">
                <a:moveTo>
                  <a:pt x="391" y="0"/>
                </a:moveTo>
                <a:lnTo>
                  <a:pt x="391" y="2673"/>
                </a:lnTo>
                <a:lnTo>
                  <a:pt x="109" y="2982"/>
                </a:lnTo>
                <a:lnTo>
                  <a:pt x="109" y="3109"/>
                </a:lnTo>
                <a:lnTo>
                  <a:pt x="0" y="3109"/>
                </a:lnTo>
                <a:lnTo>
                  <a:pt x="0" y="3218"/>
                </a:lnTo>
                <a:lnTo>
                  <a:pt x="246" y="3218"/>
                </a:lnTo>
                <a:lnTo>
                  <a:pt x="255" y="3045"/>
                </a:lnTo>
                <a:lnTo>
                  <a:pt x="618" y="2636"/>
                </a:lnTo>
                <a:lnTo>
                  <a:pt x="618" y="463"/>
                </a:lnTo>
                <a:lnTo>
                  <a:pt x="719" y="465"/>
                </a:lnTo>
                <a:lnTo>
                  <a:pt x="773" y="411"/>
                </a:lnTo>
                <a:lnTo>
                  <a:pt x="773" y="189"/>
                </a:lnTo>
                <a:lnTo>
                  <a:pt x="655" y="82"/>
                </a:lnTo>
                <a:lnTo>
                  <a:pt x="391" y="0"/>
                </a:lnTo>
                <a:close/>
              </a:path>
            </a:pathLst>
          </a:custGeom>
          <a:solidFill>
            <a:schemeClr val="accent1"/>
          </a:solidFill>
          <a:ln w="38100"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1" name="Freeform 5"/>
          <p:cNvSpPr>
            <a:spLocks/>
          </p:cNvSpPr>
          <p:nvPr/>
        </p:nvSpPr>
        <p:spPr bwMode="auto">
          <a:xfrm flipH="1">
            <a:off x="5353050" y="2284413"/>
            <a:ext cx="704850" cy="2667000"/>
          </a:xfrm>
          <a:custGeom>
            <a:avLst/>
            <a:gdLst>
              <a:gd name="T0" fmla="*/ 391 w 782"/>
              <a:gd name="T1" fmla="*/ 0 h 3218"/>
              <a:gd name="T2" fmla="*/ 391 w 782"/>
              <a:gd name="T3" fmla="*/ 2673 h 3218"/>
              <a:gd name="T4" fmla="*/ 109 w 782"/>
              <a:gd name="T5" fmla="*/ 2982 h 3218"/>
              <a:gd name="T6" fmla="*/ 109 w 782"/>
              <a:gd name="T7" fmla="*/ 3109 h 3218"/>
              <a:gd name="T8" fmla="*/ 0 w 782"/>
              <a:gd name="T9" fmla="*/ 3109 h 3218"/>
              <a:gd name="T10" fmla="*/ 0 w 782"/>
              <a:gd name="T11" fmla="*/ 3218 h 3218"/>
              <a:gd name="T12" fmla="*/ 246 w 782"/>
              <a:gd name="T13" fmla="*/ 3218 h 3218"/>
              <a:gd name="T14" fmla="*/ 255 w 782"/>
              <a:gd name="T15" fmla="*/ 3045 h 3218"/>
              <a:gd name="T16" fmla="*/ 618 w 782"/>
              <a:gd name="T17" fmla="*/ 2636 h 3218"/>
              <a:gd name="T18" fmla="*/ 618 w 782"/>
              <a:gd name="T19" fmla="*/ 463 h 3218"/>
              <a:gd name="T20" fmla="*/ 700 w 782"/>
              <a:gd name="T21" fmla="*/ 463 h 3218"/>
              <a:gd name="T22" fmla="*/ 782 w 782"/>
              <a:gd name="T23" fmla="*/ 391 h 3218"/>
              <a:gd name="T24" fmla="*/ 782 w 782"/>
              <a:gd name="T25" fmla="*/ 182 h 3218"/>
              <a:gd name="T26" fmla="*/ 655 w 782"/>
              <a:gd name="T27" fmla="*/ 82 h 3218"/>
              <a:gd name="T28" fmla="*/ 391 w 782"/>
              <a:gd name="T29" fmla="*/ 0 h 3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2" h="3218">
                <a:moveTo>
                  <a:pt x="391" y="0"/>
                </a:moveTo>
                <a:lnTo>
                  <a:pt x="391" y="2673"/>
                </a:lnTo>
                <a:lnTo>
                  <a:pt x="109" y="2982"/>
                </a:lnTo>
                <a:lnTo>
                  <a:pt x="109" y="3109"/>
                </a:lnTo>
                <a:lnTo>
                  <a:pt x="0" y="3109"/>
                </a:lnTo>
                <a:lnTo>
                  <a:pt x="0" y="3218"/>
                </a:lnTo>
                <a:lnTo>
                  <a:pt x="246" y="3218"/>
                </a:lnTo>
                <a:lnTo>
                  <a:pt x="255" y="3045"/>
                </a:lnTo>
                <a:lnTo>
                  <a:pt x="618" y="2636"/>
                </a:lnTo>
                <a:lnTo>
                  <a:pt x="618" y="463"/>
                </a:lnTo>
                <a:lnTo>
                  <a:pt x="700" y="463"/>
                </a:lnTo>
                <a:lnTo>
                  <a:pt x="782" y="391"/>
                </a:lnTo>
                <a:lnTo>
                  <a:pt x="782" y="182"/>
                </a:lnTo>
                <a:lnTo>
                  <a:pt x="655" y="82"/>
                </a:lnTo>
                <a:lnTo>
                  <a:pt x="391" y="0"/>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2" name="Freeform 6"/>
          <p:cNvSpPr>
            <a:spLocks/>
          </p:cNvSpPr>
          <p:nvPr/>
        </p:nvSpPr>
        <p:spPr bwMode="auto">
          <a:xfrm>
            <a:off x="4271963" y="2978150"/>
            <a:ext cx="1211262" cy="776288"/>
          </a:xfrm>
          <a:custGeom>
            <a:avLst/>
            <a:gdLst>
              <a:gd name="T0" fmla="*/ 0 w 1389"/>
              <a:gd name="T1" fmla="*/ 0 h 937"/>
              <a:gd name="T2" fmla="*/ 1389 w 1389"/>
              <a:gd name="T3" fmla="*/ 0 h 937"/>
              <a:gd name="T4" fmla="*/ 1389 w 1389"/>
              <a:gd name="T5" fmla="*/ 937 h 937"/>
              <a:gd name="T6" fmla="*/ 936 w 1389"/>
              <a:gd name="T7" fmla="*/ 781 h 937"/>
              <a:gd name="T8" fmla="*/ 726 w 1389"/>
              <a:gd name="T9" fmla="*/ 737 h 937"/>
              <a:gd name="T10" fmla="*/ 663 w 1389"/>
              <a:gd name="T11" fmla="*/ 737 h 937"/>
              <a:gd name="T12" fmla="*/ 484 w 1389"/>
              <a:gd name="T13" fmla="*/ 790 h 937"/>
              <a:gd name="T14" fmla="*/ 0 w 1389"/>
              <a:gd name="T15" fmla="*/ 937 h 937"/>
              <a:gd name="T16" fmla="*/ 0 w 1389"/>
              <a:gd name="T17" fmla="*/ 0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9" h="937">
                <a:moveTo>
                  <a:pt x="0" y="0"/>
                </a:moveTo>
                <a:lnTo>
                  <a:pt x="1389" y="0"/>
                </a:lnTo>
                <a:lnTo>
                  <a:pt x="1389" y="937"/>
                </a:lnTo>
                <a:lnTo>
                  <a:pt x="936" y="781"/>
                </a:lnTo>
                <a:lnTo>
                  <a:pt x="726" y="737"/>
                </a:lnTo>
                <a:lnTo>
                  <a:pt x="663" y="737"/>
                </a:lnTo>
                <a:lnTo>
                  <a:pt x="484" y="790"/>
                </a:lnTo>
                <a:lnTo>
                  <a:pt x="0" y="937"/>
                </a:lnTo>
                <a:lnTo>
                  <a:pt x="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3" name="Oval 7"/>
          <p:cNvSpPr>
            <a:spLocks noChangeArrowheads="1"/>
          </p:cNvSpPr>
          <p:nvPr/>
        </p:nvSpPr>
        <p:spPr bwMode="auto">
          <a:xfrm>
            <a:off x="4722813" y="3225800"/>
            <a:ext cx="338137" cy="312738"/>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4" name="Rectangle 8" descr="Wave"/>
          <p:cNvSpPr>
            <a:spLocks noChangeArrowheads="1"/>
          </p:cNvSpPr>
          <p:nvPr/>
        </p:nvSpPr>
        <p:spPr bwMode="auto">
          <a:xfrm>
            <a:off x="4252913" y="3028950"/>
            <a:ext cx="1249362" cy="44450"/>
          </a:xfrm>
          <a:prstGeom prst="rect">
            <a:avLst/>
          </a:prstGeom>
          <a:pattFill prst="wave">
            <a:fgClr>
              <a:schemeClr val="tx2"/>
            </a:fgClr>
            <a:bgClr>
              <a:schemeClr val="bg1"/>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5" name="Rectangle 9" descr="Plaid"/>
          <p:cNvSpPr>
            <a:spLocks noChangeArrowheads="1"/>
          </p:cNvSpPr>
          <p:nvPr/>
        </p:nvSpPr>
        <p:spPr bwMode="auto">
          <a:xfrm>
            <a:off x="4249738" y="3109913"/>
            <a:ext cx="1249362" cy="42862"/>
          </a:xfrm>
          <a:prstGeom prst="rect">
            <a:avLst/>
          </a:prstGeom>
          <a:pattFill prst="plaid">
            <a:fgClr>
              <a:schemeClr val="tx1"/>
            </a:fgClr>
            <a:bgClr>
              <a:srgbClr val="FFFFFF"/>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4586" name="Group 10"/>
          <p:cNvGrpSpPr>
            <a:grpSpLocks/>
          </p:cNvGrpSpPr>
          <p:nvPr/>
        </p:nvGrpSpPr>
        <p:grpSpPr bwMode="auto">
          <a:xfrm>
            <a:off x="5260975" y="2690813"/>
            <a:ext cx="884238" cy="239712"/>
            <a:chOff x="3314" y="1695"/>
            <a:chExt cx="557" cy="151"/>
          </a:xfrm>
        </p:grpSpPr>
        <p:grpSp>
          <p:nvGrpSpPr>
            <p:cNvPr id="24587" name="Group 11"/>
            <p:cNvGrpSpPr>
              <a:grpSpLocks/>
            </p:cNvGrpSpPr>
            <p:nvPr/>
          </p:nvGrpSpPr>
          <p:grpSpPr bwMode="auto">
            <a:xfrm rot="5400000" flipH="1">
              <a:off x="3564" y="1540"/>
              <a:ext cx="151" cy="462"/>
              <a:chOff x="700" y="728"/>
              <a:chExt cx="464" cy="1427"/>
            </a:xfrm>
          </p:grpSpPr>
          <p:sp>
            <p:nvSpPr>
              <p:cNvPr id="24588" name="Rectangle 12"/>
              <p:cNvSpPr>
                <a:spLocks noChangeArrowheads="1"/>
              </p:cNvSpPr>
              <p:nvPr/>
            </p:nvSpPr>
            <p:spPr bwMode="auto">
              <a:xfrm>
                <a:off x="927" y="2001"/>
                <a:ext cx="47" cy="82"/>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9" name="AutoShape 13"/>
              <p:cNvSpPr>
                <a:spLocks noChangeArrowheads="1"/>
              </p:cNvSpPr>
              <p:nvPr/>
            </p:nvSpPr>
            <p:spPr bwMode="auto">
              <a:xfrm>
                <a:off x="800" y="1682"/>
                <a:ext cx="291" cy="34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0" name="Rectangle 14"/>
              <p:cNvSpPr>
                <a:spLocks noChangeArrowheads="1"/>
              </p:cNvSpPr>
              <p:nvPr/>
            </p:nvSpPr>
            <p:spPr bwMode="auto">
              <a:xfrm>
                <a:off x="700" y="1509"/>
                <a:ext cx="464" cy="182"/>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1" name="AutoShape 15"/>
              <p:cNvSpPr>
                <a:spLocks noChangeArrowheads="1"/>
              </p:cNvSpPr>
              <p:nvPr/>
            </p:nvSpPr>
            <p:spPr bwMode="auto">
              <a:xfrm flipV="1">
                <a:off x="791" y="864"/>
                <a:ext cx="292" cy="64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2" name="Freeform 16"/>
              <p:cNvSpPr>
                <a:spLocks/>
              </p:cNvSpPr>
              <p:nvPr/>
            </p:nvSpPr>
            <p:spPr bwMode="auto">
              <a:xfrm>
                <a:off x="873" y="2019"/>
                <a:ext cx="119" cy="136"/>
              </a:xfrm>
              <a:custGeom>
                <a:avLst/>
                <a:gdLst>
                  <a:gd name="T0" fmla="*/ 0 w 246"/>
                  <a:gd name="T1" fmla="*/ 91 h 218"/>
                  <a:gd name="T2" fmla="*/ 9 w 246"/>
                  <a:gd name="T3" fmla="*/ 182 h 218"/>
                  <a:gd name="T4" fmla="*/ 246 w 246"/>
                  <a:gd name="T5" fmla="*/ 218 h 218"/>
                  <a:gd name="T6" fmla="*/ 227 w 246"/>
                  <a:gd name="T7" fmla="*/ 155 h 218"/>
                  <a:gd name="T8" fmla="*/ 91 w 246"/>
                  <a:gd name="T9" fmla="*/ 128 h 218"/>
                  <a:gd name="T10" fmla="*/ 64 w 246"/>
                  <a:gd name="T11" fmla="*/ 0 h 218"/>
                  <a:gd name="T12" fmla="*/ 0 w 246"/>
                  <a:gd name="T13" fmla="*/ 9 h 218"/>
                  <a:gd name="T14" fmla="*/ 0 w 246"/>
                  <a:gd name="T15" fmla="*/ 91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18">
                    <a:moveTo>
                      <a:pt x="0" y="91"/>
                    </a:moveTo>
                    <a:cubicBezTo>
                      <a:pt x="10" y="164"/>
                      <a:pt x="9" y="133"/>
                      <a:pt x="9" y="182"/>
                    </a:cubicBezTo>
                    <a:lnTo>
                      <a:pt x="246" y="218"/>
                    </a:lnTo>
                    <a:lnTo>
                      <a:pt x="227" y="155"/>
                    </a:lnTo>
                    <a:lnTo>
                      <a:pt x="91" y="128"/>
                    </a:lnTo>
                    <a:lnTo>
                      <a:pt x="64" y="0"/>
                    </a:lnTo>
                    <a:lnTo>
                      <a:pt x="0" y="9"/>
                    </a:lnTo>
                    <a:lnTo>
                      <a:pt x="0" y="91"/>
                    </a:lnTo>
                    <a:close/>
                  </a:path>
                </a:pathLst>
              </a:cu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3" name="Rectangle 17"/>
              <p:cNvSpPr>
                <a:spLocks noChangeArrowheads="1"/>
              </p:cNvSpPr>
              <p:nvPr/>
            </p:nvSpPr>
            <p:spPr bwMode="auto">
              <a:xfrm>
                <a:off x="700" y="1547"/>
                <a:ext cx="118" cy="135"/>
              </a:xfrm>
              <a:prstGeom prst="rect">
                <a:avLst/>
              </a:prstGeom>
              <a:gradFill rotWithShape="0">
                <a:gsLst>
                  <a:gs pos="0">
                    <a:schemeClr val="folHlink">
                      <a:gamma/>
                      <a:shade val="46275"/>
                      <a:invGamma/>
                    </a:schemeClr>
                  </a:gs>
                  <a:gs pos="100000">
                    <a:schemeClr val="folHlink"/>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4" name="Rectangle 18"/>
              <p:cNvSpPr>
                <a:spLocks noChangeArrowheads="1"/>
              </p:cNvSpPr>
              <p:nvPr/>
            </p:nvSpPr>
            <p:spPr bwMode="auto">
              <a:xfrm>
                <a:off x="1042" y="1542"/>
                <a:ext cx="118" cy="145"/>
              </a:xfrm>
              <a:prstGeom prst="rect">
                <a:avLst/>
              </a:prstGeom>
              <a:gradFill rotWithShape="0">
                <a:gsLst>
                  <a:gs pos="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5" name="Rectangle 19"/>
              <p:cNvSpPr>
                <a:spLocks noChangeArrowheads="1"/>
              </p:cNvSpPr>
              <p:nvPr/>
            </p:nvSpPr>
            <p:spPr bwMode="auto">
              <a:xfrm>
                <a:off x="818" y="1545"/>
                <a:ext cx="227" cy="146"/>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6" name="Rectangle 20"/>
              <p:cNvSpPr>
                <a:spLocks noChangeArrowheads="1"/>
              </p:cNvSpPr>
              <p:nvPr/>
            </p:nvSpPr>
            <p:spPr bwMode="auto">
              <a:xfrm>
                <a:off x="909" y="728"/>
                <a:ext cx="56" cy="137"/>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597" name="AutoShape 21"/>
            <p:cNvSpPr>
              <a:spLocks noChangeArrowheads="1"/>
            </p:cNvSpPr>
            <p:nvPr/>
          </p:nvSpPr>
          <p:spPr bwMode="auto">
            <a:xfrm>
              <a:off x="3314" y="1705"/>
              <a:ext cx="125" cy="130"/>
            </a:xfrm>
            <a:prstGeom prst="irregularSeal2">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598" name="Text Box 22"/>
          <p:cNvSpPr txBox="1">
            <a:spLocks noChangeArrowheads="1"/>
          </p:cNvSpPr>
          <p:nvPr/>
        </p:nvSpPr>
        <p:spPr bwMode="auto">
          <a:xfrm>
            <a:off x="547688" y="5426075"/>
            <a:ext cx="12414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i="0"/>
              <a:t>Slide 05</a:t>
            </a:r>
          </a:p>
        </p:txBody>
      </p:sp>
      <p:sp>
        <p:nvSpPr>
          <p:cNvPr id="24599" name="Text Box 23"/>
          <p:cNvSpPr txBox="1">
            <a:spLocks noChangeArrowheads="1"/>
          </p:cNvSpPr>
          <p:nvPr/>
        </p:nvSpPr>
        <p:spPr bwMode="auto">
          <a:xfrm>
            <a:off x="527050" y="849313"/>
            <a:ext cx="5568950"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800" b="1" i="0">
                <a:solidFill>
                  <a:srgbClr val="FF3300"/>
                </a:solidFill>
              </a:rPr>
              <a:t>Internal Combustion Engine Basics</a:t>
            </a:r>
            <a:endParaRPr lang="en-US" sz="2400" i="0"/>
          </a:p>
        </p:txBody>
      </p:sp>
      <p:sp>
        <p:nvSpPr>
          <p:cNvPr id="24600" name="Text Box 24"/>
          <p:cNvSpPr txBox="1">
            <a:spLocks noChangeArrowheads="1"/>
          </p:cNvSpPr>
          <p:nvPr/>
        </p:nvSpPr>
        <p:spPr bwMode="auto">
          <a:xfrm>
            <a:off x="8175625" y="6167438"/>
            <a:ext cx="64452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a:r>
              <a:rPr lang="en-US" sz="1000" i="0"/>
              <a:t>D. Abata</a:t>
            </a:r>
            <a:endParaRPr lang="en-US" sz="2400" i="0"/>
          </a:p>
        </p:txBody>
      </p:sp>
      <p:sp>
        <p:nvSpPr>
          <p:cNvPr id="24603" name="Rectangle 27"/>
          <p:cNvSpPr>
            <a:spLocks noChangeArrowheads="1"/>
          </p:cNvSpPr>
          <p:nvPr/>
        </p:nvSpPr>
        <p:spPr bwMode="auto">
          <a:xfrm>
            <a:off x="4040188" y="2236788"/>
            <a:ext cx="1644650" cy="433387"/>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4" name="Rectangle 28"/>
          <p:cNvSpPr>
            <a:spLocks noChangeArrowheads="1"/>
          </p:cNvSpPr>
          <p:nvPr/>
        </p:nvSpPr>
        <p:spPr bwMode="auto">
          <a:xfrm>
            <a:off x="4054475" y="2613025"/>
            <a:ext cx="158750" cy="173038"/>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5" name="Rectangle 29"/>
          <p:cNvSpPr>
            <a:spLocks noChangeArrowheads="1"/>
          </p:cNvSpPr>
          <p:nvPr/>
        </p:nvSpPr>
        <p:spPr bwMode="auto">
          <a:xfrm>
            <a:off x="5491163" y="2549525"/>
            <a:ext cx="158750" cy="173038"/>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6" name="Line 30"/>
          <p:cNvSpPr>
            <a:spLocks noChangeShapeType="1"/>
          </p:cNvSpPr>
          <p:nvPr/>
        </p:nvSpPr>
        <p:spPr bwMode="auto">
          <a:xfrm>
            <a:off x="4025900" y="2251075"/>
            <a:ext cx="1687513"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4607" name="Group 31"/>
          <p:cNvGrpSpPr>
            <a:grpSpLocks/>
          </p:cNvGrpSpPr>
          <p:nvPr/>
        </p:nvGrpSpPr>
        <p:grpSpPr bwMode="auto">
          <a:xfrm>
            <a:off x="4249738" y="2978150"/>
            <a:ext cx="1252537" cy="2462213"/>
            <a:chOff x="2399" y="2149"/>
            <a:chExt cx="1037" cy="2059"/>
          </a:xfrm>
        </p:grpSpPr>
        <p:sp>
          <p:nvSpPr>
            <p:cNvPr id="24608" name="AutoShape 32"/>
            <p:cNvSpPr>
              <a:spLocks noChangeArrowheads="1"/>
            </p:cNvSpPr>
            <p:nvPr/>
          </p:nvSpPr>
          <p:spPr bwMode="auto">
            <a:xfrm rot="1280044">
              <a:off x="2636" y="2609"/>
              <a:ext cx="259" cy="766"/>
            </a:xfrm>
            <a:custGeom>
              <a:avLst/>
              <a:gdLst>
                <a:gd name="G0" fmla="+- 5214 0 0"/>
                <a:gd name="G1" fmla="+- 21600 0 5214"/>
                <a:gd name="G2" fmla="*/ 5214 1 2"/>
                <a:gd name="G3" fmla="+- 21600 0 G2"/>
                <a:gd name="G4" fmla="+/ 5214 21600 2"/>
                <a:gd name="G5" fmla="+/ G1 0 2"/>
                <a:gd name="G6" fmla="*/ 21600 21600 5214"/>
                <a:gd name="G7" fmla="*/ G6 1 2"/>
                <a:gd name="G8" fmla="+- 21600 0 G7"/>
                <a:gd name="G9" fmla="*/ 21600 1 2"/>
                <a:gd name="G10" fmla="+- 5214 0 G9"/>
                <a:gd name="G11" fmla="?: G10 G8 0"/>
                <a:gd name="G12" fmla="?: G10 G7 21600"/>
                <a:gd name="T0" fmla="*/ 18993 w 21600"/>
                <a:gd name="T1" fmla="*/ 10800 h 21600"/>
                <a:gd name="T2" fmla="*/ 10800 w 21600"/>
                <a:gd name="T3" fmla="*/ 21600 h 21600"/>
                <a:gd name="T4" fmla="*/ 2607 w 21600"/>
                <a:gd name="T5" fmla="*/ 10800 h 21600"/>
                <a:gd name="T6" fmla="*/ 10800 w 21600"/>
                <a:gd name="T7" fmla="*/ 0 h 21600"/>
                <a:gd name="T8" fmla="*/ 4407 w 21600"/>
                <a:gd name="T9" fmla="*/ 4407 h 21600"/>
                <a:gd name="T10" fmla="*/ 17193 w 21600"/>
                <a:gd name="T11" fmla="*/ 17193 h 21600"/>
              </a:gdLst>
              <a:ahLst/>
              <a:cxnLst>
                <a:cxn ang="0">
                  <a:pos x="T0" y="T1"/>
                </a:cxn>
                <a:cxn ang="0">
                  <a:pos x="T2" y="T3"/>
                </a:cxn>
                <a:cxn ang="0">
                  <a:pos x="T4" y="T5"/>
                </a:cxn>
                <a:cxn ang="0">
                  <a:pos x="T6" y="T7"/>
                </a:cxn>
              </a:cxnLst>
              <a:rect l="T8" t="T9" r="T10" b="T11"/>
              <a:pathLst>
                <a:path w="21600" h="21600">
                  <a:moveTo>
                    <a:pt x="0" y="0"/>
                  </a:moveTo>
                  <a:lnTo>
                    <a:pt x="5214" y="21600"/>
                  </a:lnTo>
                  <a:lnTo>
                    <a:pt x="16386" y="21600"/>
                  </a:lnTo>
                  <a:lnTo>
                    <a:pt x="21600" y="0"/>
                  </a:lnTo>
                  <a:close/>
                </a:path>
              </a:pathLst>
            </a:cu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9" name="Freeform 33"/>
            <p:cNvSpPr>
              <a:spLocks/>
            </p:cNvSpPr>
            <p:nvPr/>
          </p:nvSpPr>
          <p:spPr bwMode="auto">
            <a:xfrm>
              <a:off x="2417" y="2149"/>
              <a:ext cx="1003" cy="649"/>
            </a:xfrm>
            <a:custGeom>
              <a:avLst/>
              <a:gdLst>
                <a:gd name="T0" fmla="*/ 0 w 1389"/>
                <a:gd name="T1" fmla="*/ 0 h 937"/>
                <a:gd name="T2" fmla="*/ 1389 w 1389"/>
                <a:gd name="T3" fmla="*/ 0 h 937"/>
                <a:gd name="T4" fmla="*/ 1389 w 1389"/>
                <a:gd name="T5" fmla="*/ 937 h 937"/>
                <a:gd name="T6" fmla="*/ 936 w 1389"/>
                <a:gd name="T7" fmla="*/ 781 h 937"/>
                <a:gd name="T8" fmla="*/ 726 w 1389"/>
                <a:gd name="T9" fmla="*/ 737 h 937"/>
                <a:gd name="T10" fmla="*/ 663 w 1389"/>
                <a:gd name="T11" fmla="*/ 737 h 937"/>
                <a:gd name="T12" fmla="*/ 484 w 1389"/>
                <a:gd name="T13" fmla="*/ 790 h 937"/>
                <a:gd name="T14" fmla="*/ 0 w 1389"/>
                <a:gd name="T15" fmla="*/ 937 h 937"/>
                <a:gd name="T16" fmla="*/ 0 w 1389"/>
                <a:gd name="T17" fmla="*/ 0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9" h="937">
                  <a:moveTo>
                    <a:pt x="0" y="0"/>
                  </a:moveTo>
                  <a:lnTo>
                    <a:pt x="1389" y="0"/>
                  </a:lnTo>
                  <a:lnTo>
                    <a:pt x="1389" y="937"/>
                  </a:lnTo>
                  <a:lnTo>
                    <a:pt x="936" y="781"/>
                  </a:lnTo>
                  <a:lnTo>
                    <a:pt x="726" y="737"/>
                  </a:lnTo>
                  <a:lnTo>
                    <a:pt x="663" y="737"/>
                  </a:lnTo>
                  <a:lnTo>
                    <a:pt x="484" y="790"/>
                  </a:lnTo>
                  <a:lnTo>
                    <a:pt x="0" y="937"/>
                  </a:lnTo>
                  <a:lnTo>
                    <a:pt x="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0" name="Oval 34"/>
            <p:cNvSpPr>
              <a:spLocks noChangeArrowheads="1"/>
            </p:cNvSpPr>
            <p:nvPr/>
          </p:nvSpPr>
          <p:spPr bwMode="auto">
            <a:xfrm>
              <a:off x="2791" y="2356"/>
              <a:ext cx="280" cy="261"/>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1" name="Rectangle 35" descr="Wave"/>
            <p:cNvSpPr>
              <a:spLocks noChangeArrowheads="1"/>
            </p:cNvSpPr>
            <p:nvPr/>
          </p:nvSpPr>
          <p:spPr bwMode="auto">
            <a:xfrm>
              <a:off x="2401" y="2192"/>
              <a:ext cx="1035" cy="36"/>
            </a:xfrm>
            <a:prstGeom prst="rect">
              <a:avLst/>
            </a:prstGeom>
            <a:pattFill prst="wave">
              <a:fgClr>
                <a:schemeClr val="tx2"/>
              </a:fgClr>
              <a:bgClr>
                <a:schemeClr val="bg1"/>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2" name="Rectangle 36" descr="Plaid"/>
            <p:cNvSpPr>
              <a:spLocks noChangeArrowheads="1"/>
            </p:cNvSpPr>
            <p:nvPr/>
          </p:nvSpPr>
          <p:spPr bwMode="auto">
            <a:xfrm>
              <a:off x="2399" y="2259"/>
              <a:ext cx="1035" cy="36"/>
            </a:xfrm>
            <a:prstGeom prst="rect">
              <a:avLst/>
            </a:prstGeom>
            <a:pattFill prst="plaid">
              <a:fgClr>
                <a:schemeClr val="tx1"/>
              </a:fgClr>
              <a:bgClr>
                <a:srgbClr val="FFFFFF"/>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3" name="Oval 37"/>
            <p:cNvSpPr>
              <a:spLocks noChangeArrowheads="1"/>
            </p:cNvSpPr>
            <p:nvPr/>
          </p:nvSpPr>
          <p:spPr bwMode="auto">
            <a:xfrm>
              <a:off x="2445" y="3328"/>
              <a:ext cx="300" cy="282"/>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4" name="Oval 38"/>
            <p:cNvSpPr>
              <a:spLocks noChangeArrowheads="1"/>
            </p:cNvSpPr>
            <p:nvPr/>
          </p:nvSpPr>
          <p:spPr bwMode="auto">
            <a:xfrm>
              <a:off x="2691" y="3790"/>
              <a:ext cx="473" cy="418"/>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5" name="AutoShape 39"/>
            <p:cNvSpPr>
              <a:spLocks noChangeArrowheads="1"/>
            </p:cNvSpPr>
            <p:nvPr/>
          </p:nvSpPr>
          <p:spPr bwMode="auto">
            <a:xfrm rot="19664787" flipV="1">
              <a:off x="2541" y="3420"/>
              <a:ext cx="434" cy="619"/>
            </a:xfrm>
            <a:custGeom>
              <a:avLst/>
              <a:gdLst>
                <a:gd name="G0" fmla="+- 3222 0 0"/>
                <a:gd name="G1" fmla="+- 21600 0 3222"/>
                <a:gd name="G2" fmla="*/ 3222 1 2"/>
                <a:gd name="G3" fmla="+- 21600 0 G2"/>
                <a:gd name="G4" fmla="+/ 3222 21600 2"/>
                <a:gd name="G5" fmla="+/ G1 0 2"/>
                <a:gd name="G6" fmla="*/ 21600 21600 3222"/>
                <a:gd name="G7" fmla="*/ G6 1 2"/>
                <a:gd name="G8" fmla="+- 21600 0 G7"/>
                <a:gd name="G9" fmla="*/ 21600 1 2"/>
                <a:gd name="G10" fmla="+- 3222 0 G9"/>
                <a:gd name="G11" fmla="?: G10 G8 0"/>
                <a:gd name="G12" fmla="?: G10 G7 21600"/>
                <a:gd name="T0" fmla="*/ 19989 w 21600"/>
                <a:gd name="T1" fmla="*/ 10800 h 21600"/>
                <a:gd name="T2" fmla="*/ 10800 w 21600"/>
                <a:gd name="T3" fmla="*/ 21600 h 21600"/>
                <a:gd name="T4" fmla="*/ 1611 w 21600"/>
                <a:gd name="T5" fmla="*/ 10800 h 21600"/>
                <a:gd name="T6" fmla="*/ 10800 w 21600"/>
                <a:gd name="T7" fmla="*/ 0 h 21600"/>
                <a:gd name="T8" fmla="*/ 3411 w 21600"/>
                <a:gd name="T9" fmla="*/ 3411 h 21600"/>
                <a:gd name="T10" fmla="*/ 18189 w 21600"/>
                <a:gd name="T11" fmla="*/ 18189 h 21600"/>
              </a:gdLst>
              <a:ahLst/>
              <a:cxnLst>
                <a:cxn ang="0">
                  <a:pos x="T0" y="T1"/>
                </a:cxn>
                <a:cxn ang="0">
                  <a:pos x="T2" y="T3"/>
                </a:cxn>
                <a:cxn ang="0">
                  <a:pos x="T4" y="T5"/>
                </a:cxn>
                <a:cxn ang="0">
                  <a:pos x="T6" y="T7"/>
                </a:cxn>
              </a:cxnLst>
              <a:rect l="T8" t="T9" r="T10" b="T11"/>
              <a:pathLst>
                <a:path w="21600" h="21600">
                  <a:moveTo>
                    <a:pt x="0" y="0"/>
                  </a:moveTo>
                  <a:lnTo>
                    <a:pt x="3222" y="21600"/>
                  </a:lnTo>
                  <a:lnTo>
                    <a:pt x="18378" y="21600"/>
                  </a:lnTo>
                  <a:lnTo>
                    <a:pt x="21600" y="0"/>
                  </a:lnTo>
                  <a:close/>
                </a:path>
              </a:pathLst>
            </a:custGeom>
            <a:solidFill>
              <a:srgbClr val="DDDDD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6" name="Line 40"/>
            <p:cNvSpPr>
              <a:spLocks noChangeShapeType="1"/>
            </p:cNvSpPr>
            <p:nvPr/>
          </p:nvSpPr>
          <p:spPr bwMode="auto">
            <a:xfrm>
              <a:off x="2727" y="3400"/>
              <a:ext cx="364" cy="45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7" name="Line 41"/>
            <p:cNvSpPr>
              <a:spLocks noChangeShapeType="1"/>
            </p:cNvSpPr>
            <p:nvPr/>
          </p:nvSpPr>
          <p:spPr bwMode="auto">
            <a:xfrm>
              <a:off x="2454" y="3528"/>
              <a:ext cx="282" cy="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8" name="Oval 42"/>
            <p:cNvSpPr>
              <a:spLocks noChangeArrowheads="1"/>
            </p:cNvSpPr>
            <p:nvPr/>
          </p:nvSpPr>
          <p:spPr bwMode="auto">
            <a:xfrm>
              <a:off x="2753" y="3837"/>
              <a:ext cx="365" cy="345"/>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9" name="Oval 43"/>
            <p:cNvSpPr>
              <a:spLocks noChangeArrowheads="1"/>
            </p:cNvSpPr>
            <p:nvPr/>
          </p:nvSpPr>
          <p:spPr bwMode="auto">
            <a:xfrm>
              <a:off x="2473" y="3364"/>
              <a:ext cx="245" cy="237"/>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620" name="Text Box 44"/>
          <p:cNvSpPr txBox="1">
            <a:spLocks noChangeArrowheads="1"/>
          </p:cNvSpPr>
          <p:nvPr/>
        </p:nvSpPr>
        <p:spPr bwMode="auto">
          <a:xfrm>
            <a:off x="4733925" y="5414963"/>
            <a:ext cx="2322513"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400" i="0">
                <a:solidFill>
                  <a:srgbClr val="FFFF00"/>
                </a:solidFill>
              </a:rPr>
              <a:t>crank mechanism</a:t>
            </a:r>
            <a:endParaRPr lang="en-US" sz="2400" i="0"/>
          </a:p>
        </p:txBody>
      </p:sp>
      <p:sp>
        <p:nvSpPr>
          <p:cNvPr id="24621" name="Text Box 45"/>
          <p:cNvSpPr txBox="1">
            <a:spLocks noChangeArrowheads="1"/>
          </p:cNvSpPr>
          <p:nvPr/>
        </p:nvSpPr>
        <p:spPr bwMode="auto">
          <a:xfrm>
            <a:off x="5862638" y="3048000"/>
            <a:ext cx="2052637"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400" i="0">
                <a:solidFill>
                  <a:srgbClr val="FFFF00"/>
                </a:solidFill>
              </a:rPr>
              <a:t>ignition system</a:t>
            </a:r>
            <a:endParaRPr lang="en-US" sz="2400" i="0"/>
          </a:p>
        </p:txBody>
      </p:sp>
    </p:spTree>
    <p:extLst>
      <p:ext uri="{BB962C8B-B14F-4D97-AF65-F5344CB8AC3E}">
        <p14:creationId xmlns="" xmlns:p14="http://schemas.microsoft.com/office/powerpoint/2010/main" val="15416180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4240213" y="2671763"/>
            <a:ext cx="1254125" cy="942975"/>
          </a:xfrm>
          <a:prstGeom prst="rect">
            <a:avLst/>
          </a:prstGeom>
          <a:solidFill>
            <a:srgbClr val="CCFF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 name="Rectangle 4"/>
          <p:cNvSpPr>
            <a:spLocks noChangeArrowheads="1"/>
          </p:cNvSpPr>
          <p:nvPr/>
        </p:nvSpPr>
        <p:spPr bwMode="auto">
          <a:xfrm>
            <a:off x="4248150" y="2463800"/>
            <a:ext cx="93663" cy="120650"/>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25" name="Group 5"/>
          <p:cNvGrpSpPr>
            <a:grpSpLocks/>
          </p:cNvGrpSpPr>
          <p:nvPr/>
        </p:nvGrpSpPr>
        <p:grpSpPr bwMode="auto">
          <a:xfrm>
            <a:off x="4325938" y="1763713"/>
            <a:ext cx="312737" cy="906462"/>
            <a:chOff x="4642" y="1000"/>
            <a:chExt cx="347" cy="1094"/>
          </a:xfrm>
        </p:grpSpPr>
        <p:sp>
          <p:nvSpPr>
            <p:cNvPr id="5126" name="AutoShape 6"/>
            <p:cNvSpPr>
              <a:spLocks noChangeArrowheads="1"/>
            </p:cNvSpPr>
            <p:nvPr/>
          </p:nvSpPr>
          <p:spPr bwMode="auto">
            <a:xfrm flipH="1" flipV="1">
              <a:off x="4642" y="2002"/>
              <a:ext cx="347" cy="9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 name="Rectangle 7"/>
            <p:cNvSpPr>
              <a:spLocks noChangeArrowheads="1"/>
            </p:cNvSpPr>
            <p:nvPr/>
          </p:nvSpPr>
          <p:spPr bwMode="auto">
            <a:xfrm>
              <a:off x="4784" y="1000"/>
              <a:ext cx="72" cy="1002"/>
            </a:xfrm>
            <a:prstGeom prst="rect">
              <a:avLst/>
            </a:pr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32" name="Freeform 12"/>
          <p:cNvSpPr>
            <a:spLocks/>
          </p:cNvSpPr>
          <p:nvPr/>
        </p:nvSpPr>
        <p:spPr bwMode="auto">
          <a:xfrm>
            <a:off x="3679825" y="2281238"/>
            <a:ext cx="695325" cy="2667000"/>
          </a:xfrm>
          <a:custGeom>
            <a:avLst/>
            <a:gdLst>
              <a:gd name="T0" fmla="*/ 391 w 773"/>
              <a:gd name="T1" fmla="*/ 0 h 3218"/>
              <a:gd name="T2" fmla="*/ 391 w 773"/>
              <a:gd name="T3" fmla="*/ 2673 h 3218"/>
              <a:gd name="T4" fmla="*/ 109 w 773"/>
              <a:gd name="T5" fmla="*/ 2982 h 3218"/>
              <a:gd name="T6" fmla="*/ 109 w 773"/>
              <a:gd name="T7" fmla="*/ 3109 h 3218"/>
              <a:gd name="T8" fmla="*/ 0 w 773"/>
              <a:gd name="T9" fmla="*/ 3109 h 3218"/>
              <a:gd name="T10" fmla="*/ 0 w 773"/>
              <a:gd name="T11" fmla="*/ 3218 h 3218"/>
              <a:gd name="T12" fmla="*/ 246 w 773"/>
              <a:gd name="T13" fmla="*/ 3218 h 3218"/>
              <a:gd name="T14" fmla="*/ 255 w 773"/>
              <a:gd name="T15" fmla="*/ 3045 h 3218"/>
              <a:gd name="T16" fmla="*/ 618 w 773"/>
              <a:gd name="T17" fmla="*/ 2636 h 3218"/>
              <a:gd name="T18" fmla="*/ 618 w 773"/>
              <a:gd name="T19" fmla="*/ 463 h 3218"/>
              <a:gd name="T20" fmla="*/ 719 w 773"/>
              <a:gd name="T21" fmla="*/ 465 h 3218"/>
              <a:gd name="T22" fmla="*/ 773 w 773"/>
              <a:gd name="T23" fmla="*/ 411 h 3218"/>
              <a:gd name="T24" fmla="*/ 773 w 773"/>
              <a:gd name="T25" fmla="*/ 189 h 3218"/>
              <a:gd name="T26" fmla="*/ 655 w 773"/>
              <a:gd name="T27" fmla="*/ 82 h 3218"/>
              <a:gd name="T28" fmla="*/ 391 w 773"/>
              <a:gd name="T29" fmla="*/ 0 h 3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3" h="3218">
                <a:moveTo>
                  <a:pt x="391" y="0"/>
                </a:moveTo>
                <a:lnTo>
                  <a:pt x="391" y="2673"/>
                </a:lnTo>
                <a:lnTo>
                  <a:pt x="109" y="2982"/>
                </a:lnTo>
                <a:lnTo>
                  <a:pt x="109" y="3109"/>
                </a:lnTo>
                <a:lnTo>
                  <a:pt x="0" y="3109"/>
                </a:lnTo>
                <a:lnTo>
                  <a:pt x="0" y="3218"/>
                </a:lnTo>
                <a:lnTo>
                  <a:pt x="246" y="3218"/>
                </a:lnTo>
                <a:lnTo>
                  <a:pt x="255" y="3045"/>
                </a:lnTo>
                <a:lnTo>
                  <a:pt x="618" y="2636"/>
                </a:lnTo>
                <a:lnTo>
                  <a:pt x="618" y="463"/>
                </a:lnTo>
                <a:lnTo>
                  <a:pt x="719" y="465"/>
                </a:lnTo>
                <a:lnTo>
                  <a:pt x="773" y="411"/>
                </a:lnTo>
                <a:lnTo>
                  <a:pt x="773" y="189"/>
                </a:lnTo>
                <a:lnTo>
                  <a:pt x="655" y="82"/>
                </a:lnTo>
                <a:lnTo>
                  <a:pt x="391" y="0"/>
                </a:lnTo>
                <a:close/>
              </a:path>
            </a:pathLst>
          </a:custGeom>
          <a:solidFill>
            <a:schemeClr val="accent1"/>
          </a:solidFill>
          <a:ln w="38100"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5" name="Freeform 15"/>
          <p:cNvSpPr>
            <a:spLocks/>
          </p:cNvSpPr>
          <p:nvPr/>
        </p:nvSpPr>
        <p:spPr bwMode="auto">
          <a:xfrm>
            <a:off x="4046538" y="2000250"/>
            <a:ext cx="404812" cy="234950"/>
          </a:xfrm>
          <a:custGeom>
            <a:avLst/>
            <a:gdLst>
              <a:gd name="T0" fmla="*/ 450 w 450"/>
              <a:gd name="T1" fmla="*/ 282 h 282"/>
              <a:gd name="T2" fmla="*/ 0 w 450"/>
              <a:gd name="T3" fmla="*/ 72 h 282"/>
              <a:gd name="T4" fmla="*/ 0 w 450"/>
              <a:gd name="T5" fmla="*/ 0 h 282"/>
              <a:gd name="T6" fmla="*/ 450 w 450"/>
              <a:gd name="T7" fmla="*/ 0 h 282"/>
              <a:gd name="T8" fmla="*/ 450 w 450"/>
              <a:gd name="T9" fmla="*/ 282 h 282"/>
            </a:gdLst>
            <a:ahLst/>
            <a:cxnLst>
              <a:cxn ang="0">
                <a:pos x="T0" y="T1"/>
              </a:cxn>
              <a:cxn ang="0">
                <a:pos x="T2" y="T3"/>
              </a:cxn>
              <a:cxn ang="0">
                <a:pos x="T4" y="T5"/>
              </a:cxn>
              <a:cxn ang="0">
                <a:pos x="T6" y="T7"/>
              </a:cxn>
              <a:cxn ang="0">
                <a:pos x="T8" y="T9"/>
              </a:cxn>
            </a:cxnLst>
            <a:rect l="0" t="0" r="r" b="b"/>
            <a:pathLst>
              <a:path w="450" h="282">
                <a:moveTo>
                  <a:pt x="450" y="282"/>
                </a:moveTo>
                <a:lnTo>
                  <a:pt x="0" y="72"/>
                </a:lnTo>
                <a:lnTo>
                  <a:pt x="0" y="0"/>
                </a:lnTo>
                <a:lnTo>
                  <a:pt x="450" y="0"/>
                </a:lnTo>
                <a:lnTo>
                  <a:pt x="450" y="282"/>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6" name="Freeform 16"/>
          <p:cNvSpPr>
            <a:spLocks/>
          </p:cNvSpPr>
          <p:nvPr/>
        </p:nvSpPr>
        <p:spPr bwMode="auto">
          <a:xfrm flipH="1">
            <a:off x="5353050" y="2284413"/>
            <a:ext cx="704850" cy="2667000"/>
          </a:xfrm>
          <a:custGeom>
            <a:avLst/>
            <a:gdLst>
              <a:gd name="T0" fmla="*/ 391 w 782"/>
              <a:gd name="T1" fmla="*/ 0 h 3218"/>
              <a:gd name="T2" fmla="*/ 391 w 782"/>
              <a:gd name="T3" fmla="*/ 2673 h 3218"/>
              <a:gd name="T4" fmla="*/ 109 w 782"/>
              <a:gd name="T5" fmla="*/ 2982 h 3218"/>
              <a:gd name="T6" fmla="*/ 109 w 782"/>
              <a:gd name="T7" fmla="*/ 3109 h 3218"/>
              <a:gd name="T8" fmla="*/ 0 w 782"/>
              <a:gd name="T9" fmla="*/ 3109 h 3218"/>
              <a:gd name="T10" fmla="*/ 0 w 782"/>
              <a:gd name="T11" fmla="*/ 3218 h 3218"/>
              <a:gd name="T12" fmla="*/ 246 w 782"/>
              <a:gd name="T13" fmla="*/ 3218 h 3218"/>
              <a:gd name="T14" fmla="*/ 255 w 782"/>
              <a:gd name="T15" fmla="*/ 3045 h 3218"/>
              <a:gd name="T16" fmla="*/ 618 w 782"/>
              <a:gd name="T17" fmla="*/ 2636 h 3218"/>
              <a:gd name="T18" fmla="*/ 618 w 782"/>
              <a:gd name="T19" fmla="*/ 463 h 3218"/>
              <a:gd name="T20" fmla="*/ 700 w 782"/>
              <a:gd name="T21" fmla="*/ 463 h 3218"/>
              <a:gd name="T22" fmla="*/ 782 w 782"/>
              <a:gd name="T23" fmla="*/ 391 h 3218"/>
              <a:gd name="T24" fmla="*/ 782 w 782"/>
              <a:gd name="T25" fmla="*/ 182 h 3218"/>
              <a:gd name="T26" fmla="*/ 655 w 782"/>
              <a:gd name="T27" fmla="*/ 82 h 3218"/>
              <a:gd name="T28" fmla="*/ 391 w 782"/>
              <a:gd name="T29" fmla="*/ 0 h 3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2" h="3218">
                <a:moveTo>
                  <a:pt x="391" y="0"/>
                </a:moveTo>
                <a:lnTo>
                  <a:pt x="391" y="2673"/>
                </a:lnTo>
                <a:lnTo>
                  <a:pt x="109" y="2982"/>
                </a:lnTo>
                <a:lnTo>
                  <a:pt x="109" y="3109"/>
                </a:lnTo>
                <a:lnTo>
                  <a:pt x="0" y="3109"/>
                </a:lnTo>
                <a:lnTo>
                  <a:pt x="0" y="3218"/>
                </a:lnTo>
                <a:lnTo>
                  <a:pt x="246" y="3218"/>
                </a:lnTo>
                <a:lnTo>
                  <a:pt x="255" y="3045"/>
                </a:lnTo>
                <a:lnTo>
                  <a:pt x="618" y="2636"/>
                </a:lnTo>
                <a:lnTo>
                  <a:pt x="618" y="463"/>
                </a:lnTo>
                <a:lnTo>
                  <a:pt x="700" y="463"/>
                </a:lnTo>
                <a:lnTo>
                  <a:pt x="782" y="391"/>
                </a:lnTo>
                <a:lnTo>
                  <a:pt x="782" y="182"/>
                </a:lnTo>
                <a:lnTo>
                  <a:pt x="655" y="82"/>
                </a:lnTo>
                <a:lnTo>
                  <a:pt x="391" y="0"/>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9" name="Freeform 19"/>
          <p:cNvSpPr>
            <a:spLocks/>
          </p:cNvSpPr>
          <p:nvPr/>
        </p:nvSpPr>
        <p:spPr bwMode="auto">
          <a:xfrm flipH="1">
            <a:off x="5267325" y="2009775"/>
            <a:ext cx="404813" cy="234950"/>
          </a:xfrm>
          <a:custGeom>
            <a:avLst/>
            <a:gdLst>
              <a:gd name="T0" fmla="*/ 450 w 450"/>
              <a:gd name="T1" fmla="*/ 282 h 282"/>
              <a:gd name="T2" fmla="*/ 0 w 450"/>
              <a:gd name="T3" fmla="*/ 72 h 282"/>
              <a:gd name="T4" fmla="*/ 0 w 450"/>
              <a:gd name="T5" fmla="*/ 0 h 282"/>
              <a:gd name="T6" fmla="*/ 450 w 450"/>
              <a:gd name="T7" fmla="*/ 0 h 282"/>
              <a:gd name="T8" fmla="*/ 450 w 450"/>
              <a:gd name="T9" fmla="*/ 282 h 282"/>
            </a:gdLst>
            <a:ahLst/>
            <a:cxnLst>
              <a:cxn ang="0">
                <a:pos x="T0" y="T1"/>
              </a:cxn>
              <a:cxn ang="0">
                <a:pos x="T2" y="T3"/>
              </a:cxn>
              <a:cxn ang="0">
                <a:pos x="T4" y="T5"/>
              </a:cxn>
              <a:cxn ang="0">
                <a:pos x="T6" y="T7"/>
              </a:cxn>
              <a:cxn ang="0">
                <a:pos x="T8" y="T9"/>
              </a:cxn>
            </a:cxnLst>
            <a:rect l="0" t="0" r="r" b="b"/>
            <a:pathLst>
              <a:path w="450" h="282">
                <a:moveTo>
                  <a:pt x="450" y="282"/>
                </a:moveTo>
                <a:lnTo>
                  <a:pt x="0" y="72"/>
                </a:lnTo>
                <a:lnTo>
                  <a:pt x="0" y="0"/>
                </a:lnTo>
                <a:lnTo>
                  <a:pt x="450" y="0"/>
                </a:lnTo>
                <a:lnTo>
                  <a:pt x="450" y="282"/>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0" name="Freeform 20"/>
          <p:cNvSpPr>
            <a:spLocks/>
          </p:cNvSpPr>
          <p:nvPr/>
        </p:nvSpPr>
        <p:spPr bwMode="auto">
          <a:xfrm>
            <a:off x="4525963" y="2003425"/>
            <a:ext cx="350837" cy="663575"/>
          </a:xfrm>
          <a:custGeom>
            <a:avLst/>
            <a:gdLst>
              <a:gd name="T0" fmla="*/ 0 w 389"/>
              <a:gd name="T1" fmla="*/ 0 h 800"/>
              <a:gd name="T2" fmla="*/ 389 w 389"/>
              <a:gd name="T3" fmla="*/ 0 h 800"/>
              <a:gd name="T4" fmla="*/ 389 w 389"/>
              <a:gd name="T5" fmla="*/ 800 h 800"/>
              <a:gd name="T6" fmla="*/ 130 w 389"/>
              <a:gd name="T7" fmla="*/ 800 h 800"/>
              <a:gd name="T8" fmla="*/ 85 w 389"/>
              <a:gd name="T9" fmla="*/ 747 h 800"/>
              <a:gd name="T10" fmla="*/ 85 w 389"/>
              <a:gd name="T11" fmla="*/ 474 h 800"/>
              <a:gd name="T12" fmla="*/ 0 w 389"/>
              <a:gd name="T13" fmla="*/ 358 h 800"/>
              <a:gd name="T14" fmla="*/ 0 w 389"/>
              <a:gd name="T15" fmla="*/ 0 h 8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9" h="800">
                <a:moveTo>
                  <a:pt x="0" y="0"/>
                </a:moveTo>
                <a:lnTo>
                  <a:pt x="389" y="0"/>
                </a:lnTo>
                <a:lnTo>
                  <a:pt x="389" y="800"/>
                </a:lnTo>
                <a:lnTo>
                  <a:pt x="130" y="800"/>
                </a:lnTo>
                <a:lnTo>
                  <a:pt x="85" y="747"/>
                </a:lnTo>
                <a:lnTo>
                  <a:pt x="85" y="474"/>
                </a:lnTo>
                <a:lnTo>
                  <a:pt x="0" y="358"/>
                </a:lnTo>
                <a:lnTo>
                  <a:pt x="0" y="0"/>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1" name="Freeform 21"/>
          <p:cNvSpPr>
            <a:spLocks/>
          </p:cNvSpPr>
          <p:nvPr/>
        </p:nvSpPr>
        <p:spPr bwMode="auto">
          <a:xfrm>
            <a:off x="4883150" y="2003425"/>
            <a:ext cx="304800" cy="663575"/>
          </a:xfrm>
          <a:custGeom>
            <a:avLst/>
            <a:gdLst>
              <a:gd name="T0" fmla="*/ 338 w 338"/>
              <a:gd name="T1" fmla="*/ 0 h 800"/>
              <a:gd name="T2" fmla="*/ 0 w 338"/>
              <a:gd name="T3" fmla="*/ 0 h 800"/>
              <a:gd name="T4" fmla="*/ 0 w 338"/>
              <a:gd name="T5" fmla="*/ 800 h 800"/>
              <a:gd name="T6" fmla="*/ 150 w 338"/>
              <a:gd name="T7" fmla="*/ 799 h 800"/>
              <a:gd name="T8" fmla="*/ 258 w 338"/>
              <a:gd name="T9" fmla="*/ 710 h 800"/>
              <a:gd name="T10" fmla="*/ 258 w 338"/>
              <a:gd name="T11" fmla="*/ 494 h 800"/>
              <a:gd name="T12" fmla="*/ 338 w 338"/>
              <a:gd name="T13" fmla="*/ 358 h 800"/>
              <a:gd name="T14" fmla="*/ 338 w 338"/>
              <a:gd name="T15" fmla="*/ 0 h 8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00">
                <a:moveTo>
                  <a:pt x="338" y="0"/>
                </a:moveTo>
                <a:lnTo>
                  <a:pt x="0" y="0"/>
                </a:lnTo>
                <a:lnTo>
                  <a:pt x="0" y="800"/>
                </a:lnTo>
                <a:lnTo>
                  <a:pt x="150" y="799"/>
                </a:lnTo>
                <a:lnTo>
                  <a:pt x="258" y="710"/>
                </a:lnTo>
                <a:lnTo>
                  <a:pt x="258" y="494"/>
                </a:lnTo>
                <a:lnTo>
                  <a:pt x="338" y="358"/>
                </a:lnTo>
                <a:lnTo>
                  <a:pt x="338" y="0"/>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2" name="Rectangle 22"/>
          <p:cNvSpPr>
            <a:spLocks noChangeArrowheads="1"/>
          </p:cNvSpPr>
          <p:nvPr/>
        </p:nvSpPr>
        <p:spPr bwMode="auto">
          <a:xfrm>
            <a:off x="4813300" y="2008188"/>
            <a:ext cx="115888" cy="642937"/>
          </a:xfrm>
          <a:prstGeom prst="rect">
            <a:avLst/>
          </a:prstGeom>
          <a:solidFill>
            <a:schemeClr val="accent1"/>
          </a:solidFill>
          <a:ln>
            <a:noFill/>
          </a:ln>
          <a:effectLst/>
          <a:extLs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43" name="Group 23"/>
          <p:cNvGrpSpPr>
            <a:grpSpLocks/>
          </p:cNvGrpSpPr>
          <p:nvPr/>
        </p:nvGrpSpPr>
        <p:grpSpPr bwMode="auto">
          <a:xfrm>
            <a:off x="4249738" y="2978150"/>
            <a:ext cx="1252537" cy="2462213"/>
            <a:chOff x="2399" y="2149"/>
            <a:chExt cx="1037" cy="2059"/>
          </a:xfrm>
        </p:grpSpPr>
        <p:sp>
          <p:nvSpPr>
            <p:cNvPr id="5144" name="AutoShape 24"/>
            <p:cNvSpPr>
              <a:spLocks noChangeArrowheads="1"/>
            </p:cNvSpPr>
            <p:nvPr/>
          </p:nvSpPr>
          <p:spPr bwMode="auto">
            <a:xfrm rot="1280044">
              <a:off x="2636" y="2609"/>
              <a:ext cx="259" cy="766"/>
            </a:xfrm>
            <a:custGeom>
              <a:avLst/>
              <a:gdLst>
                <a:gd name="G0" fmla="+- 5214 0 0"/>
                <a:gd name="G1" fmla="+- 21600 0 5214"/>
                <a:gd name="G2" fmla="*/ 5214 1 2"/>
                <a:gd name="G3" fmla="+- 21600 0 G2"/>
                <a:gd name="G4" fmla="+/ 5214 21600 2"/>
                <a:gd name="G5" fmla="+/ G1 0 2"/>
                <a:gd name="G6" fmla="*/ 21600 21600 5214"/>
                <a:gd name="G7" fmla="*/ G6 1 2"/>
                <a:gd name="G8" fmla="+- 21600 0 G7"/>
                <a:gd name="G9" fmla="*/ 21600 1 2"/>
                <a:gd name="G10" fmla="+- 5214 0 G9"/>
                <a:gd name="G11" fmla="?: G10 G8 0"/>
                <a:gd name="G12" fmla="?: G10 G7 21600"/>
                <a:gd name="T0" fmla="*/ 18993 w 21600"/>
                <a:gd name="T1" fmla="*/ 10800 h 21600"/>
                <a:gd name="T2" fmla="*/ 10800 w 21600"/>
                <a:gd name="T3" fmla="*/ 21600 h 21600"/>
                <a:gd name="T4" fmla="*/ 2607 w 21600"/>
                <a:gd name="T5" fmla="*/ 10800 h 21600"/>
                <a:gd name="T6" fmla="*/ 10800 w 21600"/>
                <a:gd name="T7" fmla="*/ 0 h 21600"/>
                <a:gd name="T8" fmla="*/ 4407 w 21600"/>
                <a:gd name="T9" fmla="*/ 4407 h 21600"/>
                <a:gd name="T10" fmla="*/ 17193 w 21600"/>
                <a:gd name="T11" fmla="*/ 17193 h 21600"/>
              </a:gdLst>
              <a:ahLst/>
              <a:cxnLst>
                <a:cxn ang="0">
                  <a:pos x="T0" y="T1"/>
                </a:cxn>
                <a:cxn ang="0">
                  <a:pos x="T2" y="T3"/>
                </a:cxn>
                <a:cxn ang="0">
                  <a:pos x="T4" y="T5"/>
                </a:cxn>
                <a:cxn ang="0">
                  <a:pos x="T6" y="T7"/>
                </a:cxn>
              </a:cxnLst>
              <a:rect l="T8" t="T9" r="T10" b="T11"/>
              <a:pathLst>
                <a:path w="21600" h="21600">
                  <a:moveTo>
                    <a:pt x="0" y="0"/>
                  </a:moveTo>
                  <a:lnTo>
                    <a:pt x="5214" y="21600"/>
                  </a:lnTo>
                  <a:lnTo>
                    <a:pt x="16386" y="21600"/>
                  </a:lnTo>
                  <a:lnTo>
                    <a:pt x="21600" y="0"/>
                  </a:lnTo>
                  <a:close/>
                </a:path>
              </a:pathLst>
            </a:cu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5" name="Freeform 25"/>
            <p:cNvSpPr>
              <a:spLocks/>
            </p:cNvSpPr>
            <p:nvPr/>
          </p:nvSpPr>
          <p:spPr bwMode="auto">
            <a:xfrm>
              <a:off x="2417" y="2149"/>
              <a:ext cx="1003" cy="649"/>
            </a:xfrm>
            <a:custGeom>
              <a:avLst/>
              <a:gdLst>
                <a:gd name="T0" fmla="*/ 0 w 1389"/>
                <a:gd name="T1" fmla="*/ 0 h 937"/>
                <a:gd name="T2" fmla="*/ 1389 w 1389"/>
                <a:gd name="T3" fmla="*/ 0 h 937"/>
                <a:gd name="T4" fmla="*/ 1389 w 1389"/>
                <a:gd name="T5" fmla="*/ 937 h 937"/>
                <a:gd name="T6" fmla="*/ 936 w 1389"/>
                <a:gd name="T7" fmla="*/ 781 h 937"/>
                <a:gd name="T8" fmla="*/ 726 w 1389"/>
                <a:gd name="T9" fmla="*/ 737 h 937"/>
                <a:gd name="T10" fmla="*/ 663 w 1389"/>
                <a:gd name="T11" fmla="*/ 737 h 937"/>
                <a:gd name="T12" fmla="*/ 484 w 1389"/>
                <a:gd name="T13" fmla="*/ 790 h 937"/>
                <a:gd name="T14" fmla="*/ 0 w 1389"/>
                <a:gd name="T15" fmla="*/ 937 h 937"/>
                <a:gd name="T16" fmla="*/ 0 w 1389"/>
                <a:gd name="T17" fmla="*/ 0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9" h="937">
                  <a:moveTo>
                    <a:pt x="0" y="0"/>
                  </a:moveTo>
                  <a:lnTo>
                    <a:pt x="1389" y="0"/>
                  </a:lnTo>
                  <a:lnTo>
                    <a:pt x="1389" y="937"/>
                  </a:lnTo>
                  <a:lnTo>
                    <a:pt x="936" y="781"/>
                  </a:lnTo>
                  <a:lnTo>
                    <a:pt x="726" y="737"/>
                  </a:lnTo>
                  <a:lnTo>
                    <a:pt x="663" y="737"/>
                  </a:lnTo>
                  <a:lnTo>
                    <a:pt x="484" y="790"/>
                  </a:lnTo>
                  <a:lnTo>
                    <a:pt x="0" y="937"/>
                  </a:lnTo>
                  <a:lnTo>
                    <a:pt x="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6" name="Oval 26"/>
            <p:cNvSpPr>
              <a:spLocks noChangeArrowheads="1"/>
            </p:cNvSpPr>
            <p:nvPr/>
          </p:nvSpPr>
          <p:spPr bwMode="auto">
            <a:xfrm>
              <a:off x="2791" y="2356"/>
              <a:ext cx="280" cy="261"/>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7" name="Rectangle 27" descr="Wave"/>
            <p:cNvSpPr>
              <a:spLocks noChangeArrowheads="1"/>
            </p:cNvSpPr>
            <p:nvPr/>
          </p:nvSpPr>
          <p:spPr bwMode="auto">
            <a:xfrm>
              <a:off x="2401" y="2192"/>
              <a:ext cx="1035" cy="36"/>
            </a:xfrm>
            <a:prstGeom prst="rect">
              <a:avLst/>
            </a:prstGeom>
            <a:pattFill prst="wave">
              <a:fgClr>
                <a:schemeClr val="tx2"/>
              </a:fgClr>
              <a:bgClr>
                <a:schemeClr val="bg1"/>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8" name="Rectangle 28" descr="Plaid"/>
            <p:cNvSpPr>
              <a:spLocks noChangeArrowheads="1"/>
            </p:cNvSpPr>
            <p:nvPr/>
          </p:nvSpPr>
          <p:spPr bwMode="auto">
            <a:xfrm>
              <a:off x="2399" y="2259"/>
              <a:ext cx="1035" cy="36"/>
            </a:xfrm>
            <a:prstGeom prst="rect">
              <a:avLst/>
            </a:prstGeom>
            <a:pattFill prst="plaid">
              <a:fgClr>
                <a:schemeClr val="tx1"/>
              </a:fgClr>
              <a:bgClr>
                <a:srgbClr val="FFFFFF"/>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9" name="Oval 29"/>
            <p:cNvSpPr>
              <a:spLocks noChangeArrowheads="1"/>
            </p:cNvSpPr>
            <p:nvPr/>
          </p:nvSpPr>
          <p:spPr bwMode="auto">
            <a:xfrm>
              <a:off x="2445" y="3328"/>
              <a:ext cx="300" cy="282"/>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0" name="Oval 30"/>
            <p:cNvSpPr>
              <a:spLocks noChangeArrowheads="1"/>
            </p:cNvSpPr>
            <p:nvPr/>
          </p:nvSpPr>
          <p:spPr bwMode="auto">
            <a:xfrm>
              <a:off x="2691" y="3790"/>
              <a:ext cx="473" cy="418"/>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1" name="AutoShape 31"/>
            <p:cNvSpPr>
              <a:spLocks noChangeArrowheads="1"/>
            </p:cNvSpPr>
            <p:nvPr/>
          </p:nvSpPr>
          <p:spPr bwMode="auto">
            <a:xfrm rot="19664787" flipV="1">
              <a:off x="2541" y="3420"/>
              <a:ext cx="434" cy="619"/>
            </a:xfrm>
            <a:custGeom>
              <a:avLst/>
              <a:gdLst>
                <a:gd name="G0" fmla="+- 3222 0 0"/>
                <a:gd name="G1" fmla="+- 21600 0 3222"/>
                <a:gd name="G2" fmla="*/ 3222 1 2"/>
                <a:gd name="G3" fmla="+- 21600 0 G2"/>
                <a:gd name="G4" fmla="+/ 3222 21600 2"/>
                <a:gd name="G5" fmla="+/ G1 0 2"/>
                <a:gd name="G6" fmla="*/ 21600 21600 3222"/>
                <a:gd name="G7" fmla="*/ G6 1 2"/>
                <a:gd name="G8" fmla="+- 21600 0 G7"/>
                <a:gd name="G9" fmla="*/ 21600 1 2"/>
                <a:gd name="G10" fmla="+- 3222 0 G9"/>
                <a:gd name="G11" fmla="?: G10 G8 0"/>
                <a:gd name="G12" fmla="?: G10 G7 21600"/>
                <a:gd name="T0" fmla="*/ 19989 w 21600"/>
                <a:gd name="T1" fmla="*/ 10800 h 21600"/>
                <a:gd name="T2" fmla="*/ 10800 w 21600"/>
                <a:gd name="T3" fmla="*/ 21600 h 21600"/>
                <a:gd name="T4" fmla="*/ 1611 w 21600"/>
                <a:gd name="T5" fmla="*/ 10800 h 21600"/>
                <a:gd name="T6" fmla="*/ 10800 w 21600"/>
                <a:gd name="T7" fmla="*/ 0 h 21600"/>
                <a:gd name="T8" fmla="*/ 3411 w 21600"/>
                <a:gd name="T9" fmla="*/ 3411 h 21600"/>
                <a:gd name="T10" fmla="*/ 18189 w 21600"/>
                <a:gd name="T11" fmla="*/ 18189 h 21600"/>
              </a:gdLst>
              <a:ahLst/>
              <a:cxnLst>
                <a:cxn ang="0">
                  <a:pos x="T0" y="T1"/>
                </a:cxn>
                <a:cxn ang="0">
                  <a:pos x="T2" y="T3"/>
                </a:cxn>
                <a:cxn ang="0">
                  <a:pos x="T4" y="T5"/>
                </a:cxn>
                <a:cxn ang="0">
                  <a:pos x="T6" y="T7"/>
                </a:cxn>
              </a:cxnLst>
              <a:rect l="T8" t="T9" r="T10" b="T11"/>
              <a:pathLst>
                <a:path w="21600" h="21600">
                  <a:moveTo>
                    <a:pt x="0" y="0"/>
                  </a:moveTo>
                  <a:lnTo>
                    <a:pt x="3222" y="21600"/>
                  </a:lnTo>
                  <a:lnTo>
                    <a:pt x="18378" y="21600"/>
                  </a:lnTo>
                  <a:lnTo>
                    <a:pt x="21600" y="0"/>
                  </a:lnTo>
                  <a:close/>
                </a:path>
              </a:pathLst>
            </a:custGeom>
            <a:solidFill>
              <a:srgbClr val="DDDDD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2" name="Line 32"/>
            <p:cNvSpPr>
              <a:spLocks noChangeShapeType="1"/>
            </p:cNvSpPr>
            <p:nvPr/>
          </p:nvSpPr>
          <p:spPr bwMode="auto">
            <a:xfrm>
              <a:off x="2727" y="3400"/>
              <a:ext cx="364" cy="45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3" name="Line 33"/>
            <p:cNvSpPr>
              <a:spLocks noChangeShapeType="1"/>
            </p:cNvSpPr>
            <p:nvPr/>
          </p:nvSpPr>
          <p:spPr bwMode="auto">
            <a:xfrm>
              <a:off x="2454" y="3528"/>
              <a:ext cx="282" cy="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4" name="Oval 34"/>
            <p:cNvSpPr>
              <a:spLocks noChangeArrowheads="1"/>
            </p:cNvSpPr>
            <p:nvPr/>
          </p:nvSpPr>
          <p:spPr bwMode="auto">
            <a:xfrm>
              <a:off x="2753" y="3837"/>
              <a:ext cx="365" cy="345"/>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5" name="Oval 35"/>
            <p:cNvSpPr>
              <a:spLocks noChangeArrowheads="1"/>
            </p:cNvSpPr>
            <p:nvPr/>
          </p:nvSpPr>
          <p:spPr bwMode="auto">
            <a:xfrm>
              <a:off x="2473" y="3364"/>
              <a:ext cx="245" cy="237"/>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156" name="Group 36"/>
          <p:cNvGrpSpPr>
            <a:grpSpLocks/>
          </p:cNvGrpSpPr>
          <p:nvPr/>
        </p:nvGrpSpPr>
        <p:grpSpPr bwMode="auto">
          <a:xfrm rot="5400000" flipH="1">
            <a:off x="5658645" y="2443956"/>
            <a:ext cx="239712" cy="733425"/>
            <a:chOff x="700" y="728"/>
            <a:chExt cx="464" cy="1427"/>
          </a:xfrm>
        </p:grpSpPr>
        <p:sp>
          <p:nvSpPr>
            <p:cNvPr id="5157" name="Rectangle 37"/>
            <p:cNvSpPr>
              <a:spLocks noChangeArrowheads="1"/>
            </p:cNvSpPr>
            <p:nvPr/>
          </p:nvSpPr>
          <p:spPr bwMode="auto">
            <a:xfrm>
              <a:off x="927" y="2001"/>
              <a:ext cx="47" cy="82"/>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8" name="AutoShape 38"/>
            <p:cNvSpPr>
              <a:spLocks noChangeArrowheads="1"/>
            </p:cNvSpPr>
            <p:nvPr/>
          </p:nvSpPr>
          <p:spPr bwMode="auto">
            <a:xfrm>
              <a:off x="800" y="1682"/>
              <a:ext cx="291" cy="34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9" name="Rectangle 39"/>
            <p:cNvSpPr>
              <a:spLocks noChangeArrowheads="1"/>
            </p:cNvSpPr>
            <p:nvPr/>
          </p:nvSpPr>
          <p:spPr bwMode="auto">
            <a:xfrm>
              <a:off x="700" y="1509"/>
              <a:ext cx="464" cy="182"/>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0" name="AutoShape 40"/>
            <p:cNvSpPr>
              <a:spLocks noChangeArrowheads="1"/>
            </p:cNvSpPr>
            <p:nvPr/>
          </p:nvSpPr>
          <p:spPr bwMode="auto">
            <a:xfrm flipV="1">
              <a:off x="791" y="864"/>
              <a:ext cx="292" cy="64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1" name="Freeform 41"/>
            <p:cNvSpPr>
              <a:spLocks/>
            </p:cNvSpPr>
            <p:nvPr/>
          </p:nvSpPr>
          <p:spPr bwMode="auto">
            <a:xfrm>
              <a:off x="873" y="2019"/>
              <a:ext cx="119" cy="136"/>
            </a:xfrm>
            <a:custGeom>
              <a:avLst/>
              <a:gdLst>
                <a:gd name="T0" fmla="*/ 0 w 246"/>
                <a:gd name="T1" fmla="*/ 91 h 218"/>
                <a:gd name="T2" fmla="*/ 9 w 246"/>
                <a:gd name="T3" fmla="*/ 182 h 218"/>
                <a:gd name="T4" fmla="*/ 246 w 246"/>
                <a:gd name="T5" fmla="*/ 218 h 218"/>
                <a:gd name="T6" fmla="*/ 227 w 246"/>
                <a:gd name="T7" fmla="*/ 155 h 218"/>
                <a:gd name="T8" fmla="*/ 91 w 246"/>
                <a:gd name="T9" fmla="*/ 128 h 218"/>
                <a:gd name="T10" fmla="*/ 64 w 246"/>
                <a:gd name="T11" fmla="*/ 0 h 218"/>
                <a:gd name="T12" fmla="*/ 0 w 246"/>
                <a:gd name="T13" fmla="*/ 9 h 218"/>
                <a:gd name="T14" fmla="*/ 0 w 246"/>
                <a:gd name="T15" fmla="*/ 91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18">
                  <a:moveTo>
                    <a:pt x="0" y="91"/>
                  </a:moveTo>
                  <a:cubicBezTo>
                    <a:pt x="10" y="164"/>
                    <a:pt x="9" y="133"/>
                    <a:pt x="9" y="182"/>
                  </a:cubicBezTo>
                  <a:lnTo>
                    <a:pt x="246" y="218"/>
                  </a:lnTo>
                  <a:lnTo>
                    <a:pt x="227" y="155"/>
                  </a:lnTo>
                  <a:lnTo>
                    <a:pt x="91" y="128"/>
                  </a:lnTo>
                  <a:lnTo>
                    <a:pt x="64" y="0"/>
                  </a:lnTo>
                  <a:lnTo>
                    <a:pt x="0" y="9"/>
                  </a:lnTo>
                  <a:lnTo>
                    <a:pt x="0" y="91"/>
                  </a:lnTo>
                  <a:close/>
                </a:path>
              </a:pathLst>
            </a:cu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2" name="Rectangle 42"/>
            <p:cNvSpPr>
              <a:spLocks noChangeArrowheads="1"/>
            </p:cNvSpPr>
            <p:nvPr/>
          </p:nvSpPr>
          <p:spPr bwMode="auto">
            <a:xfrm>
              <a:off x="700" y="1547"/>
              <a:ext cx="118" cy="135"/>
            </a:xfrm>
            <a:prstGeom prst="rect">
              <a:avLst/>
            </a:prstGeom>
            <a:gradFill rotWithShape="0">
              <a:gsLst>
                <a:gs pos="0">
                  <a:schemeClr val="folHlink">
                    <a:gamma/>
                    <a:shade val="46275"/>
                    <a:invGamma/>
                  </a:schemeClr>
                </a:gs>
                <a:gs pos="100000">
                  <a:schemeClr val="folHlink"/>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3" name="Rectangle 43"/>
            <p:cNvSpPr>
              <a:spLocks noChangeArrowheads="1"/>
            </p:cNvSpPr>
            <p:nvPr/>
          </p:nvSpPr>
          <p:spPr bwMode="auto">
            <a:xfrm>
              <a:off x="1042" y="1542"/>
              <a:ext cx="118" cy="145"/>
            </a:xfrm>
            <a:prstGeom prst="rect">
              <a:avLst/>
            </a:prstGeom>
            <a:gradFill rotWithShape="0">
              <a:gsLst>
                <a:gs pos="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4" name="Rectangle 44"/>
            <p:cNvSpPr>
              <a:spLocks noChangeArrowheads="1"/>
            </p:cNvSpPr>
            <p:nvPr/>
          </p:nvSpPr>
          <p:spPr bwMode="auto">
            <a:xfrm>
              <a:off x="818" y="1545"/>
              <a:ext cx="227" cy="146"/>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5" name="Rectangle 45"/>
            <p:cNvSpPr>
              <a:spLocks noChangeArrowheads="1"/>
            </p:cNvSpPr>
            <p:nvPr/>
          </p:nvSpPr>
          <p:spPr bwMode="auto">
            <a:xfrm>
              <a:off x="909" y="728"/>
              <a:ext cx="56" cy="137"/>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69" name="AutoShape 49"/>
          <p:cNvSpPr>
            <a:spLocks noChangeArrowheads="1"/>
          </p:cNvSpPr>
          <p:nvPr/>
        </p:nvSpPr>
        <p:spPr bwMode="auto">
          <a:xfrm>
            <a:off x="5260975" y="2706688"/>
            <a:ext cx="198438" cy="206375"/>
          </a:xfrm>
          <a:prstGeom prst="irregularSeal2">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80" name="Text Box 60"/>
          <p:cNvSpPr txBox="1">
            <a:spLocks noChangeArrowheads="1"/>
          </p:cNvSpPr>
          <p:nvPr/>
        </p:nvSpPr>
        <p:spPr bwMode="auto">
          <a:xfrm>
            <a:off x="547688" y="5426075"/>
            <a:ext cx="12414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i="0"/>
              <a:t>Slide 06</a:t>
            </a:r>
          </a:p>
        </p:txBody>
      </p:sp>
      <p:sp>
        <p:nvSpPr>
          <p:cNvPr id="5181" name="Text Box 61"/>
          <p:cNvSpPr txBox="1">
            <a:spLocks noChangeArrowheads="1"/>
          </p:cNvSpPr>
          <p:nvPr/>
        </p:nvSpPr>
        <p:spPr bwMode="auto">
          <a:xfrm>
            <a:off x="527050" y="849313"/>
            <a:ext cx="5568950"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800" b="1" i="0">
                <a:solidFill>
                  <a:srgbClr val="FF3300"/>
                </a:solidFill>
              </a:rPr>
              <a:t>Internal Combustion Engine Basics</a:t>
            </a:r>
            <a:endParaRPr lang="en-US" sz="2400" i="0"/>
          </a:p>
        </p:txBody>
      </p:sp>
      <p:sp>
        <p:nvSpPr>
          <p:cNvPr id="5182" name="Text Box 62"/>
          <p:cNvSpPr txBox="1">
            <a:spLocks noChangeArrowheads="1"/>
          </p:cNvSpPr>
          <p:nvPr/>
        </p:nvSpPr>
        <p:spPr bwMode="auto">
          <a:xfrm>
            <a:off x="8175625" y="6167438"/>
            <a:ext cx="64452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a:r>
              <a:rPr lang="en-US" sz="1000" i="0"/>
              <a:t>D. Abata</a:t>
            </a:r>
            <a:endParaRPr lang="en-US" sz="2400" i="0"/>
          </a:p>
        </p:txBody>
      </p:sp>
      <p:sp>
        <p:nvSpPr>
          <p:cNvPr id="5183" name="Rectangle 63"/>
          <p:cNvSpPr>
            <a:spLocks noChangeArrowheads="1"/>
          </p:cNvSpPr>
          <p:nvPr/>
        </p:nvSpPr>
        <p:spPr bwMode="auto">
          <a:xfrm>
            <a:off x="4964113" y="1992313"/>
            <a:ext cx="706437" cy="677862"/>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84" name="Freeform 64"/>
          <p:cNvSpPr>
            <a:spLocks/>
          </p:cNvSpPr>
          <p:nvPr/>
        </p:nvSpPr>
        <p:spPr bwMode="auto">
          <a:xfrm>
            <a:off x="4776788" y="2006600"/>
            <a:ext cx="923925" cy="303213"/>
          </a:xfrm>
          <a:custGeom>
            <a:avLst/>
            <a:gdLst>
              <a:gd name="T0" fmla="*/ 0 w 582"/>
              <a:gd name="T1" fmla="*/ 0 h 191"/>
              <a:gd name="T2" fmla="*/ 582 w 582"/>
              <a:gd name="T3" fmla="*/ 0 h 191"/>
              <a:gd name="T4" fmla="*/ 582 w 582"/>
              <a:gd name="T5" fmla="*/ 191 h 191"/>
            </a:gdLst>
            <a:ahLst/>
            <a:cxnLst>
              <a:cxn ang="0">
                <a:pos x="T0" y="T1"/>
              </a:cxn>
              <a:cxn ang="0">
                <a:pos x="T2" y="T3"/>
              </a:cxn>
              <a:cxn ang="0">
                <a:pos x="T4" y="T5"/>
              </a:cxn>
            </a:cxnLst>
            <a:rect l="0" t="0" r="r" b="b"/>
            <a:pathLst>
              <a:path w="582" h="191">
                <a:moveTo>
                  <a:pt x="0" y="0"/>
                </a:moveTo>
                <a:lnTo>
                  <a:pt x="582" y="0"/>
                </a:lnTo>
                <a:lnTo>
                  <a:pt x="582" y="191"/>
                </a:lnTo>
              </a:path>
            </a:pathLst>
          </a:custGeom>
          <a:noFill/>
          <a:ln w="28575"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85" name="Text Box 65"/>
          <p:cNvSpPr txBox="1">
            <a:spLocks noChangeArrowheads="1"/>
          </p:cNvSpPr>
          <p:nvPr/>
        </p:nvSpPr>
        <p:spPr bwMode="auto">
          <a:xfrm>
            <a:off x="2314575" y="1590675"/>
            <a:ext cx="1849438"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400" i="0">
                <a:solidFill>
                  <a:srgbClr val="FFFF00"/>
                </a:solidFill>
              </a:rPr>
              <a:t>intake system</a:t>
            </a:r>
            <a:endParaRPr lang="en-US" sz="2400" i="0"/>
          </a:p>
        </p:txBody>
      </p:sp>
      <p:sp>
        <p:nvSpPr>
          <p:cNvPr id="5186" name="Text Box 66"/>
          <p:cNvSpPr txBox="1">
            <a:spLocks noChangeArrowheads="1"/>
          </p:cNvSpPr>
          <p:nvPr/>
        </p:nvSpPr>
        <p:spPr bwMode="auto">
          <a:xfrm>
            <a:off x="5862638" y="3048000"/>
            <a:ext cx="2052637"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400" i="0"/>
              <a:t>ignition system</a:t>
            </a:r>
          </a:p>
        </p:txBody>
      </p:sp>
      <p:sp>
        <p:nvSpPr>
          <p:cNvPr id="5187" name="Text Box 67"/>
          <p:cNvSpPr txBox="1">
            <a:spLocks noChangeArrowheads="1"/>
          </p:cNvSpPr>
          <p:nvPr/>
        </p:nvSpPr>
        <p:spPr bwMode="auto">
          <a:xfrm>
            <a:off x="4733925" y="5414963"/>
            <a:ext cx="2322513"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400" i="0"/>
              <a:t>crank mechanism</a:t>
            </a:r>
          </a:p>
        </p:txBody>
      </p:sp>
    </p:spTree>
    <p:extLst>
      <p:ext uri="{BB962C8B-B14F-4D97-AF65-F5344CB8AC3E}">
        <p14:creationId xmlns="" xmlns:p14="http://schemas.microsoft.com/office/powerpoint/2010/main" val="9753923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4240213" y="2671763"/>
            <a:ext cx="1254125" cy="942975"/>
          </a:xfrm>
          <a:prstGeom prst="rect">
            <a:avLst/>
          </a:prstGeom>
          <a:solidFill>
            <a:srgbClr val="CCFF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3" name="Rectangle 3"/>
          <p:cNvSpPr>
            <a:spLocks noChangeArrowheads="1"/>
          </p:cNvSpPr>
          <p:nvPr/>
        </p:nvSpPr>
        <p:spPr bwMode="auto">
          <a:xfrm>
            <a:off x="4248150" y="2463800"/>
            <a:ext cx="93663" cy="120650"/>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5604" name="Group 4"/>
          <p:cNvGrpSpPr>
            <a:grpSpLocks/>
          </p:cNvGrpSpPr>
          <p:nvPr/>
        </p:nvGrpSpPr>
        <p:grpSpPr bwMode="auto">
          <a:xfrm>
            <a:off x="4325938" y="1763713"/>
            <a:ext cx="312737" cy="906462"/>
            <a:chOff x="4642" y="1000"/>
            <a:chExt cx="347" cy="1094"/>
          </a:xfrm>
        </p:grpSpPr>
        <p:sp>
          <p:nvSpPr>
            <p:cNvPr id="25605" name="AutoShape 5"/>
            <p:cNvSpPr>
              <a:spLocks noChangeArrowheads="1"/>
            </p:cNvSpPr>
            <p:nvPr/>
          </p:nvSpPr>
          <p:spPr bwMode="auto">
            <a:xfrm flipH="1" flipV="1">
              <a:off x="4642" y="2002"/>
              <a:ext cx="347" cy="9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6" name="Rectangle 6"/>
            <p:cNvSpPr>
              <a:spLocks noChangeArrowheads="1"/>
            </p:cNvSpPr>
            <p:nvPr/>
          </p:nvSpPr>
          <p:spPr bwMode="auto">
            <a:xfrm>
              <a:off x="4784" y="1000"/>
              <a:ext cx="72" cy="1002"/>
            </a:xfrm>
            <a:prstGeom prst="rect">
              <a:avLst/>
            </a:pr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5607" name="Freeform 7"/>
          <p:cNvSpPr>
            <a:spLocks/>
          </p:cNvSpPr>
          <p:nvPr/>
        </p:nvSpPr>
        <p:spPr bwMode="auto">
          <a:xfrm>
            <a:off x="3679825" y="2281238"/>
            <a:ext cx="695325" cy="2667000"/>
          </a:xfrm>
          <a:custGeom>
            <a:avLst/>
            <a:gdLst>
              <a:gd name="T0" fmla="*/ 391 w 773"/>
              <a:gd name="T1" fmla="*/ 0 h 3218"/>
              <a:gd name="T2" fmla="*/ 391 w 773"/>
              <a:gd name="T3" fmla="*/ 2673 h 3218"/>
              <a:gd name="T4" fmla="*/ 109 w 773"/>
              <a:gd name="T5" fmla="*/ 2982 h 3218"/>
              <a:gd name="T6" fmla="*/ 109 w 773"/>
              <a:gd name="T7" fmla="*/ 3109 h 3218"/>
              <a:gd name="T8" fmla="*/ 0 w 773"/>
              <a:gd name="T9" fmla="*/ 3109 h 3218"/>
              <a:gd name="T10" fmla="*/ 0 w 773"/>
              <a:gd name="T11" fmla="*/ 3218 h 3218"/>
              <a:gd name="T12" fmla="*/ 246 w 773"/>
              <a:gd name="T13" fmla="*/ 3218 h 3218"/>
              <a:gd name="T14" fmla="*/ 255 w 773"/>
              <a:gd name="T15" fmla="*/ 3045 h 3218"/>
              <a:gd name="T16" fmla="*/ 618 w 773"/>
              <a:gd name="T17" fmla="*/ 2636 h 3218"/>
              <a:gd name="T18" fmla="*/ 618 w 773"/>
              <a:gd name="T19" fmla="*/ 463 h 3218"/>
              <a:gd name="T20" fmla="*/ 719 w 773"/>
              <a:gd name="T21" fmla="*/ 465 h 3218"/>
              <a:gd name="T22" fmla="*/ 773 w 773"/>
              <a:gd name="T23" fmla="*/ 411 h 3218"/>
              <a:gd name="T24" fmla="*/ 773 w 773"/>
              <a:gd name="T25" fmla="*/ 189 h 3218"/>
              <a:gd name="T26" fmla="*/ 655 w 773"/>
              <a:gd name="T27" fmla="*/ 82 h 3218"/>
              <a:gd name="T28" fmla="*/ 391 w 773"/>
              <a:gd name="T29" fmla="*/ 0 h 3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3" h="3218">
                <a:moveTo>
                  <a:pt x="391" y="0"/>
                </a:moveTo>
                <a:lnTo>
                  <a:pt x="391" y="2673"/>
                </a:lnTo>
                <a:lnTo>
                  <a:pt x="109" y="2982"/>
                </a:lnTo>
                <a:lnTo>
                  <a:pt x="109" y="3109"/>
                </a:lnTo>
                <a:lnTo>
                  <a:pt x="0" y="3109"/>
                </a:lnTo>
                <a:lnTo>
                  <a:pt x="0" y="3218"/>
                </a:lnTo>
                <a:lnTo>
                  <a:pt x="246" y="3218"/>
                </a:lnTo>
                <a:lnTo>
                  <a:pt x="255" y="3045"/>
                </a:lnTo>
                <a:lnTo>
                  <a:pt x="618" y="2636"/>
                </a:lnTo>
                <a:lnTo>
                  <a:pt x="618" y="463"/>
                </a:lnTo>
                <a:lnTo>
                  <a:pt x="719" y="465"/>
                </a:lnTo>
                <a:lnTo>
                  <a:pt x="773" y="411"/>
                </a:lnTo>
                <a:lnTo>
                  <a:pt x="773" y="189"/>
                </a:lnTo>
                <a:lnTo>
                  <a:pt x="655" y="82"/>
                </a:lnTo>
                <a:lnTo>
                  <a:pt x="391" y="0"/>
                </a:lnTo>
                <a:close/>
              </a:path>
            </a:pathLst>
          </a:custGeom>
          <a:solidFill>
            <a:schemeClr val="accent1"/>
          </a:solidFill>
          <a:ln w="38100"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8" name="Freeform 8"/>
          <p:cNvSpPr>
            <a:spLocks/>
          </p:cNvSpPr>
          <p:nvPr/>
        </p:nvSpPr>
        <p:spPr bwMode="auto">
          <a:xfrm>
            <a:off x="4046538" y="2000250"/>
            <a:ext cx="404812" cy="234950"/>
          </a:xfrm>
          <a:custGeom>
            <a:avLst/>
            <a:gdLst>
              <a:gd name="T0" fmla="*/ 450 w 450"/>
              <a:gd name="T1" fmla="*/ 282 h 282"/>
              <a:gd name="T2" fmla="*/ 0 w 450"/>
              <a:gd name="T3" fmla="*/ 72 h 282"/>
              <a:gd name="T4" fmla="*/ 0 w 450"/>
              <a:gd name="T5" fmla="*/ 0 h 282"/>
              <a:gd name="T6" fmla="*/ 450 w 450"/>
              <a:gd name="T7" fmla="*/ 0 h 282"/>
              <a:gd name="T8" fmla="*/ 450 w 450"/>
              <a:gd name="T9" fmla="*/ 282 h 282"/>
            </a:gdLst>
            <a:ahLst/>
            <a:cxnLst>
              <a:cxn ang="0">
                <a:pos x="T0" y="T1"/>
              </a:cxn>
              <a:cxn ang="0">
                <a:pos x="T2" y="T3"/>
              </a:cxn>
              <a:cxn ang="0">
                <a:pos x="T4" y="T5"/>
              </a:cxn>
              <a:cxn ang="0">
                <a:pos x="T6" y="T7"/>
              </a:cxn>
              <a:cxn ang="0">
                <a:pos x="T8" y="T9"/>
              </a:cxn>
            </a:cxnLst>
            <a:rect l="0" t="0" r="r" b="b"/>
            <a:pathLst>
              <a:path w="450" h="282">
                <a:moveTo>
                  <a:pt x="450" y="282"/>
                </a:moveTo>
                <a:lnTo>
                  <a:pt x="0" y="72"/>
                </a:lnTo>
                <a:lnTo>
                  <a:pt x="0" y="0"/>
                </a:lnTo>
                <a:lnTo>
                  <a:pt x="450" y="0"/>
                </a:lnTo>
                <a:lnTo>
                  <a:pt x="450" y="282"/>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9" name="Freeform 9"/>
          <p:cNvSpPr>
            <a:spLocks/>
          </p:cNvSpPr>
          <p:nvPr/>
        </p:nvSpPr>
        <p:spPr bwMode="auto">
          <a:xfrm flipH="1">
            <a:off x="5353050" y="2284413"/>
            <a:ext cx="704850" cy="2667000"/>
          </a:xfrm>
          <a:custGeom>
            <a:avLst/>
            <a:gdLst>
              <a:gd name="T0" fmla="*/ 391 w 782"/>
              <a:gd name="T1" fmla="*/ 0 h 3218"/>
              <a:gd name="T2" fmla="*/ 391 w 782"/>
              <a:gd name="T3" fmla="*/ 2673 h 3218"/>
              <a:gd name="T4" fmla="*/ 109 w 782"/>
              <a:gd name="T5" fmla="*/ 2982 h 3218"/>
              <a:gd name="T6" fmla="*/ 109 w 782"/>
              <a:gd name="T7" fmla="*/ 3109 h 3218"/>
              <a:gd name="T8" fmla="*/ 0 w 782"/>
              <a:gd name="T9" fmla="*/ 3109 h 3218"/>
              <a:gd name="T10" fmla="*/ 0 w 782"/>
              <a:gd name="T11" fmla="*/ 3218 h 3218"/>
              <a:gd name="T12" fmla="*/ 246 w 782"/>
              <a:gd name="T13" fmla="*/ 3218 h 3218"/>
              <a:gd name="T14" fmla="*/ 255 w 782"/>
              <a:gd name="T15" fmla="*/ 3045 h 3218"/>
              <a:gd name="T16" fmla="*/ 618 w 782"/>
              <a:gd name="T17" fmla="*/ 2636 h 3218"/>
              <a:gd name="T18" fmla="*/ 618 w 782"/>
              <a:gd name="T19" fmla="*/ 463 h 3218"/>
              <a:gd name="T20" fmla="*/ 700 w 782"/>
              <a:gd name="T21" fmla="*/ 463 h 3218"/>
              <a:gd name="T22" fmla="*/ 782 w 782"/>
              <a:gd name="T23" fmla="*/ 391 h 3218"/>
              <a:gd name="T24" fmla="*/ 782 w 782"/>
              <a:gd name="T25" fmla="*/ 182 h 3218"/>
              <a:gd name="T26" fmla="*/ 655 w 782"/>
              <a:gd name="T27" fmla="*/ 82 h 3218"/>
              <a:gd name="T28" fmla="*/ 391 w 782"/>
              <a:gd name="T29" fmla="*/ 0 h 3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2" h="3218">
                <a:moveTo>
                  <a:pt x="391" y="0"/>
                </a:moveTo>
                <a:lnTo>
                  <a:pt x="391" y="2673"/>
                </a:lnTo>
                <a:lnTo>
                  <a:pt x="109" y="2982"/>
                </a:lnTo>
                <a:lnTo>
                  <a:pt x="109" y="3109"/>
                </a:lnTo>
                <a:lnTo>
                  <a:pt x="0" y="3109"/>
                </a:lnTo>
                <a:lnTo>
                  <a:pt x="0" y="3218"/>
                </a:lnTo>
                <a:lnTo>
                  <a:pt x="246" y="3218"/>
                </a:lnTo>
                <a:lnTo>
                  <a:pt x="255" y="3045"/>
                </a:lnTo>
                <a:lnTo>
                  <a:pt x="618" y="2636"/>
                </a:lnTo>
                <a:lnTo>
                  <a:pt x="618" y="463"/>
                </a:lnTo>
                <a:lnTo>
                  <a:pt x="700" y="463"/>
                </a:lnTo>
                <a:lnTo>
                  <a:pt x="782" y="391"/>
                </a:lnTo>
                <a:lnTo>
                  <a:pt x="782" y="182"/>
                </a:lnTo>
                <a:lnTo>
                  <a:pt x="655" y="82"/>
                </a:lnTo>
                <a:lnTo>
                  <a:pt x="391" y="0"/>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0" name="Freeform 10"/>
          <p:cNvSpPr>
            <a:spLocks/>
          </p:cNvSpPr>
          <p:nvPr/>
        </p:nvSpPr>
        <p:spPr bwMode="auto">
          <a:xfrm flipH="1">
            <a:off x="5267325" y="2009775"/>
            <a:ext cx="404813" cy="234950"/>
          </a:xfrm>
          <a:custGeom>
            <a:avLst/>
            <a:gdLst>
              <a:gd name="T0" fmla="*/ 450 w 450"/>
              <a:gd name="T1" fmla="*/ 282 h 282"/>
              <a:gd name="T2" fmla="*/ 0 w 450"/>
              <a:gd name="T3" fmla="*/ 72 h 282"/>
              <a:gd name="T4" fmla="*/ 0 w 450"/>
              <a:gd name="T5" fmla="*/ 0 h 282"/>
              <a:gd name="T6" fmla="*/ 450 w 450"/>
              <a:gd name="T7" fmla="*/ 0 h 282"/>
              <a:gd name="T8" fmla="*/ 450 w 450"/>
              <a:gd name="T9" fmla="*/ 282 h 282"/>
            </a:gdLst>
            <a:ahLst/>
            <a:cxnLst>
              <a:cxn ang="0">
                <a:pos x="T0" y="T1"/>
              </a:cxn>
              <a:cxn ang="0">
                <a:pos x="T2" y="T3"/>
              </a:cxn>
              <a:cxn ang="0">
                <a:pos x="T4" y="T5"/>
              </a:cxn>
              <a:cxn ang="0">
                <a:pos x="T6" y="T7"/>
              </a:cxn>
              <a:cxn ang="0">
                <a:pos x="T8" y="T9"/>
              </a:cxn>
            </a:cxnLst>
            <a:rect l="0" t="0" r="r" b="b"/>
            <a:pathLst>
              <a:path w="450" h="282">
                <a:moveTo>
                  <a:pt x="450" y="282"/>
                </a:moveTo>
                <a:lnTo>
                  <a:pt x="0" y="72"/>
                </a:lnTo>
                <a:lnTo>
                  <a:pt x="0" y="0"/>
                </a:lnTo>
                <a:lnTo>
                  <a:pt x="450" y="0"/>
                </a:lnTo>
                <a:lnTo>
                  <a:pt x="450" y="282"/>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1" name="Freeform 11"/>
          <p:cNvSpPr>
            <a:spLocks/>
          </p:cNvSpPr>
          <p:nvPr/>
        </p:nvSpPr>
        <p:spPr bwMode="auto">
          <a:xfrm>
            <a:off x="4525963" y="2003425"/>
            <a:ext cx="350837" cy="663575"/>
          </a:xfrm>
          <a:custGeom>
            <a:avLst/>
            <a:gdLst>
              <a:gd name="T0" fmla="*/ 0 w 389"/>
              <a:gd name="T1" fmla="*/ 0 h 800"/>
              <a:gd name="T2" fmla="*/ 389 w 389"/>
              <a:gd name="T3" fmla="*/ 0 h 800"/>
              <a:gd name="T4" fmla="*/ 389 w 389"/>
              <a:gd name="T5" fmla="*/ 800 h 800"/>
              <a:gd name="T6" fmla="*/ 130 w 389"/>
              <a:gd name="T7" fmla="*/ 800 h 800"/>
              <a:gd name="T8" fmla="*/ 85 w 389"/>
              <a:gd name="T9" fmla="*/ 747 h 800"/>
              <a:gd name="T10" fmla="*/ 85 w 389"/>
              <a:gd name="T11" fmla="*/ 474 h 800"/>
              <a:gd name="T12" fmla="*/ 0 w 389"/>
              <a:gd name="T13" fmla="*/ 358 h 800"/>
              <a:gd name="T14" fmla="*/ 0 w 389"/>
              <a:gd name="T15" fmla="*/ 0 h 8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9" h="800">
                <a:moveTo>
                  <a:pt x="0" y="0"/>
                </a:moveTo>
                <a:lnTo>
                  <a:pt x="389" y="0"/>
                </a:lnTo>
                <a:lnTo>
                  <a:pt x="389" y="800"/>
                </a:lnTo>
                <a:lnTo>
                  <a:pt x="130" y="800"/>
                </a:lnTo>
                <a:lnTo>
                  <a:pt x="85" y="747"/>
                </a:lnTo>
                <a:lnTo>
                  <a:pt x="85" y="474"/>
                </a:lnTo>
                <a:lnTo>
                  <a:pt x="0" y="358"/>
                </a:lnTo>
                <a:lnTo>
                  <a:pt x="0" y="0"/>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2" name="Freeform 12"/>
          <p:cNvSpPr>
            <a:spLocks/>
          </p:cNvSpPr>
          <p:nvPr/>
        </p:nvSpPr>
        <p:spPr bwMode="auto">
          <a:xfrm>
            <a:off x="4883150" y="2003425"/>
            <a:ext cx="304800" cy="663575"/>
          </a:xfrm>
          <a:custGeom>
            <a:avLst/>
            <a:gdLst>
              <a:gd name="T0" fmla="*/ 338 w 338"/>
              <a:gd name="T1" fmla="*/ 0 h 800"/>
              <a:gd name="T2" fmla="*/ 0 w 338"/>
              <a:gd name="T3" fmla="*/ 0 h 800"/>
              <a:gd name="T4" fmla="*/ 0 w 338"/>
              <a:gd name="T5" fmla="*/ 800 h 800"/>
              <a:gd name="T6" fmla="*/ 150 w 338"/>
              <a:gd name="T7" fmla="*/ 799 h 800"/>
              <a:gd name="T8" fmla="*/ 258 w 338"/>
              <a:gd name="T9" fmla="*/ 710 h 800"/>
              <a:gd name="T10" fmla="*/ 258 w 338"/>
              <a:gd name="T11" fmla="*/ 494 h 800"/>
              <a:gd name="T12" fmla="*/ 338 w 338"/>
              <a:gd name="T13" fmla="*/ 358 h 800"/>
              <a:gd name="T14" fmla="*/ 338 w 338"/>
              <a:gd name="T15" fmla="*/ 0 h 8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00">
                <a:moveTo>
                  <a:pt x="338" y="0"/>
                </a:moveTo>
                <a:lnTo>
                  <a:pt x="0" y="0"/>
                </a:lnTo>
                <a:lnTo>
                  <a:pt x="0" y="800"/>
                </a:lnTo>
                <a:lnTo>
                  <a:pt x="150" y="799"/>
                </a:lnTo>
                <a:lnTo>
                  <a:pt x="258" y="710"/>
                </a:lnTo>
                <a:lnTo>
                  <a:pt x="258" y="494"/>
                </a:lnTo>
                <a:lnTo>
                  <a:pt x="338" y="358"/>
                </a:lnTo>
                <a:lnTo>
                  <a:pt x="338" y="0"/>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3" name="Rectangle 13"/>
          <p:cNvSpPr>
            <a:spLocks noChangeArrowheads="1"/>
          </p:cNvSpPr>
          <p:nvPr/>
        </p:nvSpPr>
        <p:spPr bwMode="auto">
          <a:xfrm>
            <a:off x="4813300" y="2008188"/>
            <a:ext cx="115888" cy="642937"/>
          </a:xfrm>
          <a:prstGeom prst="rect">
            <a:avLst/>
          </a:prstGeom>
          <a:solidFill>
            <a:schemeClr val="accent1"/>
          </a:solidFill>
          <a:ln>
            <a:noFill/>
          </a:ln>
          <a:effectLst/>
          <a:extLs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5614" name="Group 14"/>
          <p:cNvGrpSpPr>
            <a:grpSpLocks/>
          </p:cNvGrpSpPr>
          <p:nvPr/>
        </p:nvGrpSpPr>
        <p:grpSpPr bwMode="auto">
          <a:xfrm>
            <a:off x="4249738" y="2978150"/>
            <a:ext cx="1252537" cy="2462213"/>
            <a:chOff x="2399" y="2149"/>
            <a:chExt cx="1037" cy="2059"/>
          </a:xfrm>
        </p:grpSpPr>
        <p:sp>
          <p:nvSpPr>
            <p:cNvPr id="25615" name="AutoShape 15"/>
            <p:cNvSpPr>
              <a:spLocks noChangeArrowheads="1"/>
            </p:cNvSpPr>
            <p:nvPr/>
          </p:nvSpPr>
          <p:spPr bwMode="auto">
            <a:xfrm rot="1280044">
              <a:off x="2636" y="2609"/>
              <a:ext cx="259" cy="766"/>
            </a:xfrm>
            <a:custGeom>
              <a:avLst/>
              <a:gdLst>
                <a:gd name="G0" fmla="+- 5214 0 0"/>
                <a:gd name="G1" fmla="+- 21600 0 5214"/>
                <a:gd name="G2" fmla="*/ 5214 1 2"/>
                <a:gd name="G3" fmla="+- 21600 0 G2"/>
                <a:gd name="G4" fmla="+/ 5214 21600 2"/>
                <a:gd name="G5" fmla="+/ G1 0 2"/>
                <a:gd name="G6" fmla="*/ 21600 21600 5214"/>
                <a:gd name="G7" fmla="*/ G6 1 2"/>
                <a:gd name="G8" fmla="+- 21600 0 G7"/>
                <a:gd name="G9" fmla="*/ 21600 1 2"/>
                <a:gd name="G10" fmla="+- 5214 0 G9"/>
                <a:gd name="G11" fmla="?: G10 G8 0"/>
                <a:gd name="G12" fmla="?: G10 G7 21600"/>
                <a:gd name="T0" fmla="*/ 18993 w 21600"/>
                <a:gd name="T1" fmla="*/ 10800 h 21600"/>
                <a:gd name="T2" fmla="*/ 10800 w 21600"/>
                <a:gd name="T3" fmla="*/ 21600 h 21600"/>
                <a:gd name="T4" fmla="*/ 2607 w 21600"/>
                <a:gd name="T5" fmla="*/ 10800 h 21600"/>
                <a:gd name="T6" fmla="*/ 10800 w 21600"/>
                <a:gd name="T7" fmla="*/ 0 h 21600"/>
                <a:gd name="T8" fmla="*/ 4407 w 21600"/>
                <a:gd name="T9" fmla="*/ 4407 h 21600"/>
                <a:gd name="T10" fmla="*/ 17193 w 21600"/>
                <a:gd name="T11" fmla="*/ 17193 h 21600"/>
              </a:gdLst>
              <a:ahLst/>
              <a:cxnLst>
                <a:cxn ang="0">
                  <a:pos x="T0" y="T1"/>
                </a:cxn>
                <a:cxn ang="0">
                  <a:pos x="T2" y="T3"/>
                </a:cxn>
                <a:cxn ang="0">
                  <a:pos x="T4" y="T5"/>
                </a:cxn>
                <a:cxn ang="0">
                  <a:pos x="T6" y="T7"/>
                </a:cxn>
              </a:cxnLst>
              <a:rect l="T8" t="T9" r="T10" b="T11"/>
              <a:pathLst>
                <a:path w="21600" h="21600">
                  <a:moveTo>
                    <a:pt x="0" y="0"/>
                  </a:moveTo>
                  <a:lnTo>
                    <a:pt x="5214" y="21600"/>
                  </a:lnTo>
                  <a:lnTo>
                    <a:pt x="16386" y="21600"/>
                  </a:lnTo>
                  <a:lnTo>
                    <a:pt x="21600" y="0"/>
                  </a:lnTo>
                  <a:close/>
                </a:path>
              </a:pathLst>
            </a:cu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6" name="Freeform 16"/>
            <p:cNvSpPr>
              <a:spLocks/>
            </p:cNvSpPr>
            <p:nvPr/>
          </p:nvSpPr>
          <p:spPr bwMode="auto">
            <a:xfrm>
              <a:off x="2417" y="2149"/>
              <a:ext cx="1003" cy="649"/>
            </a:xfrm>
            <a:custGeom>
              <a:avLst/>
              <a:gdLst>
                <a:gd name="T0" fmla="*/ 0 w 1389"/>
                <a:gd name="T1" fmla="*/ 0 h 937"/>
                <a:gd name="T2" fmla="*/ 1389 w 1389"/>
                <a:gd name="T3" fmla="*/ 0 h 937"/>
                <a:gd name="T4" fmla="*/ 1389 w 1389"/>
                <a:gd name="T5" fmla="*/ 937 h 937"/>
                <a:gd name="T6" fmla="*/ 936 w 1389"/>
                <a:gd name="T7" fmla="*/ 781 h 937"/>
                <a:gd name="T8" fmla="*/ 726 w 1389"/>
                <a:gd name="T9" fmla="*/ 737 h 937"/>
                <a:gd name="T10" fmla="*/ 663 w 1389"/>
                <a:gd name="T11" fmla="*/ 737 h 937"/>
                <a:gd name="T12" fmla="*/ 484 w 1389"/>
                <a:gd name="T13" fmla="*/ 790 h 937"/>
                <a:gd name="T14" fmla="*/ 0 w 1389"/>
                <a:gd name="T15" fmla="*/ 937 h 937"/>
                <a:gd name="T16" fmla="*/ 0 w 1389"/>
                <a:gd name="T17" fmla="*/ 0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9" h="937">
                  <a:moveTo>
                    <a:pt x="0" y="0"/>
                  </a:moveTo>
                  <a:lnTo>
                    <a:pt x="1389" y="0"/>
                  </a:lnTo>
                  <a:lnTo>
                    <a:pt x="1389" y="937"/>
                  </a:lnTo>
                  <a:lnTo>
                    <a:pt x="936" y="781"/>
                  </a:lnTo>
                  <a:lnTo>
                    <a:pt x="726" y="737"/>
                  </a:lnTo>
                  <a:lnTo>
                    <a:pt x="663" y="737"/>
                  </a:lnTo>
                  <a:lnTo>
                    <a:pt x="484" y="790"/>
                  </a:lnTo>
                  <a:lnTo>
                    <a:pt x="0" y="937"/>
                  </a:lnTo>
                  <a:lnTo>
                    <a:pt x="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7" name="Oval 17"/>
            <p:cNvSpPr>
              <a:spLocks noChangeArrowheads="1"/>
            </p:cNvSpPr>
            <p:nvPr/>
          </p:nvSpPr>
          <p:spPr bwMode="auto">
            <a:xfrm>
              <a:off x="2791" y="2356"/>
              <a:ext cx="280" cy="261"/>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8" name="Rectangle 18" descr="Wave"/>
            <p:cNvSpPr>
              <a:spLocks noChangeArrowheads="1"/>
            </p:cNvSpPr>
            <p:nvPr/>
          </p:nvSpPr>
          <p:spPr bwMode="auto">
            <a:xfrm>
              <a:off x="2401" y="2192"/>
              <a:ext cx="1035" cy="36"/>
            </a:xfrm>
            <a:prstGeom prst="rect">
              <a:avLst/>
            </a:prstGeom>
            <a:pattFill prst="wave">
              <a:fgClr>
                <a:schemeClr val="tx2"/>
              </a:fgClr>
              <a:bgClr>
                <a:schemeClr val="bg1"/>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9" name="Rectangle 19" descr="Plaid"/>
            <p:cNvSpPr>
              <a:spLocks noChangeArrowheads="1"/>
            </p:cNvSpPr>
            <p:nvPr/>
          </p:nvSpPr>
          <p:spPr bwMode="auto">
            <a:xfrm>
              <a:off x="2399" y="2259"/>
              <a:ext cx="1035" cy="36"/>
            </a:xfrm>
            <a:prstGeom prst="rect">
              <a:avLst/>
            </a:prstGeom>
            <a:pattFill prst="plaid">
              <a:fgClr>
                <a:schemeClr val="tx1"/>
              </a:fgClr>
              <a:bgClr>
                <a:srgbClr val="FFFFFF"/>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0" name="Oval 20"/>
            <p:cNvSpPr>
              <a:spLocks noChangeArrowheads="1"/>
            </p:cNvSpPr>
            <p:nvPr/>
          </p:nvSpPr>
          <p:spPr bwMode="auto">
            <a:xfrm>
              <a:off x="2445" y="3328"/>
              <a:ext cx="300" cy="282"/>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1" name="Oval 21"/>
            <p:cNvSpPr>
              <a:spLocks noChangeArrowheads="1"/>
            </p:cNvSpPr>
            <p:nvPr/>
          </p:nvSpPr>
          <p:spPr bwMode="auto">
            <a:xfrm>
              <a:off x="2691" y="3790"/>
              <a:ext cx="473" cy="418"/>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2" name="AutoShape 22"/>
            <p:cNvSpPr>
              <a:spLocks noChangeArrowheads="1"/>
            </p:cNvSpPr>
            <p:nvPr/>
          </p:nvSpPr>
          <p:spPr bwMode="auto">
            <a:xfrm rot="19664787" flipV="1">
              <a:off x="2541" y="3420"/>
              <a:ext cx="434" cy="619"/>
            </a:xfrm>
            <a:custGeom>
              <a:avLst/>
              <a:gdLst>
                <a:gd name="G0" fmla="+- 3222 0 0"/>
                <a:gd name="G1" fmla="+- 21600 0 3222"/>
                <a:gd name="G2" fmla="*/ 3222 1 2"/>
                <a:gd name="G3" fmla="+- 21600 0 G2"/>
                <a:gd name="G4" fmla="+/ 3222 21600 2"/>
                <a:gd name="G5" fmla="+/ G1 0 2"/>
                <a:gd name="G6" fmla="*/ 21600 21600 3222"/>
                <a:gd name="G7" fmla="*/ G6 1 2"/>
                <a:gd name="G8" fmla="+- 21600 0 G7"/>
                <a:gd name="G9" fmla="*/ 21600 1 2"/>
                <a:gd name="G10" fmla="+- 3222 0 G9"/>
                <a:gd name="G11" fmla="?: G10 G8 0"/>
                <a:gd name="G12" fmla="?: G10 G7 21600"/>
                <a:gd name="T0" fmla="*/ 19989 w 21600"/>
                <a:gd name="T1" fmla="*/ 10800 h 21600"/>
                <a:gd name="T2" fmla="*/ 10800 w 21600"/>
                <a:gd name="T3" fmla="*/ 21600 h 21600"/>
                <a:gd name="T4" fmla="*/ 1611 w 21600"/>
                <a:gd name="T5" fmla="*/ 10800 h 21600"/>
                <a:gd name="T6" fmla="*/ 10800 w 21600"/>
                <a:gd name="T7" fmla="*/ 0 h 21600"/>
                <a:gd name="T8" fmla="*/ 3411 w 21600"/>
                <a:gd name="T9" fmla="*/ 3411 h 21600"/>
                <a:gd name="T10" fmla="*/ 18189 w 21600"/>
                <a:gd name="T11" fmla="*/ 18189 h 21600"/>
              </a:gdLst>
              <a:ahLst/>
              <a:cxnLst>
                <a:cxn ang="0">
                  <a:pos x="T0" y="T1"/>
                </a:cxn>
                <a:cxn ang="0">
                  <a:pos x="T2" y="T3"/>
                </a:cxn>
                <a:cxn ang="0">
                  <a:pos x="T4" y="T5"/>
                </a:cxn>
                <a:cxn ang="0">
                  <a:pos x="T6" y="T7"/>
                </a:cxn>
              </a:cxnLst>
              <a:rect l="T8" t="T9" r="T10" b="T11"/>
              <a:pathLst>
                <a:path w="21600" h="21600">
                  <a:moveTo>
                    <a:pt x="0" y="0"/>
                  </a:moveTo>
                  <a:lnTo>
                    <a:pt x="3222" y="21600"/>
                  </a:lnTo>
                  <a:lnTo>
                    <a:pt x="18378" y="21600"/>
                  </a:lnTo>
                  <a:lnTo>
                    <a:pt x="21600" y="0"/>
                  </a:lnTo>
                  <a:close/>
                </a:path>
              </a:pathLst>
            </a:custGeom>
            <a:solidFill>
              <a:srgbClr val="DDDDD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3" name="Line 23"/>
            <p:cNvSpPr>
              <a:spLocks noChangeShapeType="1"/>
            </p:cNvSpPr>
            <p:nvPr/>
          </p:nvSpPr>
          <p:spPr bwMode="auto">
            <a:xfrm>
              <a:off x="2727" y="3400"/>
              <a:ext cx="364" cy="45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4" name="Line 24"/>
            <p:cNvSpPr>
              <a:spLocks noChangeShapeType="1"/>
            </p:cNvSpPr>
            <p:nvPr/>
          </p:nvSpPr>
          <p:spPr bwMode="auto">
            <a:xfrm>
              <a:off x="2454" y="3528"/>
              <a:ext cx="282" cy="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5" name="Oval 25"/>
            <p:cNvSpPr>
              <a:spLocks noChangeArrowheads="1"/>
            </p:cNvSpPr>
            <p:nvPr/>
          </p:nvSpPr>
          <p:spPr bwMode="auto">
            <a:xfrm>
              <a:off x="2753" y="3837"/>
              <a:ext cx="365" cy="345"/>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6" name="Oval 26"/>
            <p:cNvSpPr>
              <a:spLocks noChangeArrowheads="1"/>
            </p:cNvSpPr>
            <p:nvPr/>
          </p:nvSpPr>
          <p:spPr bwMode="auto">
            <a:xfrm>
              <a:off x="2473" y="3364"/>
              <a:ext cx="245" cy="237"/>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627" name="Group 27"/>
          <p:cNvGrpSpPr>
            <a:grpSpLocks/>
          </p:cNvGrpSpPr>
          <p:nvPr/>
        </p:nvGrpSpPr>
        <p:grpSpPr bwMode="auto">
          <a:xfrm rot="5400000" flipH="1">
            <a:off x="5658645" y="2443956"/>
            <a:ext cx="239712" cy="733425"/>
            <a:chOff x="700" y="728"/>
            <a:chExt cx="464" cy="1427"/>
          </a:xfrm>
        </p:grpSpPr>
        <p:sp>
          <p:nvSpPr>
            <p:cNvPr id="25628" name="Rectangle 28"/>
            <p:cNvSpPr>
              <a:spLocks noChangeArrowheads="1"/>
            </p:cNvSpPr>
            <p:nvPr/>
          </p:nvSpPr>
          <p:spPr bwMode="auto">
            <a:xfrm>
              <a:off x="927" y="2001"/>
              <a:ext cx="47" cy="82"/>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9" name="AutoShape 29"/>
            <p:cNvSpPr>
              <a:spLocks noChangeArrowheads="1"/>
            </p:cNvSpPr>
            <p:nvPr/>
          </p:nvSpPr>
          <p:spPr bwMode="auto">
            <a:xfrm>
              <a:off x="800" y="1682"/>
              <a:ext cx="291" cy="34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0" name="Rectangle 30"/>
            <p:cNvSpPr>
              <a:spLocks noChangeArrowheads="1"/>
            </p:cNvSpPr>
            <p:nvPr/>
          </p:nvSpPr>
          <p:spPr bwMode="auto">
            <a:xfrm>
              <a:off x="700" y="1509"/>
              <a:ext cx="464" cy="182"/>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1" name="AutoShape 31"/>
            <p:cNvSpPr>
              <a:spLocks noChangeArrowheads="1"/>
            </p:cNvSpPr>
            <p:nvPr/>
          </p:nvSpPr>
          <p:spPr bwMode="auto">
            <a:xfrm flipV="1">
              <a:off x="791" y="864"/>
              <a:ext cx="292" cy="64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2" name="Freeform 32"/>
            <p:cNvSpPr>
              <a:spLocks/>
            </p:cNvSpPr>
            <p:nvPr/>
          </p:nvSpPr>
          <p:spPr bwMode="auto">
            <a:xfrm>
              <a:off x="873" y="2019"/>
              <a:ext cx="119" cy="136"/>
            </a:xfrm>
            <a:custGeom>
              <a:avLst/>
              <a:gdLst>
                <a:gd name="T0" fmla="*/ 0 w 246"/>
                <a:gd name="T1" fmla="*/ 91 h 218"/>
                <a:gd name="T2" fmla="*/ 9 w 246"/>
                <a:gd name="T3" fmla="*/ 182 h 218"/>
                <a:gd name="T4" fmla="*/ 246 w 246"/>
                <a:gd name="T5" fmla="*/ 218 h 218"/>
                <a:gd name="T6" fmla="*/ 227 w 246"/>
                <a:gd name="T7" fmla="*/ 155 h 218"/>
                <a:gd name="T8" fmla="*/ 91 w 246"/>
                <a:gd name="T9" fmla="*/ 128 h 218"/>
                <a:gd name="T10" fmla="*/ 64 w 246"/>
                <a:gd name="T11" fmla="*/ 0 h 218"/>
                <a:gd name="T12" fmla="*/ 0 w 246"/>
                <a:gd name="T13" fmla="*/ 9 h 218"/>
                <a:gd name="T14" fmla="*/ 0 w 246"/>
                <a:gd name="T15" fmla="*/ 91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18">
                  <a:moveTo>
                    <a:pt x="0" y="91"/>
                  </a:moveTo>
                  <a:cubicBezTo>
                    <a:pt x="10" y="164"/>
                    <a:pt x="9" y="133"/>
                    <a:pt x="9" y="182"/>
                  </a:cubicBezTo>
                  <a:lnTo>
                    <a:pt x="246" y="218"/>
                  </a:lnTo>
                  <a:lnTo>
                    <a:pt x="227" y="155"/>
                  </a:lnTo>
                  <a:lnTo>
                    <a:pt x="91" y="128"/>
                  </a:lnTo>
                  <a:lnTo>
                    <a:pt x="64" y="0"/>
                  </a:lnTo>
                  <a:lnTo>
                    <a:pt x="0" y="9"/>
                  </a:lnTo>
                  <a:lnTo>
                    <a:pt x="0" y="91"/>
                  </a:lnTo>
                  <a:close/>
                </a:path>
              </a:pathLst>
            </a:cu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3" name="Rectangle 33"/>
            <p:cNvSpPr>
              <a:spLocks noChangeArrowheads="1"/>
            </p:cNvSpPr>
            <p:nvPr/>
          </p:nvSpPr>
          <p:spPr bwMode="auto">
            <a:xfrm>
              <a:off x="700" y="1547"/>
              <a:ext cx="118" cy="135"/>
            </a:xfrm>
            <a:prstGeom prst="rect">
              <a:avLst/>
            </a:prstGeom>
            <a:gradFill rotWithShape="0">
              <a:gsLst>
                <a:gs pos="0">
                  <a:schemeClr val="folHlink">
                    <a:gamma/>
                    <a:shade val="46275"/>
                    <a:invGamma/>
                  </a:schemeClr>
                </a:gs>
                <a:gs pos="100000">
                  <a:schemeClr val="folHlink"/>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4" name="Rectangle 34"/>
            <p:cNvSpPr>
              <a:spLocks noChangeArrowheads="1"/>
            </p:cNvSpPr>
            <p:nvPr/>
          </p:nvSpPr>
          <p:spPr bwMode="auto">
            <a:xfrm>
              <a:off x="1042" y="1542"/>
              <a:ext cx="118" cy="145"/>
            </a:xfrm>
            <a:prstGeom prst="rect">
              <a:avLst/>
            </a:prstGeom>
            <a:gradFill rotWithShape="0">
              <a:gsLst>
                <a:gs pos="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5" name="Rectangle 35"/>
            <p:cNvSpPr>
              <a:spLocks noChangeArrowheads="1"/>
            </p:cNvSpPr>
            <p:nvPr/>
          </p:nvSpPr>
          <p:spPr bwMode="auto">
            <a:xfrm>
              <a:off x="818" y="1545"/>
              <a:ext cx="227" cy="146"/>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6" name="Rectangle 36"/>
            <p:cNvSpPr>
              <a:spLocks noChangeArrowheads="1"/>
            </p:cNvSpPr>
            <p:nvPr/>
          </p:nvSpPr>
          <p:spPr bwMode="auto">
            <a:xfrm>
              <a:off x="909" y="728"/>
              <a:ext cx="56" cy="137"/>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5637" name="AutoShape 37"/>
          <p:cNvSpPr>
            <a:spLocks noChangeArrowheads="1"/>
          </p:cNvSpPr>
          <p:nvPr/>
        </p:nvSpPr>
        <p:spPr bwMode="auto">
          <a:xfrm>
            <a:off x="5260975" y="2706688"/>
            <a:ext cx="198438" cy="206375"/>
          </a:xfrm>
          <a:prstGeom prst="irregularSeal2">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8" name="Text Box 38"/>
          <p:cNvSpPr txBox="1">
            <a:spLocks noChangeArrowheads="1"/>
          </p:cNvSpPr>
          <p:nvPr/>
        </p:nvSpPr>
        <p:spPr bwMode="auto">
          <a:xfrm>
            <a:off x="547688" y="5426075"/>
            <a:ext cx="12414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i="0"/>
              <a:t>Slide 07</a:t>
            </a:r>
          </a:p>
        </p:txBody>
      </p:sp>
      <p:sp>
        <p:nvSpPr>
          <p:cNvPr id="25639" name="Text Box 39"/>
          <p:cNvSpPr txBox="1">
            <a:spLocks noChangeArrowheads="1"/>
          </p:cNvSpPr>
          <p:nvPr/>
        </p:nvSpPr>
        <p:spPr bwMode="auto">
          <a:xfrm>
            <a:off x="527050" y="849313"/>
            <a:ext cx="5568950"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800" b="1" i="0">
                <a:solidFill>
                  <a:srgbClr val="FF3300"/>
                </a:solidFill>
              </a:rPr>
              <a:t>Internal Combustion Engine Basics</a:t>
            </a:r>
            <a:endParaRPr lang="en-US" sz="2400" i="0"/>
          </a:p>
        </p:txBody>
      </p:sp>
      <p:sp>
        <p:nvSpPr>
          <p:cNvPr id="25640" name="Text Box 40"/>
          <p:cNvSpPr txBox="1">
            <a:spLocks noChangeArrowheads="1"/>
          </p:cNvSpPr>
          <p:nvPr/>
        </p:nvSpPr>
        <p:spPr bwMode="auto">
          <a:xfrm>
            <a:off x="8175625" y="6167438"/>
            <a:ext cx="64452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a:r>
              <a:rPr lang="en-US" sz="1000" i="0"/>
              <a:t>D. Abata</a:t>
            </a:r>
            <a:endParaRPr lang="en-US" sz="2400" i="0"/>
          </a:p>
        </p:txBody>
      </p:sp>
      <p:grpSp>
        <p:nvGrpSpPr>
          <p:cNvPr id="25643" name="Group 43"/>
          <p:cNvGrpSpPr>
            <a:grpSpLocks/>
          </p:cNvGrpSpPr>
          <p:nvPr/>
        </p:nvGrpSpPr>
        <p:grpSpPr bwMode="auto">
          <a:xfrm>
            <a:off x="5018088" y="1763713"/>
            <a:ext cx="415925" cy="906462"/>
            <a:chOff x="3044" y="584"/>
            <a:chExt cx="344" cy="758"/>
          </a:xfrm>
        </p:grpSpPr>
        <p:sp>
          <p:nvSpPr>
            <p:cNvPr id="25644" name="AutoShape 44"/>
            <p:cNvSpPr>
              <a:spLocks noChangeArrowheads="1"/>
            </p:cNvSpPr>
            <p:nvPr/>
          </p:nvSpPr>
          <p:spPr bwMode="auto">
            <a:xfrm flipH="1" flipV="1">
              <a:off x="3044" y="1278"/>
              <a:ext cx="344" cy="6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45" name="Rectangle 45"/>
            <p:cNvSpPr>
              <a:spLocks noChangeArrowheads="1"/>
            </p:cNvSpPr>
            <p:nvPr/>
          </p:nvSpPr>
          <p:spPr bwMode="auto">
            <a:xfrm>
              <a:off x="3191" y="584"/>
              <a:ext cx="53" cy="694"/>
            </a:xfrm>
            <a:prstGeom prst="rect">
              <a:avLst/>
            </a:prstGeom>
            <a:gradFill rotWithShape="0">
              <a:gsLst>
                <a:gs pos="0">
                  <a:srgbClr val="DDDDDD"/>
                </a:gs>
                <a:gs pos="100000">
                  <a:srgbClr val="FF3300"/>
                </a:gs>
              </a:gsLst>
              <a:lin ang="540000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5646" name="Text Box 46"/>
          <p:cNvSpPr txBox="1">
            <a:spLocks noChangeArrowheads="1"/>
          </p:cNvSpPr>
          <p:nvPr/>
        </p:nvSpPr>
        <p:spPr bwMode="auto">
          <a:xfrm>
            <a:off x="5754688" y="1763713"/>
            <a:ext cx="2036762"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400" i="0">
                <a:solidFill>
                  <a:srgbClr val="FFFF00"/>
                </a:solidFill>
              </a:rPr>
              <a:t>exhaust system</a:t>
            </a:r>
            <a:endParaRPr lang="en-US" sz="2400" i="0"/>
          </a:p>
        </p:txBody>
      </p:sp>
      <p:sp>
        <p:nvSpPr>
          <p:cNvPr id="25647" name="Text Box 47"/>
          <p:cNvSpPr txBox="1">
            <a:spLocks noChangeArrowheads="1"/>
          </p:cNvSpPr>
          <p:nvPr/>
        </p:nvSpPr>
        <p:spPr bwMode="auto">
          <a:xfrm>
            <a:off x="5862638" y="3048000"/>
            <a:ext cx="2052637"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400" i="0"/>
              <a:t>ignition system</a:t>
            </a:r>
          </a:p>
        </p:txBody>
      </p:sp>
      <p:sp>
        <p:nvSpPr>
          <p:cNvPr id="25648" name="Text Box 48"/>
          <p:cNvSpPr txBox="1">
            <a:spLocks noChangeArrowheads="1"/>
          </p:cNvSpPr>
          <p:nvPr/>
        </p:nvSpPr>
        <p:spPr bwMode="auto">
          <a:xfrm>
            <a:off x="4733925" y="5414963"/>
            <a:ext cx="2322513"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400" i="0"/>
              <a:t>crank mechanism</a:t>
            </a:r>
          </a:p>
        </p:txBody>
      </p:sp>
      <p:sp>
        <p:nvSpPr>
          <p:cNvPr id="25649" name="Text Box 49"/>
          <p:cNvSpPr txBox="1">
            <a:spLocks noChangeArrowheads="1"/>
          </p:cNvSpPr>
          <p:nvPr/>
        </p:nvSpPr>
        <p:spPr bwMode="auto">
          <a:xfrm>
            <a:off x="2314575" y="1590675"/>
            <a:ext cx="1849438"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400" i="0"/>
              <a:t>intake system</a:t>
            </a:r>
          </a:p>
        </p:txBody>
      </p:sp>
    </p:spTree>
    <p:extLst>
      <p:ext uri="{BB962C8B-B14F-4D97-AF65-F5344CB8AC3E}">
        <p14:creationId xmlns="" xmlns:p14="http://schemas.microsoft.com/office/powerpoint/2010/main" val="11872750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4240213" y="2671763"/>
            <a:ext cx="1254125" cy="942975"/>
          </a:xfrm>
          <a:prstGeom prst="rect">
            <a:avLst/>
          </a:prstGeom>
          <a:solidFill>
            <a:srgbClr val="CCFF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 name="Rectangle 4"/>
          <p:cNvSpPr>
            <a:spLocks noChangeArrowheads="1"/>
          </p:cNvSpPr>
          <p:nvPr/>
        </p:nvSpPr>
        <p:spPr bwMode="auto">
          <a:xfrm>
            <a:off x="4248150" y="2463800"/>
            <a:ext cx="93663" cy="120650"/>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49" name="Group 5"/>
          <p:cNvGrpSpPr>
            <a:grpSpLocks/>
          </p:cNvGrpSpPr>
          <p:nvPr/>
        </p:nvGrpSpPr>
        <p:grpSpPr bwMode="auto">
          <a:xfrm>
            <a:off x="4325938" y="1763713"/>
            <a:ext cx="312737" cy="906462"/>
            <a:chOff x="4642" y="1000"/>
            <a:chExt cx="347" cy="1094"/>
          </a:xfrm>
        </p:grpSpPr>
        <p:sp>
          <p:nvSpPr>
            <p:cNvPr id="6150" name="AutoShape 6"/>
            <p:cNvSpPr>
              <a:spLocks noChangeArrowheads="1"/>
            </p:cNvSpPr>
            <p:nvPr/>
          </p:nvSpPr>
          <p:spPr bwMode="auto">
            <a:xfrm flipH="1" flipV="1">
              <a:off x="4642" y="2002"/>
              <a:ext cx="347" cy="9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Rectangle 7"/>
            <p:cNvSpPr>
              <a:spLocks noChangeArrowheads="1"/>
            </p:cNvSpPr>
            <p:nvPr/>
          </p:nvSpPr>
          <p:spPr bwMode="auto">
            <a:xfrm>
              <a:off x="4784" y="1000"/>
              <a:ext cx="72" cy="1002"/>
            </a:xfrm>
            <a:prstGeom prst="rect">
              <a:avLst/>
            </a:pr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52" name="Group 8"/>
          <p:cNvGrpSpPr>
            <a:grpSpLocks/>
          </p:cNvGrpSpPr>
          <p:nvPr/>
        </p:nvGrpSpPr>
        <p:grpSpPr bwMode="auto">
          <a:xfrm>
            <a:off x="5018088" y="1763713"/>
            <a:ext cx="415925" cy="906462"/>
            <a:chOff x="3044" y="584"/>
            <a:chExt cx="344" cy="758"/>
          </a:xfrm>
        </p:grpSpPr>
        <p:sp>
          <p:nvSpPr>
            <p:cNvPr id="6153" name="AutoShape 9"/>
            <p:cNvSpPr>
              <a:spLocks noChangeArrowheads="1"/>
            </p:cNvSpPr>
            <p:nvPr/>
          </p:nvSpPr>
          <p:spPr bwMode="auto">
            <a:xfrm flipH="1" flipV="1">
              <a:off x="3044" y="1278"/>
              <a:ext cx="344" cy="6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4" name="Rectangle 10"/>
            <p:cNvSpPr>
              <a:spLocks noChangeArrowheads="1"/>
            </p:cNvSpPr>
            <p:nvPr/>
          </p:nvSpPr>
          <p:spPr bwMode="auto">
            <a:xfrm>
              <a:off x="3191" y="584"/>
              <a:ext cx="53" cy="694"/>
            </a:xfrm>
            <a:prstGeom prst="rect">
              <a:avLst/>
            </a:prstGeom>
            <a:gradFill rotWithShape="0">
              <a:gsLst>
                <a:gs pos="0">
                  <a:srgbClr val="DDDDDD"/>
                </a:gs>
                <a:gs pos="100000">
                  <a:srgbClr val="FF3300"/>
                </a:gs>
              </a:gsLst>
              <a:lin ang="540000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55" name="Group 11"/>
          <p:cNvGrpSpPr>
            <a:grpSpLocks/>
          </p:cNvGrpSpPr>
          <p:nvPr/>
        </p:nvGrpSpPr>
        <p:grpSpPr bwMode="auto">
          <a:xfrm>
            <a:off x="3679825" y="2000250"/>
            <a:ext cx="2378075" cy="2951163"/>
            <a:chOff x="1936" y="782"/>
            <a:chExt cx="1968" cy="2468"/>
          </a:xfrm>
        </p:grpSpPr>
        <p:sp>
          <p:nvSpPr>
            <p:cNvPr id="6156" name="Freeform 12"/>
            <p:cNvSpPr>
              <a:spLocks/>
            </p:cNvSpPr>
            <p:nvPr/>
          </p:nvSpPr>
          <p:spPr bwMode="auto">
            <a:xfrm>
              <a:off x="1936" y="1017"/>
              <a:ext cx="576" cy="2230"/>
            </a:xfrm>
            <a:custGeom>
              <a:avLst/>
              <a:gdLst>
                <a:gd name="T0" fmla="*/ 391 w 773"/>
                <a:gd name="T1" fmla="*/ 0 h 3218"/>
                <a:gd name="T2" fmla="*/ 391 w 773"/>
                <a:gd name="T3" fmla="*/ 2673 h 3218"/>
                <a:gd name="T4" fmla="*/ 109 w 773"/>
                <a:gd name="T5" fmla="*/ 2982 h 3218"/>
                <a:gd name="T6" fmla="*/ 109 w 773"/>
                <a:gd name="T7" fmla="*/ 3109 h 3218"/>
                <a:gd name="T8" fmla="*/ 0 w 773"/>
                <a:gd name="T9" fmla="*/ 3109 h 3218"/>
                <a:gd name="T10" fmla="*/ 0 w 773"/>
                <a:gd name="T11" fmla="*/ 3218 h 3218"/>
                <a:gd name="T12" fmla="*/ 246 w 773"/>
                <a:gd name="T13" fmla="*/ 3218 h 3218"/>
                <a:gd name="T14" fmla="*/ 255 w 773"/>
                <a:gd name="T15" fmla="*/ 3045 h 3218"/>
                <a:gd name="T16" fmla="*/ 618 w 773"/>
                <a:gd name="T17" fmla="*/ 2636 h 3218"/>
                <a:gd name="T18" fmla="*/ 618 w 773"/>
                <a:gd name="T19" fmla="*/ 463 h 3218"/>
                <a:gd name="T20" fmla="*/ 719 w 773"/>
                <a:gd name="T21" fmla="*/ 465 h 3218"/>
                <a:gd name="T22" fmla="*/ 773 w 773"/>
                <a:gd name="T23" fmla="*/ 411 h 3218"/>
                <a:gd name="T24" fmla="*/ 773 w 773"/>
                <a:gd name="T25" fmla="*/ 189 h 3218"/>
                <a:gd name="T26" fmla="*/ 655 w 773"/>
                <a:gd name="T27" fmla="*/ 82 h 3218"/>
                <a:gd name="T28" fmla="*/ 391 w 773"/>
                <a:gd name="T29" fmla="*/ 0 h 3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3" h="3218">
                  <a:moveTo>
                    <a:pt x="391" y="0"/>
                  </a:moveTo>
                  <a:lnTo>
                    <a:pt x="391" y="2673"/>
                  </a:lnTo>
                  <a:lnTo>
                    <a:pt x="109" y="2982"/>
                  </a:lnTo>
                  <a:lnTo>
                    <a:pt x="109" y="3109"/>
                  </a:lnTo>
                  <a:lnTo>
                    <a:pt x="0" y="3109"/>
                  </a:lnTo>
                  <a:lnTo>
                    <a:pt x="0" y="3218"/>
                  </a:lnTo>
                  <a:lnTo>
                    <a:pt x="246" y="3218"/>
                  </a:lnTo>
                  <a:lnTo>
                    <a:pt x="255" y="3045"/>
                  </a:lnTo>
                  <a:lnTo>
                    <a:pt x="618" y="2636"/>
                  </a:lnTo>
                  <a:lnTo>
                    <a:pt x="618" y="463"/>
                  </a:lnTo>
                  <a:lnTo>
                    <a:pt x="719" y="465"/>
                  </a:lnTo>
                  <a:lnTo>
                    <a:pt x="773" y="411"/>
                  </a:lnTo>
                  <a:lnTo>
                    <a:pt x="773" y="189"/>
                  </a:lnTo>
                  <a:lnTo>
                    <a:pt x="655" y="82"/>
                  </a:lnTo>
                  <a:lnTo>
                    <a:pt x="391" y="0"/>
                  </a:lnTo>
                  <a:close/>
                </a:path>
              </a:pathLst>
            </a:custGeom>
            <a:solidFill>
              <a:schemeClr val="accent1"/>
            </a:solidFill>
            <a:ln w="38100"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7" name="Rectangle 13"/>
            <p:cNvSpPr>
              <a:spLocks noChangeArrowheads="1"/>
            </p:cNvSpPr>
            <p:nvPr/>
          </p:nvSpPr>
          <p:spPr bwMode="auto">
            <a:xfrm>
              <a:off x="2283" y="1179"/>
              <a:ext cx="63" cy="752"/>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 name="Rectangle 14"/>
            <p:cNvSpPr>
              <a:spLocks noChangeArrowheads="1"/>
            </p:cNvSpPr>
            <p:nvPr/>
          </p:nvSpPr>
          <p:spPr bwMode="auto">
            <a:xfrm>
              <a:off x="2283" y="2014"/>
              <a:ext cx="64" cy="752"/>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9" name="Freeform 15"/>
            <p:cNvSpPr>
              <a:spLocks/>
            </p:cNvSpPr>
            <p:nvPr/>
          </p:nvSpPr>
          <p:spPr bwMode="auto">
            <a:xfrm>
              <a:off x="2239" y="782"/>
              <a:ext cx="336" cy="196"/>
            </a:xfrm>
            <a:custGeom>
              <a:avLst/>
              <a:gdLst>
                <a:gd name="T0" fmla="*/ 450 w 450"/>
                <a:gd name="T1" fmla="*/ 282 h 282"/>
                <a:gd name="T2" fmla="*/ 0 w 450"/>
                <a:gd name="T3" fmla="*/ 72 h 282"/>
                <a:gd name="T4" fmla="*/ 0 w 450"/>
                <a:gd name="T5" fmla="*/ 0 h 282"/>
                <a:gd name="T6" fmla="*/ 450 w 450"/>
                <a:gd name="T7" fmla="*/ 0 h 282"/>
                <a:gd name="T8" fmla="*/ 450 w 450"/>
                <a:gd name="T9" fmla="*/ 282 h 282"/>
              </a:gdLst>
              <a:ahLst/>
              <a:cxnLst>
                <a:cxn ang="0">
                  <a:pos x="T0" y="T1"/>
                </a:cxn>
                <a:cxn ang="0">
                  <a:pos x="T2" y="T3"/>
                </a:cxn>
                <a:cxn ang="0">
                  <a:pos x="T4" y="T5"/>
                </a:cxn>
                <a:cxn ang="0">
                  <a:pos x="T6" y="T7"/>
                </a:cxn>
                <a:cxn ang="0">
                  <a:pos x="T8" y="T9"/>
                </a:cxn>
              </a:cxnLst>
              <a:rect l="0" t="0" r="r" b="b"/>
              <a:pathLst>
                <a:path w="450" h="282">
                  <a:moveTo>
                    <a:pt x="450" y="282"/>
                  </a:moveTo>
                  <a:lnTo>
                    <a:pt x="0" y="72"/>
                  </a:lnTo>
                  <a:lnTo>
                    <a:pt x="0" y="0"/>
                  </a:lnTo>
                  <a:lnTo>
                    <a:pt x="450" y="0"/>
                  </a:lnTo>
                  <a:lnTo>
                    <a:pt x="450" y="282"/>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0" name="Freeform 16"/>
            <p:cNvSpPr>
              <a:spLocks/>
            </p:cNvSpPr>
            <p:nvPr/>
          </p:nvSpPr>
          <p:spPr bwMode="auto">
            <a:xfrm flipH="1">
              <a:off x="3321" y="1020"/>
              <a:ext cx="583" cy="2230"/>
            </a:xfrm>
            <a:custGeom>
              <a:avLst/>
              <a:gdLst>
                <a:gd name="T0" fmla="*/ 391 w 782"/>
                <a:gd name="T1" fmla="*/ 0 h 3218"/>
                <a:gd name="T2" fmla="*/ 391 w 782"/>
                <a:gd name="T3" fmla="*/ 2673 h 3218"/>
                <a:gd name="T4" fmla="*/ 109 w 782"/>
                <a:gd name="T5" fmla="*/ 2982 h 3218"/>
                <a:gd name="T6" fmla="*/ 109 w 782"/>
                <a:gd name="T7" fmla="*/ 3109 h 3218"/>
                <a:gd name="T8" fmla="*/ 0 w 782"/>
                <a:gd name="T9" fmla="*/ 3109 h 3218"/>
                <a:gd name="T10" fmla="*/ 0 w 782"/>
                <a:gd name="T11" fmla="*/ 3218 h 3218"/>
                <a:gd name="T12" fmla="*/ 246 w 782"/>
                <a:gd name="T13" fmla="*/ 3218 h 3218"/>
                <a:gd name="T14" fmla="*/ 255 w 782"/>
                <a:gd name="T15" fmla="*/ 3045 h 3218"/>
                <a:gd name="T16" fmla="*/ 618 w 782"/>
                <a:gd name="T17" fmla="*/ 2636 h 3218"/>
                <a:gd name="T18" fmla="*/ 618 w 782"/>
                <a:gd name="T19" fmla="*/ 463 h 3218"/>
                <a:gd name="T20" fmla="*/ 700 w 782"/>
                <a:gd name="T21" fmla="*/ 463 h 3218"/>
                <a:gd name="T22" fmla="*/ 782 w 782"/>
                <a:gd name="T23" fmla="*/ 391 h 3218"/>
                <a:gd name="T24" fmla="*/ 782 w 782"/>
                <a:gd name="T25" fmla="*/ 182 h 3218"/>
                <a:gd name="T26" fmla="*/ 655 w 782"/>
                <a:gd name="T27" fmla="*/ 82 h 3218"/>
                <a:gd name="T28" fmla="*/ 391 w 782"/>
                <a:gd name="T29" fmla="*/ 0 h 3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2" h="3218">
                  <a:moveTo>
                    <a:pt x="391" y="0"/>
                  </a:moveTo>
                  <a:lnTo>
                    <a:pt x="391" y="2673"/>
                  </a:lnTo>
                  <a:lnTo>
                    <a:pt x="109" y="2982"/>
                  </a:lnTo>
                  <a:lnTo>
                    <a:pt x="109" y="3109"/>
                  </a:lnTo>
                  <a:lnTo>
                    <a:pt x="0" y="3109"/>
                  </a:lnTo>
                  <a:lnTo>
                    <a:pt x="0" y="3218"/>
                  </a:lnTo>
                  <a:lnTo>
                    <a:pt x="246" y="3218"/>
                  </a:lnTo>
                  <a:lnTo>
                    <a:pt x="255" y="3045"/>
                  </a:lnTo>
                  <a:lnTo>
                    <a:pt x="618" y="2636"/>
                  </a:lnTo>
                  <a:lnTo>
                    <a:pt x="618" y="463"/>
                  </a:lnTo>
                  <a:lnTo>
                    <a:pt x="700" y="463"/>
                  </a:lnTo>
                  <a:lnTo>
                    <a:pt x="782" y="391"/>
                  </a:lnTo>
                  <a:lnTo>
                    <a:pt x="782" y="182"/>
                  </a:lnTo>
                  <a:lnTo>
                    <a:pt x="655" y="82"/>
                  </a:lnTo>
                  <a:lnTo>
                    <a:pt x="391" y="0"/>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1" name="Rectangle 17"/>
            <p:cNvSpPr>
              <a:spLocks noChangeArrowheads="1"/>
            </p:cNvSpPr>
            <p:nvPr/>
          </p:nvSpPr>
          <p:spPr bwMode="auto">
            <a:xfrm flipH="1">
              <a:off x="3493" y="1590"/>
              <a:ext cx="64" cy="1179"/>
            </a:xfrm>
            <a:prstGeom prst="rect">
              <a:avLst/>
            </a:prstGeom>
            <a:solidFill>
              <a:srgbClr val="00CCFF"/>
            </a:solidFill>
            <a:ln>
              <a:noFill/>
            </a:ln>
            <a:effectLst/>
            <a:extLs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2" name="Rectangle 18"/>
            <p:cNvSpPr>
              <a:spLocks noChangeArrowheads="1"/>
            </p:cNvSpPr>
            <p:nvPr/>
          </p:nvSpPr>
          <p:spPr bwMode="auto">
            <a:xfrm flipH="1">
              <a:off x="3356" y="1172"/>
              <a:ext cx="187" cy="111"/>
            </a:xfrm>
            <a:prstGeom prst="rect">
              <a:avLst/>
            </a:prstGeom>
            <a:solidFill>
              <a:srgbClr val="00CCFF"/>
            </a:solidFill>
            <a:ln>
              <a:noFill/>
            </a:ln>
            <a:effectLst/>
            <a:extLs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3" name="Freeform 19"/>
            <p:cNvSpPr>
              <a:spLocks/>
            </p:cNvSpPr>
            <p:nvPr/>
          </p:nvSpPr>
          <p:spPr bwMode="auto">
            <a:xfrm flipH="1">
              <a:off x="3250" y="790"/>
              <a:ext cx="335" cy="196"/>
            </a:xfrm>
            <a:custGeom>
              <a:avLst/>
              <a:gdLst>
                <a:gd name="T0" fmla="*/ 450 w 450"/>
                <a:gd name="T1" fmla="*/ 282 h 282"/>
                <a:gd name="T2" fmla="*/ 0 w 450"/>
                <a:gd name="T3" fmla="*/ 72 h 282"/>
                <a:gd name="T4" fmla="*/ 0 w 450"/>
                <a:gd name="T5" fmla="*/ 0 h 282"/>
                <a:gd name="T6" fmla="*/ 450 w 450"/>
                <a:gd name="T7" fmla="*/ 0 h 282"/>
                <a:gd name="T8" fmla="*/ 450 w 450"/>
                <a:gd name="T9" fmla="*/ 282 h 282"/>
              </a:gdLst>
              <a:ahLst/>
              <a:cxnLst>
                <a:cxn ang="0">
                  <a:pos x="T0" y="T1"/>
                </a:cxn>
                <a:cxn ang="0">
                  <a:pos x="T2" y="T3"/>
                </a:cxn>
                <a:cxn ang="0">
                  <a:pos x="T4" y="T5"/>
                </a:cxn>
                <a:cxn ang="0">
                  <a:pos x="T6" y="T7"/>
                </a:cxn>
                <a:cxn ang="0">
                  <a:pos x="T8" y="T9"/>
                </a:cxn>
              </a:cxnLst>
              <a:rect l="0" t="0" r="r" b="b"/>
              <a:pathLst>
                <a:path w="450" h="282">
                  <a:moveTo>
                    <a:pt x="450" y="282"/>
                  </a:moveTo>
                  <a:lnTo>
                    <a:pt x="0" y="72"/>
                  </a:lnTo>
                  <a:lnTo>
                    <a:pt x="0" y="0"/>
                  </a:lnTo>
                  <a:lnTo>
                    <a:pt x="450" y="0"/>
                  </a:lnTo>
                  <a:lnTo>
                    <a:pt x="450" y="282"/>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4" name="Freeform 20"/>
            <p:cNvSpPr>
              <a:spLocks/>
            </p:cNvSpPr>
            <p:nvPr/>
          </p:nvSpPr>
          <p:spPr bwMode="auto">
            <a:xfrm>
              <a:off x="2636" y="784"/>
              <a:ext cx="290" cy="555"/>
            </a:xfrm>
            <a:custGeom>
              <a:avLst/>
              <a:gdLst>
                <a:gd name="T0" fmla="*/ 0 w 389"/>
                <a:gd name="T1" fmla="*/ 0 h 800"/>
                <a:gd name="T2" fmla="*/ 389 w 389"/>
                <a:gd name="T3" fmla="*/ 0 h 800"/>
                <a:gd name="T4" fmla="*/ 389 w 389"/>
                <a:gd name="T5" fmla="*/ 800 h 800"/>
                <a:gd name="T6" fmla="*/ 130 w 389"/>
                <a:gd name="T7" fmla="*/ 800 h 800"/>
                <a:gd name="T8" fmla="*/ 85 w 389"/>
                <a:gd name="T9" fmla="*/ 747 h 800"/>
                <a:gd name="T10" fmla="*/ 85 w 389"/>
                <a:gd name="T11" fmla="*/ 474 h 800"/>
                <a:gd name="T12" fmla="*/ 0 w 389"/>
                <a:gd name="T13" fmla="*/ 358 h 800"/>
                <a:gd name="T14" fmla="*/ 0 w 389"/>
                <a:gd name="T15" fmla="*/ 0 h 8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9" h="800">
                  <a:moveTo>
                    <a:pt x="0" y="0"/>
                  </a:moveTo>
                  <a:lnTo>
                    <a:pt x="389" y="0"/>
                  </a:lnTo>
                  <a:lnTo>
                    <a:pt x="389" y="800"/>
                  </a:lnTo>
                  <a:lnTo>
                    <a:pt x="130" y="800"/>
                  </a:lnTo>
                  <a:lnTo>
                    <a:pt x="85" y="747"/>
                  </a:lnTo>
                  <a:lnTo>
                    <a:pt x="85" y="474"/>
                  </a:lnTo>
                  <a:lnTo>
                    <a:pt x="0" y="358"/>
                  </a:lnTo>
                  <a:lnTo>
                    <a:pt x="0" y="0"/>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5" name="Freeform 21"/>
            <p:cNvSpPr>
              <a:spLocks/>
            </p:cNvSpPr>
            <p:nvPr/>
          </p:nvSpPr>
          <p:spPr bwMode="auto">
            <a:xfrm>
              <a:off x="2932" y="785"/>
              <a:ext cx="252" cy="554"/>
            </a:xfrm>
            <a:custGeom>
              <a:avLst/>
              <a:gdLst>
                <a:gd name="T0" fmla="*/ 338 w 338"/>
                <a:gd name="T1" fmla="*/ 0 h 800"/>
                <a:gd name="T2" fmla="*/ 0 w 338"/>
                <a:gd name="T3" fmla="*/ 0 h 800"/>
                <a:gd name="T4" fmla="*/ 0 w 338"/>
                <a:gd name="T5" fmla="*/ 800 h 800"/>
                <a:gd name="T6" fmla="*/ 150 w 338"/>
                <a:gd name="T7" fmla="*/ 799 h 800"/>
                <a:gd name="T8" fmla="*/ 258 w 338"/>
                <a:gd name="T9" fmla="*/ 710 h 800"/>
                <a:gd name="T10" fmla="*/ 258 w 338"/>
                <a:gd name="T11" fmla="*/ 494 h 800"/>
                <a:gd name="T12" fmla="*/ 338 w 338"/>
                <a:gd name="T13" fmla="*/ 358 h 800"/>
                <a:gd name="T14" fmla="*/ 338 w 338"/>
                <a:gd name="T15" fmla="*/ 0 h 8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00">
                  <a:moveTo>
                    <a:pt x="338" y="0"/>
                  </a:moveTo>
                  <a:lnTo>
                    <a:pt x="0" y="0"/>
                  </a:lnTo>
                  <a:lnTo>
                    <a:pt x="0" y="800"/>
                  </a:lnTo>
                  <a:lnTo>
                    <a:pt x="150" y="799"/>
                  </a:lnTo>
                  <a:lnTo>
                    <a:pt x="258" y="710"/>
                  </a:lnTo>
                  <a:lnTo>
                    <a:pt x="258" y="494"/>
                  </a:lnTo>
                  <a:lnTo>
                    <a:pt x="338" y="358"/>
                  </a:lnTo>
                  <a:lnTo>
                    <a:pt x="338" y="0"/>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6" name="Rectangle 22"/>
            <p:cNvSpPr>
              <a:spLocks noChangeArrowheads="1"/>
            </p:cNvSpPr>
            <p:nvPr/>
          </p:nvSpPr>
          <p:spPr bwMode="auto">
            <a:xfrm>
              <a:off x="2874" y="788"/>
              <a:ext cx="96" cy="538"/>
            </a:xfrm>
            <a:prstGeom prst="rect">
              <a:avLst/>
            </a:prstGeom>
            <a:solidFill>
              <a:schemeClr val="accent1"/>
            </a:solidFill>
            <a:ln>
              <a:noFill/>
            </a:ln>
            <a:effectLst/>
            <a:extLs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67" name="Group 23"/>
          <p:cNvGrpSpPr>
            <a:grpSpLocks/>
          </p:cNvGrpSpPr>
          <p:nvPr/>
        </p:nvGrpSpPr>
        <p:grpSpPr bwMode="auto">
          <a:xfrm>
            <a:off x="4249738" y="2978150"/>
            <a:ext cx="1252537" cy="2462213"/>
            <a:chOff x="2399" y="2149"/>
            <a:chExt cx="1037" cy="2059"/>
          </a:xfrm>
        </p:grpSpPr>
        <p:sp>
          <p:nvSpPr>
            <p:cNvPr id="6168" name="AutoShape 24"/>
            <p:cNvSpPr>
              <a:spLocks noChangeArrowheads="1"/>
            </p:cNvSpPr>
            <p:nvPr/>
          </p:nvSpPr>
          <p:spPr bwMode="auto">
            <a:xfrm rot="1280044">
              <a:off x="2636" y="2609"/>
              <a:ext cx="259" cy="766"/>
            </a:xfrm>
            <a:custGeom>
              <a:avLst/>
              <a:gdLst>
                <a:gd name="G0" fmla="+- 5214 0 0"/>
                <a:gd name="G1" fmla="+- 21600 0 5214"/>
                <a:gd name="G2" fmla="*/ 5214 1 2"/>
                <a:gd name="G3" fmla="+- 21600 0 G2"/>
                <a:gd name="G4" fmla="+/ 5214 21600 2"/>
                <a:gd name="G5" fmla="+/ G1 0 2"/>
                <a:gd name="G6" fmla="*/ 21600 21600 5214"/>
                <a:gd name="G7" fmla="*/ G6 1 2"/>
                <a:gd name="G8" fmla="+- 21600 0 G7"/>
                <a:gd name="G9" fmla="*/ 21600 1 2"/>
                <a:gd name="G10" fmla="+- 5214 0 G9"/>
                <a:gd name="G11" fmla="?: G10 G8 0"/>
                <a:gd name="G12" fmla="?: G10 G7 21600"/>
                <a:gd name="T0" fmla="*/ 18993 w 21600"/>
                <a:gd name="T1" fmla="*/ 10800 h 21600"/>
                <a:gd name="T2" fmla="*/ 10800 w 21600"/>
                <a:gd name="T3" fmla="*/ 21600 h 21600"/>
                <a:gd name="T4" fmla="*/ 2607 w 21600"/>
                <a:gd name="T5" fmla="*/ 10800 h 21600"/>
                <a:gd name="T6" fmla="*/ 10800 w 21600"/>
                <a:gd name="T7" fmla="*/ 0 h 21600"/>
                <a:gd name="T8" fmla="*/ 4407 w 21600"/>
                <a:gd name="T9" fmla="*/ 4407 h 21600"/>
                <a:gd name="T10" fmla="*/ 17193 w 21600"/>
                <a:gd name="T11" fmla="*/ 17193 h 21600"/>
              </a:gdLst>
              <a:ahLst/>
              <a:cxnLst>
                <a:cxn ang="0">
                  <a:pos x="T0" y="T1"/>
                </a:cxn>
                <a:cxn ang="0">
                  <a:pos x="T2" y="T3"/>
                </a:cxn>
                <a:cxn ang="0">
                  <a:pos x="T4" y="T5"/>
                </a:cxn>
                <a:cxn ang="0">
                  <a:pos x="T6" y="T7"/>
                </a:cxn>
              </a:cxnLst>
              <a:rect l="T8" t="T9" r="T10" b="T11"/>
              <a:pathLst>
                <a:path w="21600" h="21600">
                  <a:moveTo>
                    <a:pt x="0" y="0"/>
                  </a:moveTo>
                  <a:lnTo>
                    <a:pt x="5214" y="21600"/>
                  </a:lnTo>
                  <a:lnTo>
                    <a:pt x="16386" y="21600"/>
                  </a:lnTo>
                  <a:lnTo>
                    <a:pt x="21600" y="0"/>
                  </a:lnTo>
                  <a:close/>
                </a:path>
              </a:pathLst>
            </a:cu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9" name="Freeform 25"/>
            <p:cNvSpPr>
              <a:spLocks/>
            </p:cNvSpPr>
            <p:nvPr/>
          </p:nvSpPr>
          <p:spPr bwMode="auto">
            <a:xfrm>
              <a:off x="2417" y="2149"/>
              <a:ext cx="1003" cy="649"/>
            </a:xfrm>
            <a:custGeom>
              <a:avLst/>
              <a:gdLst>
                <a:gd name="T0" fmla="*/ 0 w 1389"/>
                <a:gd name="T1" fmla="*/ 0 h 937"/>
                <a:gd name="T2" fmla="*/ 1389 w 1389"/>
                <a:gd name="T3" fmla="*/ 0 h 937"/>
                <a:gd name="T4" fmla="*/ 1389 w 1389"/>
                <a:gd name="T5" fmla="*/ 937 h 937"/>
                <a:gd name="T6" fmla="*/ 936 w 1389"/>
                <a:gd name="T7" fmla="*/ 781 h 937"/>
                <a:gd name="T8" fmla="*/ 726 w 1389"/>
                <a:gd name="T9" fmla="*/ 737 h 937"/>
                <a:gd name="T10" fmla="*/ 663 w 1389"/>
                <a:gd name="T11" fmla="*/ 737 h 937"/>
                <a:gd name="T12" fmla="*/ 484 w 1389"/>
                <a:gd name="T13" fmla="*/ 790 h 937"/>
                <a:gd name="T14" fmla="*/ 0 w 1389"/>
                <a:gd name="T15" fmla="*/ 937 h 937"/>
                <a:gd name="T16" fmla="*/ 0 w 1389"/>
                <a:gd name="T17" fmla="*/ 0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9" h="937">
                  <a:moveTo>
                    <a:pt x="0" y="0"/>
                  </a:moveTo>
                  <a:lnTo>
                    <a:pt x="1389" y="0"/>
                  </a:lnTo>
                  <a:lnTo>
                    <a:pt x="1389" y="937"/>
                  </a:lnTo>
                  <a:lnTo>
                    <a:pt x="936" y="781"/>
                  </a:lnTo>
                  <a:lnTo>
                    <a:pt x="726" y="737"/>
                  </a:lnTo>
                  <a:lnTo>
                    <a:pt x="663" y="737"/>
                  </a:lnTo>
                  <a:lnTo>
                    <a:pt x="484" y="790"/>
                  </a:lnTo>
                  <a:lnTo>
                    <a:pt x="0" y="937"/>
                  </a:lnTo>
                  <a:lnTo>
                    <a:pt x="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0" name="Oval 26"/>
            <p:cNvSpPr>
              <a:spLocks noChangeArrowheads="1"/>
            </p:cNvSpPr>
            <p:nvPr/>
          </p:nvSpPr>
          <p:spPr bwMode="auto">
            <a:xfrm>
              <a:off x="2791" y="2356"/>
              <a:ext cx="280" cy="261"/>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1" name="Rectangle 27" descr="Wave"/>
            <p:cNvSpPr>
              <a:spLocks noChangeArrowheads="1"/>
            </p:cNvSpPr>
            <p:nvPr/>
          </p:nvSpPr>
          <p:spPr bwMode="auto">
            <a:xfrm>
              <a:off x="2401" y="2192"/>
              <a:ext cx="1035" cy="36"/>
            </a:xfrm>
            <a:prstGeom prst="rect">
              <a:avLst/>
            </a:prstGeom>
            <a:pattFill prst="wave">
              <a:fgClr>
                <a:schemeClr val="tx2"/>
              </a:fgClr>
              <a:bgClr>
                <a:schemeClr val="bg1"/>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2" name="Rectangle 28" descr="Plaid"/>
            <p:cNvSpPr>
              <a:spLocks noChangeArrowheads="1"/>
            </p:cNvSpPr>
            <p:nvPr/>
          </p:nvSpPr>
          <p:spPr bwMode="auto">
            <a:xfrm>
              <a:off x="2399" y="2259"/>
              <a:ext cx="1035" cy="36"/>
            </a:xfrm>
            <a:prstGeom prst="rect">
              <a:avLst/>
            </a:prstGeom>
            <a:pattFill prst="plaid">
              <a:fgClr>
                <a:schemeClr val="tx1"/>
              </a:fgClr>
              <a:bgClr>
                <a:srgbClr val="FFFFFF"/>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3" name="Oval 29"/>
            <p:cNvSpPr>
              <a:spLocks noChangeArrowheads="1"/>
            </p:cNvSpPr>
            <p:nvPr/>
          </p:nvSpPr>
          <p:spPr bwMode="auto">
            <a:xfrm>
              <a:off x="2445" y="3328"/>
              <a:ext cx="300" cy="282"/>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4" name="Oval 30"/>
            <p:cNvSpPr>
              <a:spLocks noChangeArrowheads="1"/>
            </p:cNvSpPr>
            <p:nvPr/>
          </p:nvSpPr>
          <p:spPr bwMode="auto">
            <a:xfrm>
              <a:off x="2691" y="3790"/>
              <a:ext cx="473" cy="418"/>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5" name="AutoShape 31"/>
            <p:cNvSpPr>
              <a:spLocks noChangeArrowheads="1"/>
            </p:cNvSpPr>
            <p:nvPr/>
          </p:nvSpPr>
          <p:spPr bwMode="auto">
            <a:xfrm rot="19664787" flipV="1">
              <a:off x="2541" y="3420"/>
              <a:ext cx="434" cy="619"/>
            </a:xfrm>
            <a:custGeom>
              <a:avLst/>
              <a:gdLst>
                <a:gd name="G0" fmla="+- 3222 0 0"/>
                <a:gd name="G1" fmla="+- 21600 0 3222"/>
                <a:gd name="G2" fmla="*/ 3222 1 2"/>
                <a:gd name="G3" fmla="+- 21600 0 G2"/>
                <a:gd name="G4" fmla="+/ 3222 21600 2"/>
                <a:gd name="G5" fmla="+/ G1 0 2"/>
                <a:gd name="G6" fmla="*/ 21600 21600 3222"/>
                <a:gd name="G7" fmla="*/ G6 1 2"/>
                <a:gd name="G8" fmla="+- 21600 0 G7"/>
                <a:gd name="G9" fmla="*/ 21600 1 2"/>
                <a:gd name="G10" fmla="+- 3222 0 G9"/>
                <a:gd name="G11" fmla="?: G10 G8 0"/>
                <a:gd name="G12" fmla="?: G10 G7 21600"/>
                <a:gd name="T0" fmla="*/ 19989 w 21600"/>
                <a:gd name="T1" fmla="*/ 10800 h 21600"/>
                <a:gd name="T2" fmla="*/ 10800 w 21600"/>
                <a:gd name="T3" fmla="*/ 21600 h 21600"/>
                <a:gd name="T4" fmla="*/ 1611 w 21600"/>
                <a:gd name="T5" fmla="*/ 10800 h 21600"/>
                <a:gd name="T6" fmla="*/ 10800 w 21600"/>
                <a:gd name="T7" fmla="*/ 0 h 21600"/>
                <a:gd name="T8" fmla="*/ 3411 w 21600"/>
                <a:gd name="T9" fmla="*/ 3411 h 21600"/>
                <a:gd name="T10" fmla="*/ 18189 w 21600"/>
                <a:gd name="T11" fmla="*/ 18189 h 21600"/>
              </a:gdLst>
              <a:ahLst/>
              <a:cxnLst>
                <a:cxn ang="0">
                  <a:pos x="T0" y="T1"/>
                </a:cxn>
                <a:cxn ang="0">
                  <a:pos x="T2" y="T3"/>
                </a:cxn>
                <a:cxn ang="0">
                  <a:pos x="T4" y="T5"/>
                </a:cxn>
                <a:cxn ang="0">
                  <a:pos x="T6" y="T7"/>
                </a:cxn>
              </a:cxnLst>
              <a:rect l="T8" t="T9" r="T10" b="T11"/>
              <a:pathLst>
                <a:path w="21600" h="21600">
                  <a:moveTo>
                    <a:pt x="0" y="0"/>
                  </a:moveTo>
                  <a:lnTo>
                    <a:pt x="3222" y="21600"/>
                  </a:lnTo>
                  <a:lnTo>
                    <a:pt x="18378" y="21600"/>
                  </a:lnTo>
                  <a:lnTo>
                    <a:pt x="21600" y="0"/>
                  </a:lnTo>
                  <a:close/>
                </a:path>
              </a:pathLst>
            </a:custGeom>
            <a:solidFill>
              <a:srgbClr val="DDDDD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6" name="Line 32"/>
            <p:cNvSpPr>
              <a:spLocks noChangeShapeType="1"/>
            </p:cNvSpPr>
            <p:nvPr/>
          </p:nvSpPr>
          <p:spPr bwMode="auto">
            <a:xfrm>
              <a:off x="2727" y="3400"/>
              <a:ext cx="364" cy="45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7" name="Line 33"/>
            <p:cNvSpPr>
              <a:spLocks noChangeShapeType="1"/>
            </p:cNvSpPr>
            <p:nvPr/>
          </p:nvSpPr>
          <p:spPr bwMode="auto">
            <a:xfrm>
              <a:off x="2454" y="3528"/>
              <a:ext cx="282" cy="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8" name="Oval 34"/>
            <p:cNvSpPr>
              <a:spLocks noChangeArrowheads="1"/>
            </p:cNvSpPr>
            <p:nvPr/>
          </p:nvSpPr>
          <p:spPr bwMode="auto">
            <a:xfrm>
              <a:off x="2753" y="3837"/>
              <a:ext cx="365" cy="345"/>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9" name="Oval 35"/>
            <p:cNvSpPr>
              <a:spLocks noChangeArrowheads="1"/>
            </p:cNvSpPr>
            <p:nvPr/>
          </p:nvSpPr>
          <p:spPr bwMode="auto">
            <a:xfrm>
              <a:off x="2473" y="3364"/>
              <a:ext cx="245" cy="237"/>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80" name="Group 36"/>
          <p:cNvGrpSpPr>
            <a:grpSpLocks/>
          </p:cNvGrpSpPr>
          <p:nvPr/>
        </p:nvGrpSpPr>
        <p:grpSpPr bwMode="auto">
          <a:xfrm rot="5400000" flipH="1">
            <a:off x="5658645" y="2443956"/>
            <a:ext cx="239712" cy="733425"/>
            <a:chOff x="700" y="728"/>
            <a:chExt cx="464" cy="1427"/>
          </a:xfrm>
        </p:grpSpPr>
        <p:sp>
          <p:nvSpPr>
            <p:cNvPr id="6181" name="Rectangle 37"/>
            <p:cNvSpPr>
              <a:spLocks noChangeArrowheads="1"/>
            </p:cNvSpPr>
            <p:nvPr/>
          </p:nvSpPr>
          <p:spPr bwMode="auto">
            <a:xfrm>
              <a:off x="927" y="2001"/>
              <a:ext cx="47" cy="82"/>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2" name="AutoShape 38"/>
            <p:cNvSpPr>
              <a:spLocks noChangeArrowheads="1"/>
            </p:cNvSpPr>
            <p:nvPr/>
          </p:nvSpPr>
          <p:spPr bwMode="auto">
            <a:xfrm>
              <a:off x="800" y="1682"/>
              <a:ext cx="291" cy="34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3" name="Rectangle 39"/>
            <p:cNvSpPr>
              <a:spLocks noChangeArrowheads="1"/>
            </p:cNvSpPr>
            <p:nvPr/>
          </p:nvSpPr>
          <p:spPr bwMode="auto">
            <a:xfrm>
              <a:off x="700" y="1509"/>
              <a:ext cx="464" cy="182"/>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4" name="AutoShape 40"/>
            <p:cNvSpPr>
              <a:spLocks noChangeArrowheads="1"/>
            </p:cNvSpPr>
            <p:nvPr/>
          </p:nvSpPr>
          <p:spPr bwMode="auto">
            <a:xfrm flipV="1">
              <a:off x="791" y="864"/>
              <a:ext cx="292" cy="64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5" name="Freeform 41"/>
            <p:cNvSpPr>
              <a:spLocks/>
            </p:cNvSpPr>
            <p:nvPr/>
          </p:nvSpPr>
          <p:spPr bwMode="auto">
            <a:xfrm>
              <a:off x="873" y="2019"/>
              <a:ext cx="119" cy="136"/>
            </a:xfrm>
            <a:custGeom>
              <a:avLst/>
              <a:gdLst>
                <a:gd name="T0" fmla="*/ 0 w 246"/>
                <a:gd name="T1" fmla="*/ 91 h 218"/>
                <a:gd name="T2" fmla="*/ 9 w 246"/>
                <a:gd name="T3" fmla="*/ 182 h 218"/>
                <a:gd name="T4" fmla="*/ 246 w 246"/>
                <a:gd name="T5" fmla="*/ 218 h 218"/>
                <a:gd name="T6" fmla="*/ 227 w 246"/>
                <a:gd name="T7" fmla="*/ 155 h 218"/>
                <a:gd name="T8" fmla="*/ 91 w 246"/>
                <a:gd name="T9" fmla="*/ 128 h 218"/>
                <a:gd name="T10" fmla="*/ 64 w 246"/>
                <a:gd name="T11" fmla="*/ 0 h 218"/>
                <a:gd name="T12" fmla="*/ 0 w 246"/>
                <a:gd name="T13" fmla="*/ 9 h 218"/>
                <a:gd name="T14" fmla="*/ 0 w 246"/>
                <a:gd name="T15" fmla="*/ 91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18">
                  <a:moveTo>
                    <a:pt x="0" y="91"/>
                  </a:moveTo>
                  <a:cubicBezTo>
                    <a:pt x="10" y="164"/>
                    <a:pt x="9" y="133"/>
                    <a:pt x="9" y="182"/>
                  </a:cubicBezTo>
                  <a:lnTo>
                    <a:pt x="246" y="218"/>
                  </a:lnTo>
                  <a:lnTo>
                    <a:pt x="227" y="155"/>
                  </a:lnTo>
                  <a:lnTo>
                    <a:pt x="91" y="128"/>
                  </a:lnTo>
                  <a:lnTo>
                    <a:pt x="64" y="0"/>
                  </a:lnTo>
                  <a:lnTo>
                    <a:pt x="0" y="9"/>
                  </a:lnTo>
                  <a:lnTo>
                    <a:pt x="0" y="91"/>
                  </a:lnTo>
                  <a:close/>
                </a:path>
              </a:pathLst>
            </a:cu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6" name="Rectangle 42"/>
            <p:cNvSpPr>
              <a:spLocks noChangeArrowheads="1"/>
            </p:cNvSpPr>
            <p:nvPr/>
          </p:nvSpPr>
          <p:spPr bwMode="auto">
            <a:xfrm>
              <a:off x="700" y="1547"/>
              <a:ext cx="118" cy="135"/>
            </a:xfrm>
            <a:prstGeom prst="rect">
              <a:avLst/>
            </a:prstGeom>
            <a:gradFill rotWithShape="0">
              <a:gsLst>
                <a:gs pos="0">
                  <a:schemeClr val="folHlink">
                    <a:gamma/>
                    <a:shade val="46275"/>
                    <a:invGamma/>
                  </a:schemeClr>
                </a:gs>
                <a:gs pos="100000">
                  <a:schemeClr val="folHlink"/>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7" name="Rectangle 43"/>
            <p:cNvSpPr>
              <a:spLocks noChangeArrowheads="1"/>
            </p:cNvSpPr>
            <p:nvPr/>
          </p:nvSpPr>
          <p:spPr bwMode="auto">
            <a:xfrm>
              <a:off x="1042" y="1542"/>
              <a:ext cx="118" cy="145"/>
            </a:xfrm>
            <a:prstGeom prst="rect">
              <a:avLst/>
            </a:prstGeom>
            <a:gradFill rotWithShape="0">
              <a:gsLst>
                <a:gs pos="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8" name="Rectangle 44"/>
            <p:cNvSpPr>
              <a:spLocks noChangeArrowheads="1"/>
            </p:cNvSpPr>
            <p:nvPr/>
          </p:nvSpPr>
          <p:spPr bwMode="auto">
            <a:xfrm>
              <a:off x="818" y="1545"/>
              <a:ext cx="227" cy="146"/>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9" name="Rectangle 45"/>
            <p:cNvSpPr>
              <a:spLocks noChangeArrowheads="1"/>
            </p:cNvSpPr>
            <p:nvPr/>
          </p:nvSpPr>
          <p:spPr bwMode="auto">
            <a:xfrm>
              <a:off x="909" y="728"/>
              <a:ext cx="56" cy="137"/>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193" name="AutoShape 49"/>
          <p:cNvSpPr>
            <a:spLocks noChangeArrowheads="1"/>
          </p:cNvSpPr>
          <p:nvPr/>
        </p:nvSpPr>
        <p:spPr bwMode="auto">
          <a:xfrm>
            <a:off x="5260975" y="2706688"/>
            <a:ext cx="198438" cy="206375"/>
          </a:xfrm>
          <a:prstGeom prst="irregularSeal2">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4" name="Text Box 60"/>
          <p:cNvSpPr txBox="1">
            <a:spLocks noChangeArrowheads="1"/>
          </p:cNvSpPr>
          <p:nvPr/>
        </p:nvSpPr>
        <p:spPr bwMode="auto">
          <a:xfrm>
            <a:off x="547688" y="5426075"/>
            <a:ext cx="12414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i="0"/>
              <a:t>Slide 08</a:t>
            </a:r>
          </a:p>
        </p:txBody>
      </p:sp>
      <p:sp>
        <p:nvSpPr>
          <p:cNvPr id="6205" name="Text Box 61"/>
          <p:cNvSpPr txBox="1">
            <a:spLocks noChangeArrowheads="1"/>
          </p:cNvSpPr>
          <p:nvPr/>
        </p:nvSpPr>
        <p:spPr bwMode="auto">
          <a:xfrm>
            <a:off x="527050" y="849313"/>
            <a:ext cx="5568950"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800" b="1" i="0">
                <a:solidFill>
                  <a:srgbClr val="FF3300"/>
                </a:solidFill>
              </a:rPr>
              <a:t>Internal Combustion Engine Basics</a:t>
            </a:r>
            <a:endParaRPr lang="en-US" sz="2400" i="0"/>
          </a:p>
        </p:txBody>
      </p:sp>
      <p:sp>
        <p:nvSpPr>
          <p:cNvPr id="6206" name="Text Box 62"/>
          <p:cNvSpPr txBox="1">
            <a:spLocks noChangeArrowheads="1"/>
          </p:cNvSpPr>
          <p:nvPr/>
        </p:nvSpPr>
        <p:spPr bwMode="auto">
          <a:xfrm>
            <a:off x="8175625" y="6167438"/>
            <a:ext cx="64452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a:r>
              <a:rPr lang="en-US" sz="1000" i="0"/>
              <a:t>D. Abata</a:t>
            </a:r>
            <a:endParaRPr lang="en-US" sz="2400" i="0"/>
          </a:p>
        </p:txBody>
      </p:sp>
      <p:sp>
        <p:nvSpPr>
          <p:cNvPr id="6207" name="Rectangle 63"/>
          <p:cNvSpPr>
            <a:spLocks noChangeArrowheads="1"/>
          </p:cNvSpPr>
          <p:nvPr/>
        </p:nvSpPr>
        <p:spPr bwMode="auto">
          <a:xfrm>
            <a:off x="4646613" y="2063750"/>
            <a:ext cx="433387" cy="115888"/>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8" name="Rectangle 64"/>
          <p:cNvSpPr>
            <a:spLocks noChangeArrowheads="1"/>
          </p:cNvSpPr>
          <p:nvPr/>
        </p:nvSpPr>
        <p:spPr bwMode="auto">
          <a:xfrm>
            <a:off x="4791075" y="2324100"/>
            <a:ext cx="115888" cy="273050"/>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38" name="Group 94"/>
          <p:cNvGrpSpPr>
            <a:grpSpLocks/>
          </p:cNvGrpSpPr>
          <p:nvPr/>
        </p:nvGrpSpPr>
        <p:grpSpPr bwMode="auto">
          <a:xfrm>
            <a:off x="2482850" y="2338388"/>
            <a:ext cx="1522413" cy="1616075"/>
            <a:chOff x="1564" y="1473"/>
            <a:chExt cx="959" cy="1018"/>
          </a:xfrm>
        </p:grpSpPr>
        <p:sp>
          <p:nvSpPr>
            <p:cNvPr id="6209" name="Rectangle 65"/>
            <p:cNvSpPr>
              <a:spLocks noChangeArrowheads="1"/>
            </p:cNvSpPr>
            <p:nvPr/>
          </p:nvSpPr>
          <p:spPr bwMode="auto">
            <a:xfrm>
              <a:off x="1673" y="1582"/>
              <a:ext cx="845" cy="90"/>
            </a:xfrm>
            <a:prstGeom prst="rect">
              <a:avLst/>
            </a:prstGeom>
            <a:gradFill rotWithShape="0">
              <a:gsLst>
                <a:gs pos="0">
                  <a:srgbClr val="00CCFF"/>
                </a:gs>
                <a:gs pos="100000">
                  <a:srgbClr val="FF3300"/>
                </a:gs>
              </a:gsLst>
              <a:lin ang="540000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0" name="Rectangle 66"/>
            <p:cNvSpPr>
              <a:spLocks noChangeArrowheads="1"/>
            </p:cNvSpPr>
            <p:nvPr/>
          </p:nvSpPr>
          <p:spPr bwMode="auto">
            <a:xfrm>
              <a:off x="1668" y="2351"/>
              <a:ext cx="855" cy="81"/>
            </a:xfrm>
            <a:prstGeom prst="rect">
              <a:avLst/>
            </a:prstGeom>
            <a:solidFill>
              <a:srgbClr val="00CC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5" name="Rectangle 71"/>
            <p:cNvSpPr>
              <a:spLocks noChangeArrowheads="1"/>
            </p:cNvSpPr>
            <p:nvPr/>
          </p:nvSpPr>
          <p:spPr bwMode="auto">
            <a:xfrm>
              <a:off x="1564" y="1564"/>
              <a:ext cx="109" cy="927"/>
            </a:xfrm>
            <a:prstGeom prst="rect">
              <a:avLst/>
            </a:prstGeom>
            <a:solidFill>
              <a:schemeClr val="accent1"/>
            </a:solidFill>
            <a:ln w="2857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24" name="Group 80"/>
            <p:cNvGrpSpPr>
              <a:grpSpLocks/>
            </p:cNvGrpSpPr>
            <p:nvPr/>
          </p:nvGrpSpPr>
          <p:grpSpPr bwMode="auto">
            <a:xfrm>
              <a:off x="1740" y="1767"/>
              <a:ext cx="223" cy="504"/>
              <a:chOff x="4795" y="1523"/>
              <a:chExt cx="341" cy="1141"/>
            </a:xfrm>
          </p:grpSpPr>
          <p:sp>
            <p:nvSpPr>
              <p:cNvPr id="6220" name="AutoShape 76"/>
              <p:cNvSpPr>
                <a:spLocks noChangeArrowheads="1"/>
              </p:cNvSpPr>
              <p:nvPr/>
            </p:nvSpPr>
            <p:spPr bwMode="auto">
              <a:xfrm>
                <a:off x="4799" y="2100"/>
                <a:ext cx="146" cy="564"/>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1" name="AutoShape 77"/>
              <p:cNvSpPr>
                <a:spLocks noChangeArrowheads="1"/>
              </p:cNvSpPr>
              <p:nvPr/>
            </p:nvSpPr>
            <p:spPr bwMode="auto">
              <a:xfrm flipV="1">
                <a:off x="4795" y="1523"/>
                <a:ext cx="146" cy="564"/>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2" name="Rectangle 78"/>
              <p:cNvSpPr>
                <a:spLocks noChangeArrowheads="1"/>
              </p:cNvSpPr>
              <p:nvPr/>
            </p:nvSpPr>
            <p:spPr bwMode="auto">
              <a:xfrm>
                <a:off x="4918" y="1982"/>
                <a:ext cx="47" cy="245"/>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3" name="Rectangle 79"/>
              <p:cNvSpPr>
                <a:spLocks noChangeArrowheads="1"/>
              </p:cNvSpPr>
              <p:nvPr/>
            </p:nvSpPr>
            <p:spPr bwMode="auto">
              <a:xfrm>
                <a:off x="4972" y="2064"/>
                <a:ext cx="164" cy="63"/>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231" name="Group 87"/>
            <p:cNvGrpSpPr>
              <a:grpSpLocks/>
            </p:cNvGrpSpPr>
            <p:nvPr/>
          </p:nvGrpSpPr>
          <p:grpSpPr bwMode="auto">
            <a:xfrm>
              <a:off x="2001" y="1473"/>
              <a:ext cx="354" cy="309"/>
              <a:chOff x="4509" y="1946"/>
              <a:chExt cx="454" cy="427"/>
            </a:xfrm>
          </p:grpSpPr>
          <p:sp>
            <p:nvSpPr>
              <p:cNvPr id="6227" name="Rectangle 83"/>
              <p:cNvSpPr>
                <a:spLocks noChangeArrowheads="1"/>
              </p:cNvSpPr>
              <p:nvPr/>
            </p:nvSpPr>
            <p:spPr bwMode="auto">
              <a:xfrm>
                <a:off x="4509" y="1946"/>
                <a:ext cx="454" cy="427"/>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8" name="Rectangle 84"/>
              <p:cNvSpPr>
                <a:spLocks noChangeArrowheads="1"/>
              </p:cNvSpPr>
              <p:nvPr/>
            </p:nvSpPr>
            <p:spPr bwMode="auto">
              <a:xfrm>
                <a:off x="4563" y="2000"/>
                <a:ext cx="336" cy="309"/>
              </a:xfrm>
              <a:prstGeom prst="rect">
                <a:avLst/>
              </a:prstGeom>
              <a:gradFill rotWithShape="0">
                <a:gsLst>
                  <a:gs pos="0">
                    <a:srgbClr val="FF3300"/>
                  </a:gs>
                  <a:gs pos="100000">
                    <a:srgbClr val="00CCFF"/>
                  </a:gs>
                </a:gsLst>
                <a:lin ang="540000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9" name="Freeform 85"/>
              <p:cNvSpPr>
                <a:spLocks/>
              </p:cNvSpPr>
              <p:nvPr/>
            </p:nvSpPr>
            <p:spPr bwMode="auto">
              <a:xfrm>
                <a:off x="4681" y="2009"/>
                <a:ext cx="82" cy="246"/>
              </a:xfrm>
              <a:custGeom>
                <a:avLst/>
                <a:gdLst>
                  <a:gd name="T0" fmla="*/ 73 w 82"/>
                  <a:gd name="T1" fmla="*/ 0 h 246"/>
                  <a:gd name="T2" fmla="*/ 82 w 82"/>
                  <a:gd name="T3" fmla="*/ 64 h 246"/>
                  <a:gd name="T4" fmla="*/ 0 w 82"/>
                  <a:gd name="T5" fmla="*/ 246 h 246"/>
                </a:gdLst>
                <a:ahLst/>
                <a:cxnLst>
                  <a:cxn ang="0">
                    <a:pos x="T0" y="T1"/>
                  </a:cxn>
                  <a:cxn ang="0">
                    <a:pos x="T2" y="T3"/>
                  </a:cxn>
                  <a:cxn ang="0">
                    <a:pos x="T4" y="T5"/>
                  </a:cxn>
                </a:cxnLst>
                <a:rect l="0" t="0" r="r" b="b"/>
                <a:pathLst>
                  <a:path w="82" h="246">
                    <a:moveTo>
                      <a:pt x="73" y="0"/>
                    </a:moveTo>
                    <a:lnTo>
                      <a:pt x="82" y="64"/>
                    </a:lnTo>
                    <a:lnTo>
                      <a:pt x="0" y="246"/>
                    </a:lnTo>
                  </a:path>
                </a:pathLst>
              </a:custGeom>
              <a:noFill/>
              <a:ln w="38100" cap="flat" cmpd="sng">
                <a:solidFill>
                  <a:schemeClr val="tx1"/>
                </a:solidFill>
                <a:prstDash val="solid"/>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0" name="Line 86"/>
              <p:cNvSpPr>
                <a:spLocks noChangeShapeType="1"/>
              </p:cNvSpPr>
              <p:nvPr/>
            </p:nvSpPr>
            <p:spPr bwMode="auto">
              <a:xfrm flipH="1">
                <a:off x="4772" y="2218"/>
                <a:ext cx="0" cy="109"/>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6232" name="Text Box 88"/>
          <p:cNvSpPr txBox="1">
            <a:spLocks noChangeArrowheads="1"/>
          </p:cNvSpPr>
          <p:nvPr/>
        </p:nvSpPr>
        <p:spPr bwMode="auto">
          <a:xfrm>
            <a:off x="612775" y="1935163"/>
            <a:ext cx="20193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400" i="0">
                <a:solidFill>
                  <a:srgbClr val="FFFF00"/>
                </a:solidFill>
              </a:rPr>
              <a:t>cooling system</a:t>
            </a:r>
            <a:endParaRPr lang="en-US" sz="2400" i="0"/>
          </a:p>
        </p:txBody>
      </p:sp>
      <p:sp>
        <p:nvSpPr>
          <p:cNvPr id="6233" name="Text Box 89"/>
          <p:cNvSpPr txBox="1">
            <a:spLocks noChangeArrowheads="1"/>
          </p:cNvSpPr>
          <p:nvPr/>
        </p:nvSpPr>
        <p:spPr bwMode="auto">
          <a:xfrm>
            <a:off x="2943225" y="1957388"/>
            <a:ext cx="935038"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400" i="0">
                <a:solidFill>
                  <a:srgbClr val="FFFF00"/>
                </a:solidFill>
              </a:rPr>
              <a:t>thermostat</a:t>
            </a:r>
            <a:endParaRPr lang="en-US" sz="2400" i="0"/>
          </a:p>
        </p:txBody>
      </p:sp>
      <p:sp>
        <p:nvSpPr>
          <p:cNvPr id="6234" name="Text Box 90"/>
          <p:cNvSpPr txBox="1">
            <a:spLocks noChangeArrowheads="1"/>
          </p:cNvSpPr>
          <p:nvPr/>
        </p:nvSpPr>
        <p:spPr bwMode="auto">
          <a:xfrm>
            <a:off x="2314575" y="1590675"/>
            <a:ext cx="1849438"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400" i="0"/>
              <a:t>intake system</a:t>
            </a:r>
          </a:p>
        </p:txBody>
      </p:sp>
      <p:sp>
        <p:nvSpPr>
          <p:cNvPr id="6235" name="Text Box 91"/>
          <p:cNvSpPr txBox="1">
            <a:spLocks noChangeArrowheads="1"/>
          </p:cNvSpPr>
          <p:nvPr/>
        </p:nvSpPr>
        <p:spPr bwMode="auto">
          <a:xfrm>
            <a:off x="5754688" y="1763713"/>
            <a:ext cx="2036762"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400" i="0"/>
              <a:t>exhaust system</a:t>
            </a:r>
          </a:p>
        </p:txBody>
      </p:sp>
      <p:sp>
        <p:nvSpPr>
          <p:cNvPr id="6236" name="Text Box 92"/>
          <p:cNvSpPr txBox="1">
            <a:spLocks noChangeArrowheads="1"/>
          </p:cNvSpPr>
          <p:nvPr/>
        </p:nvSpPr>
        <p:spPr bwMode="auto">
          <a:xfrm>
            <a:off x="5862638" y="3048000"/>
            <a:ext cx="2052637"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400" i="0"/>
              <a:t>ignition system</a:t>
            </a:r>
          </a:p>
        </p:txBody>
      </p:sp>
      <p:sp>
        <p:nvSpPr>
          <p:cNvPr id="6237" name="Text Box 93"/>
          <p:cNvSpPr txBox="1">
            <a:spLocks noChangeArrowheads="1"/>
          </p:cNvSpPr>
          <p:nvPr/>
        </p:nvSpPr>
        <p:spPr bwMode="auto">
          <a:xfrm>
            <a:off x="4733925" y="5414963"/>
            <a:ext cx="2322513"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400" i="0"/>
              <a:t>crank mechanism</a:t>
            </a:r>
          </a:p>
        </p:txBody>
      </p:sp>
    </p:spTree>
    <p:extLst>
      <p:ext uri="{BB962C8B-B14F-4D97-AF65-F5344CB8AC3E}">
        <p14:creationId xmlns="" xmlns:p14="http://schemas.microsoft.com/office/powerpoint/2010/main" val="14377200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4240213" y="2671763"/>
            <a:ext cx="1254125" cy="942975"/>
          </a:xfrm>
          <a:prstGeom prst="rect">
            <a:avLst/>
          </a:prstGeom>
          <a:solidFill>
            <a:srgbClr val="CCFF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2" name="Rectangle 4"/>
          <p:cNvSpPr>
            <a:spLocks noChangeArrowheads="1"/>
          </p:cNvSpPr>
          <p:nvPr/>
        </p:nvSpPr>
        <p:spPr bwMode="auto">
          <a:xfrm>
            <a:off x="4248150" y="2463800"/>
            <a:ext cx="93663" cy="120650"/>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173" name="Group 5"/>
          <p:cNvGrpSpPr>
            <a:grpSpLocks/>
          </p:cNvGrpSpPr>
          <p:nvPr/>
        </p:nvGrpSpPr>
        <p:grpSpPr bwMode="auto">
          <a:xfrm>
            <a:off x="4325938" y="1763713"/>
            <a:ext cx="312737" cy="906462"/>
            <a:chOff x="4642" y="1000"/>
            <a:chExt cx="347" cy="1094"/>
          </a:xfrm>
        </p:grpSpPr>
        <p:sp>
          <p:nvSpPr>
            <p:cNvPr id="7174" name="AutoShape 6"/>
            <p:cNvSpPr>
              <a:spLocks noChangeArrowheads="1"/>
            </p:cNvSpPr>
            <p:nvPr/>
          </p:nvSpPr>
          <p:spPr bwMode="auto">
            <a:xfrm flipH="1" flipV="1">
              <a:off x="4642" y="2002"/>
              <a:ext cx="347" cy="9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5" name="Rectangle 7"/>
            <p:cNvSpPr>
              <a:spLocks noChangeArrowheads="1"/>
            </p:cNvSpPr>
            <p:nvPr/>
          </p:nvSpPr>
          <p:spPr bwMode="auto">
            <a:xfrm>
              <a:off x="4784" y="1000"/>
              <a:ext cx="72" cy="1002"/>
            </a:xfrm>
            <a:prstGeom prst="rect">
              <a:avLst/>
            </a:pr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176" name="Group 8"/>
          <p:cNvGrpSpPr>
            <a:grpSpLocks/>
          </p:cNvGrpSpPr>
          <p:nvPr/>
        </p:nvGrpSpPr>
        <p:grpSpPr bwMode="auto">
          <a:xfrm>
            <a:off x="5018088" y="1763713"/>
            <a:ext cx="415925" cy="906462"/>
            <a:chOff x="3044" y="584"/>
            <a:chExt cx="344" cy="758"/>
          </a:xfrm>
        </p:grpSpPr>
        <p:sp>
          <p:nvSpPr>
            <p:cNvPr id="7177" name="AutoShape 9"/>
            <p:cNvSpPr>
              <a:spLocks noChangeArrowheads="1"/>
            </p:cNvSpPr>
            <p:nvPr/>
          </p:nvSpPr>
          <p:spPr bwMode="auto">
            <a:xfrm flipH="1" flipV="1">
              <a:off x="3044" y="1278"/>
              <a:ext cx="344" cy="6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8" name="Rectangle 10"/>
            <p:cNvSpPr>
              <a:spLocks noChangeArrowheads="1"/>
            </p:cNvSpPr>
            <p:nvPr/>
          </p:nvSpPr>
          <p:spPr bwMode="auto">
            <a:xfrm>
              <a:off x="3191" y="584"/>
              <a:ext cx="53" cy="694"/>
            </a:xfrm>
            <a:prstGeom prst="rect">
              <a:avLst/>
            </a:prstGeom>
            <a:gradFill rotWithShape="0">
              <a:gsLst>
                <a:gs pos="0">
                  <a:srgbClr val="DDDDDD"/>
                </a:gs>
                <a:gs pos="100000">
                  <a:srgbClr val="FF3300"/>
                </a:gs>
              </a:gsLst>
              <a:lin ang="540000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179" name="Group 11"/>
          <p:cNvGrpSpPr>
            <a:grpSpLocks/>
          </p:cNvGrpSpPr>
          <p:nvPr/>
        </p:nvGrpSpPr>
        <p:grpSpPr bwMode="auto">
          <a:xfrm>
            <a:off x="3679825" y="2000250"/>
            <a:ext cx="2378075" cy="2951163"/>
            <a:chOff x="1936" y="782"/>
            <a:chExt cx="1968" cy="2468"/>
          </a:xfrm>
        </p:grpSpPr>
        <p:sp>
          <p:nvSpPr>
            <p:cNvPr id="7180" name="Freeform 12"/>
            <p:cNvSpPr>
              <a:spLocks/>
            </p:cNvSpPr>
            <p:nvPr/>
          </p:nvSpPr>
          <p:spPr bwMode="auto">
            <a:xfrm>
              <a:off x="1936" y="1017"/>
              <a:ext cx="576" cy="2230"/>
            </a:xfrm>
            <a:custGeom>
              <a:avLst/>
              <a:gdLst>
                <a:gd name="T0" fmla="*/ 391 w 773"/>
                <a:gd name="T1" fmla="*/ 0 h 3218"/>
                <a:gd name="T2" fmla="*/ 391 w 773"/>
                <a:gd name="T3" fmla="*/ 2673 h 3218"/>
                <a:gd name="T4" fmla="*/ 109 w 773"/>
                <a:gd name="T5" fmla="*/ 2982 h 3218"/>
                <a:gd name="T6" fmla="*/ 109 w 773"/>
                <a:gd name="T7" fmla="*/ 3109 h 3218"/>
                <a:gd name="T8" fmla="*/ 0 w 773"/>
                <a:gd name="T9" fmla="*/ 3109 h 3218"/>
                <a:gd name="T10" fmla="*/ 0 w 773"/>
                <a:gd name="T11" fmla="*/ 3218 h 3218"/>
                <a:gd name="T12" fmla="*/ 246 w 773"/>
                <a:gd name="T13" fmla="*/ 3218 h 3218"/>
                <a:gd name="T14" fmla="*/ 255 w 773"/>
                <a:gd name="T15" fmla="*/ 3045 h 3218"/>
                <a:gd name="T16" fmla="*/ 618 w 773"/>
                <a:gd name="T17" fmla="*/ 2636 h 3218"/>
                <a:gd name="T18" fmla="*/ 618 w 773"/>
                <a:gd name="T19" fmla="*/ 463 h 3218"/>
                <a:gd name="T20" fmla="*/ 719 w 773"/>
                <a:gd name="T21" fmla="*/ 465 h 3218"/>
                <a:gd name="T22" fmla="*/ 773 w 773"/>
                <a:gd name="T23" fmla="*/ 411 h 3218"/>
                <a:gd name="T24" fmla="*/ 773 w 773"/>
                <a:gd name="T25" fmla="*/ 189 h 3218"/>
                <a:gd name="T26" fmla="*/ 655 w 773"/>
                <a:gd name="T27" fmla="*/ 82 h 3218"/>
                <a:gd name="T28" fmla="*/ 391 w 773"/>
                <a:gd name="T29" fmla="*/ 0 h 3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3" h="3218">
                  <a:moveTo>
                    <a:pt x="391" y="0"/>
                  </a:moveTo>
                  <a:lnTo>
                    <a:pt x="391" y="2673"/>
                  </a:lnTo>
                  <a:lnTo>
                    <a:pt x="109" y="2982"/>
                  </a:lnTo>
                  <a:lnTo>
                    <a:pt x="109" y="3109"/>
                  </a:lnTo>
                  <a:lnTo>
                    <a:pt x="0" y="3109"/>
                  </a:lnTo>
                  <a:lnTo>
                    <a:pt x="0" y="3218"/>
                  </a:lnTo>
                  <a:lnTo>
                    <a:pt x="246" y="3218"/>
                  </a:lnTo>
                  <a:lnTo>
                    <a:pt x="255" y="3045"/>
                  </a:lnTo>
                  <a:lnTo>
                    <a:pt x="618" y="2636"/>
                  </a:lnTo>
                  <a:lnTo>
                    <a:pt x="618" y="463"/>
                  </a:lnTo>
                  <a:lnTo>
                    <a:pt x="719" y="465"/>
                  </a:lnTo>
                  <a:lnTo>
                    <a:pt x="773" y="411"/>
                  </a:lnTo>
                  <a:lnTo>
                    <a:pt x="773" y="189"/>
                  </a:lnTo>
                  <a:lnTo>
                    <a:pt x="655" y="82"/>
                  </a:lnTo>
                  <a:lnTo>
                    <a:pt x="391" y="0"/>
                  </a:lnTo>
                  <a:close/>
                </a:path>
              </a:pathLst>
            </a:custGeom>
            <a:solidFill>
              <a:schemeClr val="accent1"/>
            </a:solidFill>
            <a:ln w="38100"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1" name="Rectangle 13"/>
            <p:cNvSpPr>
              <a:spLocks noChangeArrowheads="1"/>
            </p:cNvSpPr>
            <p:nvPr/>
          </p:nvSpPr>
          <p:spPr bwMode="auto">
            <a:xfrm>
              <a:off x="2283" y="1179"/>
              <a:ext cx="63" cy="752"/>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2" name="Rectangle 14"/>
            <p:cNvSpPr>
              <a:spLocks noChangeArrowheads="1"/>
            </p:cNvSpPr>
            <p:nvPr/>
          </p:nvSpPr>
          <p:spPr bwMode="auto">
            <a:xfrm>
              <a:off x="2283" y="2014"/>
              <a:ext cx="64" cy="752"/>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3" name="Freeform 15"/>
            <p:cNvSpPr>
              <a:spLocks/>
            </p:cNvSpPr>
            <p:nvPr/>
          </p:nvSpPr>
          <p:spPr bwMode="auto">
            <a:xfrm>
              <a:off x="2239" y="782"/>
              <a:ext cx="336" cy="196"/>
            </a:xfrm>
            <a:custGeom>
              <a:avLst/>
              <a:gdLst>
                <a:gd name="T0" fmla="*/ 450 w 450"/>
                <a:gd name="T1" fmla="*/ 282 h 282"/>
                <a:gd name="T2" fmla="*/ 0 w 450"/>
                <a:gd name="T3" fmla="*/ 72 h 282"/>
                <a:gd name="T4" fmla="*/ 0 w 450"/>
                <a:gd name="T5" fmla="*/ 0 h 282"/>
                <a:gd name="T6" fmla="*/ 450 w 450"/>
                <a:gd name="T7" fmla="*/ 0 h 282"/>
                <a:gd name="T8" fmla="*/ 450 w 450"/>
                <a:gd name="T9" fmla="*/ 282 h 282"/>
              </a:gdLst>
              <a:ahLst/>
              <a:cxnLst>
                <a:cxn ang="0">
                  <a:pos x="T0" y="T1"/>
                </a:cxn>
                <a:cxn ang="0">
                  <a:pos x="T2" y="T3"/>
                </a:cxn>
                <a:cxn ang="0">
                  <a:pos x="T4" y="T5"/>
                </a:cxn>
                <a:cxn ang="0">
                  <a:pos x="T6" y="T7"/>
                </a:cxn>
                <a:cxn ang="0">
                  <a:pos x="T8" y="T9"/>
                </a:cxn>
              </a:cxnLst>
              <a:rect l="0" t="0" r="r" b="b"/>
              <a:pathLst>
                <a:path w="450" h="282">
                  <a:moveTo>
                    <a:pt x="450" y="282"/>
                  </a:moveTo>
                  <a:lnTo>
                    <a:pt x="0" y="72"/>
                  </a:lnTo>
                  <a:lnTo>
                    <a:pt x="0" y="0"/>
                  </a:lnTo>
                  <a:lnTo>
                    <a:pt x="450" y="0"/>
                  </a:lnTo>
                  <a:lnTo>
                    <a:pt x="450" y="282"/>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4" name="Freeform 16"/>
            <p:cNvSpPr>
              <a:spLocks/>
            </p:cNvSpPr>
            <p:nvPr/>
          </p:nvSpPr>
          <p:spPr bwMode="auto">
            <a:xfrm flipH="1">
              <a:off x="3321" y="1020"/>
              <a:ext cx="583" cy="2230"/>
            </a:xfrm>
            <a:custGeom>
              <a:avLst/>
              <a:gdLst>
                <a:gd name="T0" fmla="*/ 391 w 782"/>
                <a:gd name="T1" fmla="*/ 0 h 3218"/>
                <a:gd name="T2" fmla="*/ 391 w 782"/>
                <a:gd name="T3" fmla="*/ 2673 h 3218"/>
                <a:gd name="T4" fmla="*/ 109 w 782"/>
                <a:gd name="T5" fmla="*/ 2982 h 3218"/>
                <a:gd name="T6" fmla="*/ 109 w 782"/>
                <a:gd name="T7" fmla="*/ 3109 h 3218"/>
                <a:gd name="T8" fmla="*/ 0 w 782"/>
                <a:gd name="T9" fmla="*/ 3109 h 3218"/>
                <a:gd name="T10" fmla="*/ 0 w 782"/>
                <a:gd name="T11" fmla="*/ 3218 h 3218"/>
                <a:gd name="T12" fmla="*/ 246 w 782"/>
                <a:gd name="T13" fmla="*/ 3218 h 3218"/>
                <a:gd name="T14" fmla="*/ 255 w 782"/>
                <a:gd name="T15" fmla="*/ 3045 h 3218"/>
                <a:gd name="T16" fmla="*/ 618 w 782"/>
                <a:gd name="T17" fmla="*/ 2636 h 3218"/>
                <a:gd name="T18" fmla="*/ 618 w 782"/>
                <a:gd name="T19" fmla="*/ 463 h 3218"/>
                <a:gd name="T20" fmla="*/ 700 w 782"/>
                <a:gd name="T21" fmla="*/ 463 h 3218"/>
                <a:gd name="T22" fmla="*/ 782 w 782"/>
                <a:gd name="T23" fmla="*/ 391 h 3218"/>
                <a:gd name="T24" fmla="*/ 782 w 782"/>
                <a:gd name="T25" fmla="*/ 182 h 3218"/>
                <a:gd name="T26" fmla="*/ 655 w 782"/>
                <a:gd name="T27" fmla="*/ 82 h 3218"/>
                <a:gd name="T28" fmla="*/ 391 w 782"/>
                <a:gd name="T29" fmla="*/ 0 h 3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2" h="3218">
                  <a:moveTo>
                    <a:pt x="391" y="0"/>
                  </a:moveTo>
                  <a:lnTo>
                    <a:pt x="391" y="2673"/>
                  </a:lnTo>
                  <a:lnTo>
                    <a:pt x="109" y="2982"/>
                  </a:lnTo>
                  <a:lnTo>
                    <a:pt x="109" y="3109"/>
                  </a:lnTo>
                  <a:lnTo>
                    <a:pt x="0" y="3109"/>
                  </a:lnTo>
                  <a:lnTo>
                    <a:pt x="0" y="3218"/>
                  </a:lnTo>
                  <a:lnTo>
                    <a:pt x="246" y="3218"/>
                  </a:lnTo>
                  <a:lnTo>
                    <a:pt x="255" y="3045"/>
                  </a:lnTo>
                  <a:lnTo>
                    <a:pt x="618" y="2636"/>
                  </a:lnTo>
                  <a:lnTo>
                    <a:pt x="618" y="463"/>
                  </a:lnTo>
                  <a:lnTo>
                    <a:pt x="700" y="463"/>
                  </a:lnTo>
                  <a:lnTo>
                    <a:pt x="782" y="391"/>
                  </a:lnTo>
                  <a:lnTo>
                    <a:pt x="782" y="182"/>
                  </a:lnTo>
                  <a:lnTo>
                    <a:pt x="655" y="82"/>
                  </a:lnTo>
                  <a:lnTo>
                    <a:pt x="391" y="0"/>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5" name="Rectangle 17"/>
            <p:cNvSpPr>
              <a:spLocks noChangeArrowheads="1"/>
            </p:cNvSpPr>
            <p:nvPr/>
          </p:nvSpPr>
          <p:spPr bwMode="auto">
            <a:xfrm flipH="1">
              <a:off x="3493" y="1590"/>
              <a:ext cx="64" cy="1179"/>
            </a:xfrm>
            <a:prstGeom prst="rect">
              <a:avLst/>
            </a:prstGeom>
            <a:solidFill>
              <a:srgbClr val="00CCFF"/>
            </a:solidFill>
            <a:ln>
              <a:noFill/>
            </a:ln>
            <a:effectLst/>
            <a:extLs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6" name="Rectangle 18"/>
            <p:cNvSpPr>
              <a:spLocks noChangeArrowheads="1"/>
            </p:cNvSpPr>
            <p:nvPr/>
          </p:nvSpPr>
          <p:spPr bwMode="auto">
            <a:xfrm flipH="1">
              <a:off x="3356" y="1172"/>
              <a:ext cx="187" cy="111"/>
            </a:xfrm>
            <a:prstGeom prst="rect">
              <a:avLst/>
            </a:prstGeom>
            <a:solidFill>
              <a:srgbClr val="00CCFF"/>
            </a:solidFill>
            <a:ln>
              <a:noFill/>
            </a:ln>
            <a:effectLst/>
            <a:extLs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7" name="Freeform 19"/>
            <p:cNvSpPr>
              <a:spLocks/>
            </p:cNvSpPr>
            <p:nvPr/>
          </p:nvSpPr>
          <p:spPr bwMode="auto">
            <a:xfrm flipH="1">
              <a:off x="3250" y="790"/>
              <a:ext cx="335" cy="196"/>
            </a:xfrm>
            <a:custGeom>
              <a:avLst/>
              <a:gdLst>
                <a:gd name="T0" fmla="*/ 450 w 450"/>
                <a:gd name="T1" fmla="*/ 282 h 282"/>
                <a:gd name="T2" fmla="*/ 0 w 450"/>
                <a:gd name="T3" fmla="*/ 72 h 282"/>
                <a:gd name="T4" fmla="*/ 0 w 450"/>
                <a:gd name="T5" fmla="*/ 0 h 282"/>
                <a:gd name="T6" fmla="*/ 450 w 450"/>
                <a:gd name="T7" fmla="*/ 0 h 282"/>
                <a:gd name="T8" fmla="*/ 450 w 450"/>
                <a:gd name="T9" fmla="*/ 282 h 282"/>
              </a:gdLst>
              <a:ahLst/>
              <a:cxnLst>
                <a:cxn ang="0">
                  <a:pos x="T0" y="T1"/>
                </a:cxn>
                <a:cxn ang="0">
                  <a:pos x="T2" y="T3"/>
                </a:cxn>
                <a:cxn ang="0">
                  <a:pos x="T4" y="T5"/>
                </a:cxn>
                <a:cxn ang="0">
                  <a:pos x="T6" y="T7"/>
                </a:cxn>
                <a:cxn ang="0">
                  <a:pos x="T8" y="T9"/>
                </a:cxn>
              </a:cxnLst>
              <a:rect l="0" t="0" r="r" b="b"/>
              <a:pathLst>
                <a:path w="450" h="282">
                  <a:moveTo>
                    <a:pt x="450" y="282"/>
                  </a:moveTo>
                  <a:lnTo>
                    <a:pt x="0" y="72"/>
                  </a:lnTo>
                  <a:lnTo>
                    <a:pt x="0" y="0"/>
                  </a:lnTo>
                  <a:lnTo>
                    <a:pt x="450" y="0"/>
                  </a:lnTo>
                  <a:lnTo>
                    <a:pt x="450" y="282"/>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8" name="Freeform 20"/>
            <p:cNvSpPr>
              <a:spLocks/>
            </p:cNvSpPr>
            <p:nvPr/>
          </p:nvSpPr>
          <p:spPr bwMode="auto">
            <a:xfrm>
              <a:off x="2636" y="784"/>
              <a:ext cx="290" cy="555"/>
            </a:xfrm>
            <a:custGeom>
              <a:avLst/>
              <a:gdLst>
                <a:gd name="T0" fmla="*/ 0 w 389"/>
                <a:gd name="T1" fmla="*/ 0 h 800"/>
                <a:gd name="T2" fmla="*/ 389 w 389"/>
                <a:gd name="T3" fmla="*/ 0 h 800"/>
                <a:gd name="T4" fmla="*/ 389 w 389"/>
                <a:gd name="T5" fmla="*/ 800 h 800"/>
                <a:gd name="T6" fmla="*/ 130 w 389"/>
                <a:gd name="T7" fmla="*/ 800 h 800"/>
                <a:gd name="T8" fmla="*/ 85 w 389"/>
                <a:gd name="T9" fmla="*/ 747 h 800"/>
                <a:gd name="T10" fmla="*/ 85 w 389"/>
                <a:gd name="T11" fmla="*/ 474 h 800"/>
                <a:gd name="T12" fmla="*/ 0 w 389"/>
                <a:gd name="T13" fmla="*/ 358 h 800"/>
                <a:gd name="T14" fmla="*/ 0 w 389"/>
                <a:gd name="T15" fmla="*/ 0 h 8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9" h="800">
                  <a:moveTo>
                    <a:pt x="0" y="0"/>
                  </a:moveTo>
                  <a:lnTo>
                    <a:pt x="389" y="0"/>
                  </a:lnTo>
                  <a:lnTo>
                    <a:pt x="389" y="800"/>
                  </a:lnTo>
                  <a:lnTo>
                    <a:pt x="130" y="800"/>
                  </a:lnTo>
                  <a:lnTo>
                    <a:pt x="85" y="747"/>
                  </a:lnTo>
                  <a:lnTo>
                    <a:pt x="85" y="474"/>
                  </a:lnTo>
                  <a:lnTo>
                    <a:pt x="0" y="358"/>
                  </a:lnTo>
                  <a:lnTo>
                    <a:pt x="0" y="0"/>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9" name="Freeform 21"/>
            <p:cNvSpPr>
              <a:spLocks/>
            </p:cNvSpPr>
            <p:nvPr/>
          </p:nvSpPr>
          <p:spPr bwMode="auto">
            <a:xfrm>
              <a:off x="2932" y="785"/>
              <a:ext cx="252" cy="554"/>
            </a:xfrm>
            <a:custGeom>
              <a:avLst/>
              <a:gdLst>
                <a:gd name="T0" fmla="*/ 338 w 338"/>
                <a:gd name="T1" fmla="*/ 0 h 800"/>
                <a:gd name="T2" fmla="*/ 0 w 338"/>
                <a:gd name="T3" fmla="*/ 0 h 800"/>
                <a:gd name="T4" fmla="*/ 0 w 338"/>
                <a:gd name="T5" fmla="*/ 800 h 800"/>
                <a:gd name="T6" fmla="*/ 150 w 338"/>
                <a:gd name="T7" fmla="*/ 799 h 800"/>
                <a:gd name="T8" fmla="*/ 258 w 338"/>
                <a:gd name="T9" fmla="*/ 710 h 800"/>
                <a:gd name="T10" fmla="*/ 258 w 338"/>
                <a:gd name="T11" fmla="*/ 494 h 800"/>
                <a:gd name="T12" fmla="*/ 338 w 338"/>
                <a:gd name="T13" fmla="*/ 358 h 800"/>
                <a:gd name="T14" fmla="*/ 338 w 338"/>
                <a:gd name="T15" fmla="*/ 0 h 8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00">
                  <a:moveTo>
                    <a:pt x="338" y="0"/>
                  </a:moveTo>
                  <a:lnTo>
                    <a:pt x="0" y="0"/>
                  </a:lnTo>
                  <a:lnTo>
                    <a:pt x="0" y="800"/>
                  </a:lnTo>
                  <a:lnTo>
                    <a:pt x="150" y="799"/>
                  </a:lnTo>
                  <a:lnTo>
                    <a:pt x="258" y="710"/>
                  </a:lnTo>
                  <a:lnTo>
                    <a:pt x="258" y="494"/>
                  </a:lnTo>
                  <a:lnTo>
                    <a:pt x="338" y="358"/>
                  </a:lnTo>
                  <a:lnTo>
                    <a:pt x="338" y="0"/>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0" name="Rectangle 22"/>
            <p:cNvSpPr>
              <a:spLocks noChangeArrowheads="1"/>
            </p:cNvSpPr>
            <p:nvPr/>
          </p:nvSpPr>
          <p:spPr bwMode="auto">
            <a:xfrm>
              <a:off x="2874" y="788"/>
              <a:ext cx="96" cy="538"/>
            </a:xfrm>
            <a:prstGeom prst="rect">
              <a:avLst/>
            </a:prstGeom>
            <a:solidFill>
              <a:schemeClr val="accent1"/>
            </a:solidFill>
            <a:ln>
              <a:noFill/>
            </a:ln>
            <a:effectLst/>
            <a:extLs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191" name="Group 23"/>
          <p:cNvGrpSpPr>
            <a:grpSpLocks/>
          </p:cNvGrpSpPr>
          <p:nvPr/>
        </p:nvGrpSpPr>
        <p:grpSpPr bwMode="auto">
          <a:xfrm>
            <a:off x="4249738" y="2978150"/>
            <a:ext cx="1252537" cy="2462213"/>
            <a:chOff x="2399" y="2149"/>
            <a:chExt cx="1037" cy="2059"/>
          </a:xfrm>
        </p:grpSpPr>
        <p:sp>
          <p:nvSpPr>
            <p:cNvPr id="7192" name="AutoShape 24"/>
            <p:cNvSpPr>
              <a:spLocks noChangeArrowheads="1"/>
            </p:cNvSpPr>
            <p:nvPr/>
          </p:nvSpPr>
          <p:spPr bwMode="auto">
            <a:xfrm rot="1280044">
              <a:off x="2636" y="2609"/>
              <a:ext cx="259" cy="766"/>
            </a:xfrm>
            <a:custGeom>
              <a:avLst/>
              <a:gdLst>
                <a:gd name="G0" fmla="+- 5214 0 0"/>
                <a:gd name="G1" fmla="+- 21600 0 5214"/>
                <a:gd name="G2" fmla="*/ 5214 1 2"/>
                <a:gd name="G3" fmla="+- 21600 0 G2"/>
                <a:gd name="G4" fmla="+/ 5214 21600 2"/>
                <a:gd name="G5" fmla="+/ G1 0 2"/>
                <a:gd name="G6" fmla="*/ 21600 21600 5214"/>
                <a:gd name="G7" fmla="*/ G6 1 2"/>
                <a:gd name="G8" fmla="+- 21600 0 G7"/>
                <a:gd name="G9" fmla="*/ 21600 1 2"/>
                <a:gd name="G10" fmla="+- 5214 0 G9"/>
                <a:gd name="G11" fmla="?: G10 G8 0"/>
                <a:gd name="G12" fmla="?: G10 G7 21600"/>
                <a:gd name="T0" fmla="*/ 18993 w 21600"/>
                <a:gd name="T1" fmla="*/ 10800 h 21600"/>
                <a:gd name="T2" fmla="*/ 10800 w 21600"/>
                <a:gd name="T3" fmla="*/ 21600 h 21600"/>
                <a:gd name="T4" fmla="*/ 2607 w 21600"/>
                <a:gd name="T5" fmla="*/ 10800 h 21600"/>
                <a:gd name="T6" fmla="*/ 10800 w 21600"/>
                <a:gd name="T7" fmla="*/ 0 h 21600"/>
                <a:gd name="T8" fmla="*/ 4407 w 21600"/>
                <a:gd name="T9" fmla="*/ 4407 h 21600"/>
                <a:gd name="T10" fmla="*/ 17193 w 21600"/>
                <a:gd name="T11" fmla="*/ 17193 h 21600"/>
              </a:gdLst>
              <a:ahLst/>
              <a:cxnLst>
                <a:cxn ang="0">
                  <a:pos x="T0" y="T1"/>
                </a:cxn>
                <a:cxn ang="0">
                  <a:pos x="T2" y="T3"/>
                </a:cxn>
                <a:cxn ang="0">
                  <a:pos x="T4" y="T5"/>
                </a:cxn>
                <a:cxn ang="0">
                  <a:pos x="T6" y="T7"/>
                </a:cxn>
              </a:cxnLst>
              <a:rect l="T8" t="T9" r="T10" b="T11"/>
              <a:pathLst>
                <a:path w="21600" h="21600">
                  <a:moveTo>
                    <a:pt x="0" y="0"/>
                  </a:moveTo>
                  <a:lnTo>
                    <a:pt x="5214" y="21600"/>
                  </a:lnTo>
                  <a:lnTo>
                    <a:pt x="16386" y="21600"/>
                  </a:lnTo>
                  <a:lnTo>
                    <a:pt x="21600" y="0"/>
                  </a:lnTo>
                  <a:close/>
                </a:path>
              </a:pathLst>
            </a:cu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3" name="Freeform 25"/>
            <p:cNvSpPr>
              <a:spLocks/>
            </p:cNvSpPr>
            <p:nvPr/>
          </p:nvSpPr>
          <p:spPr bwMode="auto">
            <a:xfrm>
              <a:off x="2417" y="2149"/>
              <a:ext cx="1003" cy="649"/>
            </a:xfrm>
            <a:custGeom>
              <a:avLst/>
              <a:gdLst>
                <a:gd name="T0" fmla="*/ 0 w 1389"/>
                <a:gd name="T1" fmla="*/ 0 h 937"/>
                <a:gd name="T2" fmla="*/ 1389 w 1389"/>
                <a:gd name="T3" fmla="*/ 0 h 937"/>
                <a:gd name="T4" fmla="*/ 1389 w 1389"/>
                <a:gd name="T5" fmla="*/ 937 h 937"/>
                <a:gd name="T6" fmla="*/ 936 w 1389"/>
                <a:gd name="T7" fmla="*/ 781 h 937"/>
                <a:gd name="T8" fmla="*/ 726 w 1389"/>
                <a:gd name="T9" fmla="*/ 737 h 937"/>
                <a:gd name="T10" fmla="*/ 663 w 1389"/>
                <a:gd name="T11" fmla="*/ 737 h 937"/>
                <a:gd name="T12" fmla="*/ 484 w 1389"/>
                <a:gd name="T13" fmla="*/ 790 h 937"/>
                <a:gd name="T14" fmla="*/ 0 w 1389"/>
                <a:gd name="T15" fmla="*/ 937 h 937"/>
                <a:gd name="T16" fmla="*/ 0 w 1389"/>
                <a:gd name="T17" fmla="*/ 0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9" h="937">
                  <a:moveTo>
                    <a:pt x="0" y="0"/>
                  </a:moveTo>
                  <a:lnTo>
                    <a:pt x="1389" y="0"/>
                  </a:lnTo>
                  <a:lnTo>
                    <a:pt x="1389" y="937"/>
                  </a:lnTo>
                  <a:lnTo>
                    <a:pt x="936" y="781"/>
                  </a:lnTo>
                  <a:lnTo>
                    <a:pt x="726" y="737"/>
                  </a:lnTo>
                  <a:lnTo>
                    <a:pt x="663" y="737"/>
                  </a:lnTo>
                  <a:lnTo>
                    <a:pt x="484" y="790"/>
                  </a:lnTo>
                  <a:lnTo>
                    <a:pt x="0" y="937"/>
                  </a:lnTo>
                  <a:lnTo>
                    <a:pt x="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4" name="Oval 26"/>
            <p:cNvSpPr>
              <a:spLocks noChangeArrowheads="1"/>
            </p:cNvSpPr>
            <p:nvPr/>
          </p:nvSpPr>
          <p:spPr bwMode="auto">
            <a:xfrm>
              <a:off x="2791" y="2356"/>
              <a:ext cx="280" cy="261"/>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5" name="Rectangle 27" descr="Wave"/>
            <p:cNvSpPr>
              <a:spLocks noChangeArrowheads="1"/>
            </p:cNvSpPr>
            <p:nvPr/>
          </p:nvSpPr>
          <p:spPr bwMode="auto">
            <a:xfrm>
              <a:off x="2401" y="2192"/>
              <a:ext cx="1035" cy="36"/>
            </a:xfrm>
            <a:prstGeom prst="rect">
              <a:avLst/>
            </a:prstGeom>
            <a:pattFill prst="wave">
              <a:fgClr>
                <a:schemeClr val="tx2"/>
              </a:fgClr>
              <a:bgClr>
                <a:schemeClr val="bg1"/>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6" name="Rectangle 28" descr="Plaid"/>
            <p:cNvSpPr>
              <a:spLocks noChangeArrowheads="1"/>
            </p:cNvSpPr>
            <p:nvPr/>
          </p:nvSpPr>
          <p:spPr bwMode="auto">
            <a:xfrm>
              <a:off x="2399" y="2259"/>
              <a:ext cx="1035" cy="36"/>
            </a:xfrm>
            <a:prstGeom prst="rect">
              <a:avLst/>
            </a:prstGeom>
            <a:pattFill prst="plaid">
              <a:fgClr>
                <a:schemeClr val="tx1"/>
              </a:fgClr>
              <a:bgClr>
                <a:srgbClr val="FFFFFF"/>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7" name="Oval 29"/>
            <p:cNvSpPr>
              <a:spLocks noChangeArrowheads="1"/>
            </p:cNvSpPr>
            <p:nvPr/>
          </p:nvSpPr>
          <p:spPr bwMode="auto">
            <a:xfrm>
              <a:off x="2445" y="3328"/>
              <a:ext cx="300" cy="282"/>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8" name="Oval 30"/>
            <p:cNvSpPr>
              <a:spLocks noChangeArrowheads="1"/>
            </p:cNvSpPr>
            <p:nvPr/>
          </p:nvSpPr>
          <p:spPr bwMode="auto">
            <a:xfrm>
              <a:off x="2691" y="3790"/>
              <a:ext cx="473" cy="418"/>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9" name="AutoShape 31"/>
            <p:cNvSpPr>
              <a:spLocks noChangeArrowheads="1"/>
            </p:cNvSpPr>
            <p:nvPr/>
          </p:nvSpPr>
          <p:spPr bwMode="auto">
            <a:xfrm rot="19664787" flipV="1">
              <a:off x="2541" y="3420"/>
              <a:ext cx="434" cy="619"/>
            </a:xfrm>
            <a:custGeom>
              <a:avLst/>
              <a:gdLst>
                <a:gd name="G0" fmla="+- 3222 0 0"/>
                <a:gd name="G1" fmla="+- 21600 0 3222"/>
                <a:gd name="G2" fmla="*/ 3222 1 2"/>
                <a:gd name="G3" fmla="+- 21600 0 G2"/>
                <a:gd name="G4" fmla="+/ 3222 21600 2"/>
                <a:gd name="G5" fmla="+/ G1 0 2"/>
                <a:gd name="G6" fmla="*/ 21600 21600 3222"/>
                <a:gd name="G7" fmla="*/ G6 1 2"/>
                <a:gd name="G8" fmla="+- 21600 0 G7"/>
                <a:gd name="G9" fmla="*/ 21600 1 2"/>
                <a:gd name="G10" fmla="+- 3222 0 G9"/>
                <a:gd name="G11" fmla="?: G10 G8 0"/>
                <a:gd name="G12" fmla="?: G10 G7 21600"/>
                <a:gd name="T0" fmla="*/ 19989 w 21600"/>
                <a:gd name="T1" fmla="*/ 10800 h 21600"/>
                <a:gd name="T2" fmla="*/ 10800 w 21600"/>
                <a:gd name="T3" fmla="*/ 21600 h 21600"/>
                <a:gd name="T4" fmla="*/ 1611 w 21600"/>
                <a:gd name="T5" fmla="*/ 10800 h 21600"/>
                <a:gd name="T6" fmla="*/ 10800 w 21600"/>
                <a:gd name="T7" fmla="*/ 0 h 21600"/>
                <a:gd name="T8" fmla="*/ 3411 w 21600"/>
                <a:gd name="T9" fmla="*/ 3411 h 21600"/>
                <a:gd name="T10" fmla="*/ 18189 w 21600"/>
                <a:gd name="T11" fmla="*/ 18189 h 21600"/>
              </a:gdLst>
              <a:ahLst/>
              <a:cxnLst>
                <a:cxn ang="0">
                  <a:pos x="T0" y="T1"/>
                </a:cxn>
                <a:cxn ang="0">
                  <a:pos x="T2" y="T3"/>
                </a:cxn>
                <a:cxn ang="0">
                  <a:pos x="T4" y="T5"/>
                </a:cxn>
                <a:cxn ang="0">
                  <a:pos x="T6" y="T7"/>
                </a:cxn>
              </a:cxnLst>
              <a:rect l="T8" t="T9" r="T10" b="T11"/>
              <a:pathLst>
                <a:path w="21600" h="21600">
                  <a:moveTo>
                    <a:pt x="0" y="0"/>
                  </a:moveTo>
                  <a:lnTo>
                    <a:pt x="3222" y="21600"/>
                  </a:lnTo>
                  <a:lnTo>
                    <a:pt x="18378" y="21600"/>
                  </a:lnTo>
                  <a:lnTo>
                    <a:pt x="21600" y="0"/>
                  </a:lnTo>
                  <a:close/>
                </a:path>
              </a:pathLst>
            </a:custGeom>
            <a:solidFill>
              <a:srgbClr val="DDDDD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0" name="Line 32"/>
            <p:cNvSpPr>
              <a:spLocks noChangeShapeType="1"/>
            </p:cNvSpPr>
            <p:nvPr/>
          </p:nvSpPr>
          <p:spPr bwMode="auto">
            <a:xfrm>
              <a:off x="2727" y="3400"/>
              <a:ext cx="364" cy="45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1" name="Line 33"/>
            <p:cNvSpPr>
              <a:spLocks noChangeShapeType="1"/>
            </p:cNvSpPr>
            <p:nvPr/>
          </p:nvSpPr>
          <p:spPr bwMode="auto">
            <a:xfrm>
              <a:off x="2454" y="3528"/>
              <a:ext cx="282" cy="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2" name="Oval 34"/>
            <p:cNvSpPr>
              <a:spLocks noChangeArrowheads="1"/>
            </p:cNvSpPr>
            <p:nvPr/>
          </p:nvSpPr>
          <p:spPr bwMode="auto">
            <a:xfrm>
              <a:off x="2753" y="3837"/>
              <a:ext cx="365" cy="345"/>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3" name="Oval 35"/>
            <p:cNvSpPr>
              <a:spLocks noChangeArrowheads="1"/>
            </p:cNvSpPr>
            <p:nvPr/>
          </p:nvSpPr>
          <p:spPr bwMode="auto">
            <a:xfrm>
              <a:off x="2473" y="3364"/>
              <a:ext cx="245" cy="237"/>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204" name="Group 36"/>
          <p:cNvGrpSpPr>
            <a:grpSpLocks/>
          </p:cNvGrpSpPr>
          <p:nvPr/>
        </p:nvGrpSpPr>
        <p:grpSpPr bwMode="auto">
          <a:xfrm rot="5400000" flipH="1">
            <a:off x="5658645" y="2443956"/>
            <a:ext cx="239712" cy="733425"/>
            <a:chOff x="700" y="728"/>
            <a:chExt cx="464" cy="1427"/>
          </a:xfrm>
        </p:grpSpPr>
        <p:sp>
          <p:nvSpPr>
            <p:cNvPr id="7205" name="Rectangle 37"/>
            <p:cNvSpPr>
              <a:spLocks noChangeArrowheads="1"/>
            </p:cNvSpPr>
            <p:nvPr/>
          </p:nvSpPr>
          <p:spPr bwMode="auto">
            <a:xfrm>
              <a:off x="927" y="2001"/>
              <a:ext cx="47" cy="82"/>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6" name="AutoShape 38"/>
            <p:cNvSpPr>
              <a:spLocks noChangeArrowheads="1"/>
            </p:cNvSpPr>
            <p:nvPr/>
          </p:nvSpPr>
          <p:spPr bwMode="auto">
            <a:xfrm>
              <a:off x="800" y="1682"/>
              <a:ext cx="291" cy="34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7" name="Rectangle 39"/>
            <p:cNvSpPr>
              <a:spLocks noChangeArrowheads="1"/>
            </p:cNvSpPr>
            <p:nvPr/>
          </p:nvSpPr>
          <p:spPr bwMode="auto">
            <a:xfrm>
              <a:off x="700" y="1509"/>
              <a:ext cx="464" cy="182"/>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8" name="AutoShape 40"/>
            <p:cNvSpPr>
              <a:spLocks noChangeArrowheads="1"/>
            </p:cNvSpPr>
            <p:nvPr/>
          </p:nvSpPr>
          <p:spPr bwMode="auto">
            <a:xfrm flipV="1">
              <a:off x="791" y="864"/>
              <a:ext cx="292" cy="64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9" name="Freeform 41"/>
            <p:cNvSpPr>
              <a:spLocks/>
            </p:cNvSpPr>
            <p:nvPr/>
          </p:nvSpPr>
          <p:spPr bwMode="auto">
            <a:xfrm>
              <a:off x="873" y="2019"/>
              <a:ext cx="119" cy="136"/>
            </a:xfrm>
            <a:custGeom>
              <a:avLst/>
              <a:gdLst>
                <a:gd name="T0" fmla="*/ 0 w 246"/>
                <a:gd name="T1" fmla="*/ 91 h 218"/>
                <a:gd name="T2" fmla="*/ 9 w 246"/>
                <a:gd name="T3" fmla="*/ 182 h 218"/>
                <a:gd name="T4" fmla="*/ 246 w 246"/>
                <a:gd name="T5" fmla="*/ 218 h 218"/>
                <a:gd name="T6" fmla="*/ 227 w 246"/>
                <a:gd name="T7" fmla="*/ 155 h 218"/>
                <a:gd name="T8" fmla="*/ 91 w 246"/>
                <a:gd name="T9" fmla="*/ 128 h 218"/>
                <a:gd name="T10" fmla="*/ 64 w 246"/>
                <a:gd name="T11" fmla="*/ 0 h 218"/>
                <a:gd name="T12" fmla="*/ 0 w 246"/>
                <a:gd name="T13" fmla="*/ 9 h 218"/>
                <a:gd name="T14" fmla="*/ 0 w 246"/>
                <a:gd name="T15" fmla="*/ 91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18">
                  <a:moveTo>
                    <a:pt x="0" y="91"/>
                  </a:moveTo>
                  <a:cubicBezTo>
                    <a:pt x="10" y="164"/>
                    <a:pt x="9" y="133"/>
                    <a:pt x="9" y="182"/>
                  </a:cubicBezTo>
                  <a:lnTo>
                    <a:pt x="246" y="218"/>
                  </a:lnTo>
                  <a:lnTo>
                    <a:pt x="227" y="155"/>
                  </a:lnTo>
                  <a:lnTo>
                    <a:pt x="91" y="128"/>
                  </a:lnTo>
                  <a:lnTo>
                    <a:pt x="64" y="0"/>
                  </a:lnTo>
                  <a:lnTo>
                    <a:pt x="0" y="9"/>
                  </a:lnTo>
                  <a:lnTo>
                    <a:pt x="0" y="91"/>
                  </a:lnTo>
                  <a:close/>
                </a:path>
              </a:pathLst>
            </a:cu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0" name="Rectangle 42"/>
            <p:cNvSpPr>
              <a:spLocks noChangeArrowheads="1"/>
            </p:cNvSpPr>
            <p:nvPr/>
          </p:nvSpPr>
          <p:spPr bwMode="auto">
            <a:xfrm>
              <a:off x="700" y="1547"/>
              <a:ext cx="118" cy="135"/>
            </a:xfrm>
            <a:prstGeom prst="rect">
              <a:avLst/>
            </a:prstGeom>
            <a:gradFill rotWithShape="0">
              <a:gsLst>
                <a:gs pos="0">
                  <a:schemeClr val="folHlink">
                    <a:gamma/>
                    <a:shade val="46275"/>
                    <a:invGamma/>
                  </a:schemeClr>
                </a:gs>
                <a:gs pos="100000">
                  <a:schemeClr val="folHlink"/>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1" name="Rectangle 43"/>
            <p:cNvSpPr>
              <a:spLocks noChangeArrowheads="1"/>
            </p:cNvSpPr>
            <p:nvPr/>
          </p:nvSpPr>
          <p:spPr bwMode="auto">
            <a:xfrm>
              <a:off x="1042" y="1542"/>
              <a:ext cx="118" cy="145"/>
            </a:xfrm>
            <a:prstGeom prst="rect">
              <a:avLst/>
            </a:prstGeom>
            <a:gradFill rotWithShape="0">
              <a:gsLst>
                <a:gs pos="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2" name="Rectangle 44"/>
            <p:cNvSpPr>
              <a:spLocks noChangeArrowheads="1"/>
            </p:cNvSpPr>
            <p:nvPr/>
          </p:nvSpPr>
          <p:spPr bwMode="auto">
            <a:xfrm>
              <a:off x="818" y="1545"/>
              <a:ext cx="227" cy="146"/>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3" name="Rectangle 45"/>
            <p:cNvSpPr>
              <a:spLocks noChangeArrowheads="1"/>
            </p:cNvSpPr>
            <p:nvPr/>
          </p:nvSpPr>
          <p:spPr bwMode="auto">
            <a:xfrm>
              <a:off x="909" y="728"/>
              <a:ext cx="56" cy="137"/>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217" name="AutoShape 49"/>
          <p:cNvSpPr>
            <a:spLocks noChangeArrowheads="1"/>
          </p:cNvSpPr>
          <p:nvPr/>
        </p:nvSpPr>
        <p:spPr bwMode="auto">
          <a:xfrm>
            <a:off x="5260975" y="2706688"/>
            <a:ext cx="198438" cy="206375"/>
          </a:xfrm>
          <a:prstGeom prst="irregularSeal2">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9" name="Rectangle 51"/>
          <p:cNvSpPr>
            <a:spLocks noChangeArrowheads="1"/>
          </p:cNvSpPr>
          <p:nvPr/>
        </p:nvSpPr>
        <p:spPr bwMode="auto">
          <a:xfrm>
            <a:off x="5275263" y="5888038"/>
            <a:ext cx="395287" cy="152400"/>
          </a:xfrm>
          <a:prstGeom prst="rect">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0" name="Rectangle 52"/>
          <p:cNvSpPr>
            <a:spLocks noChangeArrowheads="1"/>
          </p:cNvSpPr>
          <p:nvPr/>
        </p:nvSpPr>
        <p:spPr bwMode="auto">
          <a:xfrm>
            <a:off x="5502275" y="5565775"/>
            <a:ext cx="142875" cy="311150"/>
          </a:xfrm>
          <a:prstGeom prst="rect">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232" name="Group 64"/>
          <p:cNvGrpSpPr>
            <a:grpSpLocks/>
          </p:cNvGrpSpPr>
          <p:nvPr/>
        </p:nvGrpSpPr>
        <p:grpSpPr bwMode="auto">
          <a:xfrm>
            <a:off x="3679825" y="4305300"/>
            <a:ext cx="2987675" cy="2022475"/>
            <a:chOff x="2318" y="2712"/>
            <a:chExt cx="1882" cy="1274"/>
          </a:xfrm>
        </p:grpSpPr>
        <p:sp>
          <p:nvSpPr>
            <p:cNvPr id="7214" name="Freeform 46"/>
            <p:cNvSpPr>
              <a:spLocks/>
            </p:cNvSpPr>
            <p:nvPr/>
          </p:nvSpPr>
          <p:spPr bwMode="auto">
            <a:xfrm>
              <a:off x="2318" y="3150"/>
              <a:ext cx="775" cy="830"/>
            </a:xfrm>
            <a:custGeom>
              <a:avLst/>
              <a:gdLst>
                <a:gd name="T0" fmla="*/ 0 w 1018"/>
                <a:gd name="T1" fmla="*/ 0 h 764"/>
                <a:gd name="T2" fmla="*/ 173 w 1018"/>
                <a:gd name="T3" fmla="*/ 0 h 764"/>
                <a:gd name="T4" fmla="*/ 173 w 1018"/>
                <a:gd name="T5" fmla="*/ 491 h 764"/>
                <a:gd name="T6" fmla="*/ 446 w 1018"/>
                <a:gd name="T7" fmla="*/ 764 h 764"/>
                <a:gd name="T8" fmla="*/ 1018 w 1018"/>
                <a:gd name="T9" fmla="*/ 764 h 764"/>
              </a:gdLst>
              <a:ahLst/>
              <a:cxnLst>
                <a:cxn ang="0">
                  <a:pos x="T0" y="T1"/>
                </a:cxn>
                <a:cxn ang="0">
                  <a:pos x="T2" y="T3"/>
                </a:cxn>
                <a:cxn ang="0">
                  <a:pos x="T4" y="T5"/>
                </a:cxn>
                <a:cxn ang="0">
                  <a:pos x="T6" y="T7"/>
                </a:cxn>
                <a:cxn ang="0">
                  <a:pos x="T8" y="T9"/>
                </a:cxn>
              </a:cxnLst>
              <a:rect l="0" t="0" r="r" b="b"/>
              <a:pathLst>
                <a:path w="1018" h="764">
                  <a:moveTo>
                    <a:pt x="0" y="0"/>
                  </a:moveTo>
                  <a:lnTo>
                    <a:pt x="173" y="0"/>
                  </a:lnTo>
                  <a:lnTo>
                    <a:pt x="173" y="491"/>
                  </a:lnTo>
                  <a:lnTo>
                    <a:pt x="446" y="764"/>
                  </a:lnTo>
                  <a:lnTo>
                    <a:pt x="1018" y="764"/>
                  </a:lnTo>
                </a:path>
              </a:pathLst>
            </a:custGeom>
            <a:noFill/>
            <a:ln w="762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5" name="Freeform 47"/>
            <p:cNvSpPr>
              <a:spLocks/>
            </p:cNvSpPr>
            <p:nvPr/>
          </p:nvSpPr>
          <p:spPr bwMode="auto">
            <a:xfrm flipH="1">
              <a:off x="3055" y="3147"/>
              <a:ext cx="775" cy="839"/>
            </a:xfrm>
            <a:custGeom>
              <a:avLst/>
              <a:gdLst>
                <a:gd name="T0" fmla="*/ 0 w 1018"/>
                <a:gd name="T1" fmla="*/ 0 h 764"/>
                <a:gd name="T2" fmla="*/ 173 w 1018"/>
                <a:gd name="T3" fmla="*/ 0 h 764"/>
                <a:gd name="T4" fmla="*/ 173 w 1018"/>
                <a:gd name="T5" fmla="*/ 491 h 764"/>
                <a:gd name="T6" fmla="*/ 446 w 1018"/>
                <a:gd name="T7" fmla="*/ 764 h 764"/>
                <a:gd name="T8" fmla="*/ 1018 w 1018"/>
                <a:gd name="T9" fmla="*/ 764 h 764"/>
              </a:gdLst>
              <a:ahLst/>
              <a:cxnLst>
                <a:cxn ang="0">
                  <a:pos x="T0" y="T1"/>
                </a:cxn>
                <a:cxn ang="0">
                  <a:pos x="T2" y="T3"/>
                </a:cxn>
                <a:cxn ang="0">
                  <a:pos x="T4" y="T5"/>
                </a:cxn>
                <a:cxn ang="0">
                  <a:pos x="T6" y="T7"/>
                </a:cxn>
                <a:cxn ang="0">
                  <a:pos x="T8" y="T9"/>
                </a:cxn>
              </a:cxnLst>
              <a:rect l="0" t="0" r="r" b="b"/>
              <a:pathLst>
                <a:path w="1018" h="764">
                  <a:moveTo>
                    <a:pt x="0" y="0"/>
                  </a:moveTo>
                  <a:lnTo>
                    <a:pt x="173" y="0"/>
                  </a:lnTo>
                  <a:lnTo>
                    <a:pt x="173" y="491"/>
                  </a:lnTo>
                  <a:lnTo>
                    <a:pt x="446" y="764"/>
                  </a:lnTo>
                  <a:lnTo>
                    <a:pt x="1018" y="764"/>
                  </a:lnTo>
                </a:path>
              </a:pathLst>
            </a:custGeom>
            <a:noFill/>
            <a:ln w="762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6" name="Freeform 48"/>
            <p:cNvSpPr>
              <a:spLocks/>
            </p:cNvSpPr>
            <p:nvPr/>
          </p:nvSpPr>
          <p:spPr bwMode="auto">
            <a:xfrm>
              <a:off x="2505" y="3771"/>
              <a:ext cx="1093" cy="188"/>
            </a:xfrm>
            <a:custGeom>
              <a:avLst/>
              <a:gdLst>
                <a:gd name="T0" fmla="*/ 0 w 1436"/>
                <a:gd name="T1" fmla="*/ 13 h 249"/>
                <a:gd name="T2" fmla="*/ 145 w 1436"/>
                <a:gd name="T3" fmla="*/ 49 h 249"/>
                <a:gd name="T4" fmla="*/ 254 w 1436"/>
                <a:gd name="T5" fmla="*/ 22 h 249"/>
                <a:gd name="T6" fmla="*/ 372 w 1436"/>
                <a:gd name="T7" fmla="*/ 58 h 249"/>
                <a:gd name="T8" fmla="*/ 490 w 1436"/>
                <a:gd name="T9" fmla="*/ 49 h 249"/>
                <a:gd name="T10" fmla="*/ 609 w 1436"/>
                <a:gd name="T11" fmla="*/ 68 h 249"/>
                <a:gd name="T12" fmla="*/ 663 w 1436"/>
                <a:gd name="T13" fmla="*/ 86 h 249"/>
                <a:gd name="T14" fmla="*/ 718 w 1436"/>
                <a:gd name="T15" fmla="*/ 68 h 249"/>
                <a:gd name="T16" fmla="*/ 845 w 1436"/>
                <a:gd name="T17" fmla="*/ 22 h 249"/>
                <a:gd name="T18" fmla="*/ 1027 w 1436"/>
                <a:gd name="T19" fmla="*/ 22 h 249"/>
                <a:gd name="T20" fmla="*/ 1136 w 1436"/>
                <a:gd name="T21" fmla="*/ 13 h 249"/>
                <a:gd name="T22" fmla="*/ 1272 w 1436"/>
                <a:gd name="T23" fmla="*/ 49 h 249"/>
                <a:gd name="T24" fmla="*/ 1299 w 1436"/>
                <a:gd name="T25" fmla="*/ 40 h 249"/>
                <a:gd name="T26" fmla="*/ 1354 w 1436"/>
                <a:gd name="T27" fmla="*/ 58 h 249"/>
                <a:gd name="T28" fmla="*/ 1436 w 1436"/>
                <a:gd name="T29" fmla="*/ 49 h 249"/>
                <a:gd name="T30" fmla="*/ 1290 w 1436"/>
                <a:gd name="T31" fmla="*/ 249 h 249"/>
                <a:gd name="T32" fmla="*/ 209 w 1436"/>
                <a:gd name="T33" fmla="*/ 249 h 249"/>
                <a:gd name="T34" fmla="*/ 0 w 1436"/>
                <a:gd name="T35" fmla="*/ 1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6" h="249">
                  <a:moveTo>
                    <a:pt x="0" y="13"/>
                  </a:moveTo>
                  <a:cubicBezTo>
                    <a:pt x="43" y="56"/>
                    <a:pt x="80" y="40"/>
                    <a:pt x="145" y="49"/>
                  </a:cubicBezTo>
                  <a:cubicBezTo>
                    <a:pt x="196" y="66"/>
                    <a:pt x="208" y="37"/>
                    <a:pt x="254" y="22"/>
                  </a:cubicBezTo>
                  <a:cubicBezTo>
                    <a:pt x="325" y="46"/>
                    <a:pt x="267" y="45"/>
                    <a:pt x="372" y="58"/>
                  </a:cubicBezTo>
                  <a:cubicBezTo>
                    <a:pt x="423" y="50"/>
                    <a:pt x="442" y="40"/>
                    <a:pt x="490" y="49"/>
                  </a:cubicBezTo>
                  <a:cubicBezTo>
                    <a:pt x="530" y="56"/>
                    <a:pt x="609" y="68"/>
                    <a:pt x="609" y="68"/>
                  </a:cubicBezTo>
                  <a:cubicBezTo>
                    <a:pt x="627" y="74"/>
                    <a:pt x="645" y="80"/>
                    <a:pt x="663" y="86"/>
                  </a:cubicBezTo>
                  <a:cubicBezTo>
                    <a:pt x="681" y="92"/>
                    <a:pt x="718" y="68"/>
                    <a:pt x="718" y="68"/>
                  </a:cubicBezTo>
                  <a:cubicBezTo>
                    <a:pt x="752" y="32"/>
                    <a:pt x="798" y="30"/>
                    <a:pt x="845" y="22"/>
                  </a:cubicBezTo>
                  <a:cubicBezTo>
                    <a:pt x="927" y="43"/>
                    <a:pt x="915" y="39"/>
                    <a:pt x="1027" y="22"/>
                  </a:cubicBezTo>
                  <a:cubicBezTo>
                    <a:pt x="1065" y="9"/>
                    <a:pt x="1097" y="0"/>
                    <a:pt x="1136" y="13"/>
                  </a:cubicBezTo>
                  <a:cubicBezTo>
                    <a:pt x="1175" y="71"/>
                    <a:pt x="1201" y="57"/>
                    <a:pt x="1272" y="49"/>
                  </a:cubicBezTo>
                  <a:cubicBezTo>
                    <a:pt x="1281" y="46"/>
                    <a:pt x="1290" y="39"/>
                    <a:pt x="1299" y="40"/>
                  </a:cubicBezTo>
                  <a:cubicBezTo>
                    <a:pt x="1318" y="42"/>
                    <a:pt x="1354" y="58"/>
                    <a:pt x="1354" y="58"/>
                  </a:cubicBezTo>
                  <a:cubicBezTo>
                    <a:pt x="1424" y="48"/>
                    <a:pt x="1396" y="49"/>
                    <a:pt x="1436" y="49"/>
                  </a:cubicBezTo>
                  <a:lnTo>
                    <a:pt x="1290" y="249"/>
                  </a:lnTo>
                  <a:lnTo>
                    <a:pt x="209" y="249"/>
                  </a:lnTo>
                  <a:lnTo>
                    <a:pt x="0" y="13"/>
                  </a:lnTo>
                  <a:close/>
                </a:path>
              </a:pathLst>
            </a:cu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1" name="Freeform 53"/>
            <p:cNvSpPr>
              <a:spLocks/>
            </p:cNvSpPr>
            <p:nvPr/>
          </p:nvSpPr>
          <p:spPr bwMode="auto">
            <a:xfrm>
              <a:off x="3612" y="2738"/>
              <a:ext cx="303" cy="562"/>
            </a:xfrm>
            <a:custGeom>
              <a:avLst/>
              <a:gdLst>
                <a:gd name="T0" fmla="*/ 0 w 536"/>
                <a:gd name="T1" fmla="*/ 0 h 1010"/>
                <a:gd name="T2" fmla="*/ 0 w 536"/>
                <a:gd name="T3" fmla="*/ 1010 h 1010"/>
                <a:gd name="T4" fmla="*/ 63 w 536"/>
                <a:gd name="T5" fmla="*/ 1010 h 1010"/>
                <a:gd name="T6" fmla="*/ 63 w 536"/>
                <a:gd name="T7" fmla="*/ 264 h 1010"/>
                <a:gd name="T8" fmla="*/ 527 w 536"/>
                <a:gd name="T9" fmla="*/ 264 h 1010"/>
                <a:gd name="T10" fmla="*/ 536 w 536"/>
                <a:gd name="T11" fmla="*/ 200 h 1010"/>
                <a:gd name="T12" fmla="*/ 63 w 536"/>
                <a:gd name="T13" fmla="*/ 200 h 1010"/>
                <a:gd name="T14" fmla="*/ 63 w 536"/>
                <a:gd name="T15" fmla="*/ 9 h 1010"/>
                <a:gd name="T16" fmla="*/ 0 w 536"/>
                <a:gd name="T17" fmla="*/ 0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6" h="1010">
                  <a:moveTo>
                    <a:pt x="0" y="0"/>
                  </a:moveTo>
                  <a:lnTo>
                    <a:pt x="0" y="1010"/>
                  </a:lnTo>
                  <a:lnTo>
                    <a:pt x="63" y="1010"/>
                  </a:lnTo>
                  <a:lnTo>
                    <a:pt x="63" y="264"/>
                  </a:lnTo>
                  <a:lnTo>
                    <a:pt x="527" y="264"/>
                  </a:lnTo>
                  <a:lnTo>
                    <a:pt x="536" y="200"/>
                  </a:lnTo>
                  <a:lnTo>
                    <a:pt x="63" y="200"/>
                  </a:lnTo>
                  <a:lnTo>
                    <a:pt x="63" y="9"/>
                  </a:lnTo>
                  <a:lnTo>
                    <a:pt x="0" y="0"/>
                  </a:lnTo>
                  <a:close/>
                </a:path>
              </a:pathLst>
            </a:custGeom>
            <a:solidFill>
              <a:srgbClr val="33CCCC"/>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2" name="Oval 54"/>
            <p:cNvSpPr>
              <a:spLocks noChangeArrowheads="1"/>
            </p:cNvSpPr>
            <p:nvPr/>
          </p:nvSpPr>
          <p:spPr bwMode="auto">
            <a:xfrm>
              <a:off x="3909" y="2712"/>
              <a:ext cx="291" cy="295"/>
            </a:xfrm>
            <a:prstGeom prst="ellipse">
              <a:avLst/>
            </a:prstGeom>
            <a:solidFill>
              <a:schemeClr val="bg1"/>
            </a:solidFill>
            <a:ln w="381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3" name="Line 55"/>
            <p:cNvSpPr>
              <a:spLocks noChangeShapeType="1"/>
            </p:cNvSpPr>
            <p:nvPr/>
          </p:nvSpPr>
          <p:spPr bwMode="auto">
            <a:xfrm flipV="1">
              <a:off x="4034" y="2780"/>
              <a:ext cx="83" cy="185"/>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224" name="Group 56"/>
            <p:cNvGrpSpPr>
              <a:grpSpLocks/>
            </p:cNvGrpSpPr>
            <p:nvPr/>
          </p:nvGrpSpPr>
          <p:grpSpPr bwMode="auto">
            <a:xfrm>
              <a:off x="3356" y="3299"/>
              <a:ext cx="290" cy="233"/>
              <a:chOff x="4372" y="3408"/>
              <a:chExt cx="473" cy="355"/>
            </a:xfrm>
          </p:grpSpPr>
          <p:sp>
            <p:nvSpPr>
              <p:cNvPr id="7225" name="AutoShape 57"/>
              <p:cNvSpPr>
                <a:spLocks noChangeArrowheads="1"/>
              </p:cNvSpPr>
              <p:nvPr/>
            </p:nvSpPr>
            <p:spPr bwMode="auto">
              <a:xfrm rot="5400000" flipH="1" flipV="1">
                <a:off x="4431" y="3349"/>
                <a:ext cx="355" cy="473"/>
              </a:xfrm>
              <a:prstGeom prst="flowChartMagneticTape">
                <a:avLst/>
              </a:prstGeom>
              <a:solidFill>
                <a:srgbClr val="33CCCC"/>
              </a:solidFill>
              <a:ln w="2857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6" name="AutoShape 58"/>
              <p:cNvSpPr>
                <a:spLocks noChangeArrowheads="1"/>
              </p:cNvSpPr>
              <p:nvPr/>
            </p:nvSpPr>
            <p:spPr bwMode="auto">
              <a:xfrm>
                <a:off x="4392" y="3464"/>
                <a:ext cx="263" cy="254"/>
              </a:xfrm>
              <a:prstGeom prst="sun">
                <a:avLst>
                  <a:gd name="adj" fmla="val 25000"/>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7" name="AutoShape 59"/>
              <p:cNvSpPr>
                <a:spLocks noChangeArrowheads="1"/>
              </p:cNvSpPr>
              <p:nvPr/>
            </p:nvSpPr>
            <p:spPr bwMode="auto">
              <a:xfrm>
                <a:off x="4560" y="3452"/>
                <a:ext cx="263" cy="254"/>
              </a:xfrm>
              <a:prstGeom prst="sun">
                <a:avLst>
                  <a:gd name="adj" fmla="val 25000"/>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7228" name="Text Box 60"/>
          <p:cNvSpPr txBox="1">
            <a:spLocks noChangeArrowheads="1"/>
          </p:cNvSpPr>
          <p:nvPr/>
        </p:nvSpPr>
        <p:spPr bwMode="auto">
          <a:xfrm>
            <a:off x="547688" y="5426075"/>
            <a:ext cx="12414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i="0"/>
              <a:t>Slide 09</a:t>
            </a:r>
          </a:p>
        </p:txBody>
      </p:sp>
      <p:sp>
        <p:nvSpPr>
          <p:cNvPr id="7229" name="Text Box 61"/>
          <p:cNvSpPr txBox="1">
            <a:spLocks noChangeArrowheads="1"/>
          </p:cNvSpPr>
          <p:nvPr/>
        </p:nvSpPr>
        <p:spPr bwMode="auto">
          <a:xfrm>
            <a:off x="527050" y="849313"/>
            <a:ext cx="5568950"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800" b="1" i="0">
                <a:solidFill>
                  <a:srgbClr val="FF3300"/>
                </a:solidFill>
              </a:rPr>
              <a:t>Internal Combustion Engine Basics</a:t>
            </a:r>
            <a:endParaRPr lang="en-US" sz="2400" i="0"/>
          </a:p>
        </p:txBody>
      </p:sp>
      <p:sp>
        <p:nvSpPr>
          <p:cNvPr id="7230" name="Text Box 62"/>
          <p:cNvSpPr txBox="1">
            <a:spLocks noChangeArrowheads="1"/>
          </p:cNvSpPr>
          <p:nvPr/>
        </p:nvSpPr>
        <p:spPr bwMode="auto">
          <a:xfrm>
            <a:off x="8175625" y="6167438"/>
            <a:ext cx="64452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a:r>
              <a:rPr lang="en-US" sz="1000" i="0"/>
              <a:t>D. Abata</a:t>
            </a:r>
            <a:endParaRPr lang="en-US" sz="2400" i="0"/>
          </a:p>
        </p:txBody>
      </p:sp>
      <p:grpSp>
        <p:nvGrpSpPr>
          <p:cNvPr id="7250" name="Group 82"/>
          <p:cNvGrpSpPr>
            <a:grpSpLocks/>
          </p:cNvGrpSpPr>
          <p:nvPr/>
        </p:nvGrpSpPr>
        <p:grpSpPr bwMode="auto">
          <a:xfrm>
            <a:off x="3201988" y="5089525"/>
            <a:ext cx="728662" cy="682625"/>
            <a:chOff x="1154" y="1488"/>
            <a:chExt cx="459" cy="430"/>
          </a:xfrm>
        </p:grpSpPr>
        <p:sp>
          <p:nvSpPr>
            <p:cNvPr id="7246" name="Rectangle 78"/>
            <p:cNvSpPr>
              <a:spLocks noChangeArrowheads="1"/>
            </p:cNvSpPr>
            <p:nvPr/>
          </p:nvSpPr>
          <p:spPr bwMode="auto">
            <a:xfrm>
              <a:off x="1164" y="1491"/>
              <a:ext cx="109" cy="418"/>
            </a:xfrm>
            <a:prstGeom prst="rect">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47" name="Rectangle 79"/>
            <p:cNvSpPr>
              <a:spLocks noChangeArrowheads="1"/>
            </p:cNvSpPr>
            <p:nvPr/>
          </p:nvSpPr>
          <p:spPr bwMode="auto">
            <a:xfrm rot="-5400000">
              <a:off x="1332" y="1324"/>
              <a:ext cx="118" cy="445"/>
            </a:xfrm>
            <a:prstGeom prst="rect">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48" name="Freeform 80"/>
            <p:cNvSpPr>
              <a:spLocks/>
            </p:cNvSpPr>
            <p:nvPr/>
          </p:nvSpPr>
          <p:spPr bwMode="auto">
            <a:xfrm>
              <a:off x="1154" y="1491"/>
              <a:ext cx="446" cy="427"/>
            </a:xfrm>
            <a:custGeom>
              <a:avLst/>
              <a:gdLst>
                <a:gd name="T0" fmla="*/ 446 w 446"/>
                <a:gd name="T1" fmla="*/ 0 h 427"/>
                <a:gd name="T2" fmla="*/ 0 w 446"/>
                <a:gd name="T3" fmla="*/ 0 h 427"/>
                <a:gd name="T4" fmla="*/ 0 w 446"/>
                <a:gd name="T5" fmla="*/ 427 h 427"/>
              </a:gdLst>
              <a:ahLst/>
              <a:cxnLst>
                <a:cxn ang="0">
                  <a:pos x="T0" y="T1"/>
                </a:cxn>
                <a:cxn ang="0">
                  <a:pos x="T2" y="T3"/>
                </a:cxn>
                <a:cxn ang="0">
                  <a:pos x="T4" y="T5"/>
                </a:cxn>
              </a:cxnLst>
              <a:rect l="0" t="0" r="r" b="b"/>
              <a:pathLst>
                <a:path w="446" h="427">
                  <a:moveTo>
                    <a:pt x="446" y="0"/>
                  </a:moveTo>
                  <a:lnTo>
                    <a:pt x="0" y="0"/>
                  </a:lnTo>
                  <a:lnTo>
                    <a:pt x="0" y="427"/>
                  </a:lnTo>
                </a:path>
              </a:pathLst>
            </a:custGeom>
            <a:noFill/>
            <a:ln w="28575" cap="flat" cmpd="sng">
              <a:solidFill>
                <a:schemeClr val="tx1"/>
              </a:solidFill>
              <a:prstDash val="solid"/>
              <a:round/>
              <a:headEnd/>
              <a:tailEnd/>
            </a:ln>
            <a:effectLst/>
            <a:extLst>
              <a:ext uri="{909E8E84-426E-40DD-AFC4-6F175D3DCCD1}">
                <a14:hiddenFill xmlns="" xmlns:a14="http://schemas.microsoft.com/office/drawing/2010/main">
                  <a:solidFill>
                    <a:srgbClr val="33CC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49" name="Freeform 81"/>
            <p:cNvSpPr>
              <a:spLocks/>
            </p:cNvSpPr>
            <p:nvPr/>
          </p:nvSpPr>
          <p:spPr bwMode="auto">
            <a:xfrm>
              <a:off x="1264" y="1609"/>
              <a:ext cx="327" cy="291"/>
            </a:xfrm>
            <a:custGeom>
              <a:avLst/>
              <a:gdLst>
                <a:gd name="T0" fmla="*/ 327 w 327"/>
                <a:gd name="T1" fmla="*/ 0 h 291"/>
                <a:gd name="T2" fmla="*/ 0 w 327"/>
                <a:gd name="T3" fmla="*/ 0 h 291"/>
                <a:gd name="T4" fmla="*/ 0 w 327"/>
                <a:gd name="T5" fmla="*/ 291 h 291"/>
              </a:gdLst>
              <a:ahLst/>
              <a:cxnLst>
                <a:cxn ang="0">
                  <a:pos x="T0" y="T1"/>
                </a:cxn>
                <a:cxn ang="0">
                  <a:pos x="T2" y="T3"/>
                </a:cxn>
                <a:cxn ang="0">
                  <a:pos x="T4" y="T5"/>
                </a:cxn>
              </a:cxnLst>
              <a:rect l="0" t="0" r="r" b="b"/>
              <a:pathLst>
                <a:path w="327" h="291">
                  <a:moveTo>
                    <a:pt x="327" y="0"/>
                  </a:moveTo>
                  <a:lnTo>
                    <a:pt x="0" y="0"/>
                  </a:lnTo>
                  <a:lnTo>
                    <a:pt x="0" y="291"/>
                  </a:lnTo>
                </a:path>
              </a:pathLst>
            </a:custGeom>
            <a:noFill/>
            <a:ln w="28575" cap="flat" cmpd="sng">
              <a:solidFill>
                <a:schemeClr val="tx1"/>
              </a:solidFill>
              <a:prstDash val="solid"/>
              <a:round/>
              <a:headEnd/>
              <a:tailEnd/>
            </a:ln>
            <a:effectLst/>
            <a:extLst>
              <a:ext uri="{909E8E84-426E-40DD-AFC4-6F175D3DCCD1}">
                <a14:hiddenFill xmlns="" xmlns:a14="http://schemas.microsoft.com/office/drawing/2010/main">
                  <a:solidFill>
                    <a:srgbClr val="33CC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251" name="Text Box 83"/>
          <p:cNvSpPr txBox="1">
            <a:spLocks noChangeArrowheads="1"/>
          </p:cNvSpPr>
          <p:nvPr/>
        </p:nvSpPr>
        <p:spPr bwMode="auto">
          <a:xfrm>
            <a:off x="6256338" y="4837113"/>
            <a:ext cx="2424112"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400" i="0">
                <a:solidFill>
                  <a:srgbClr val="FFFF00"/>
                </a:solidFill>
              </a:rPr>
              <a:t>lubrication system</a:t>
            </a:r>
          </a:p>
        </p:txBody>
      </p:sp>
      <p:sp>
        <p:nvSpPr>
          <p:cNvPr id="7252" name="Text Box 84"/>
          <p:cNvSpPr txBox="1">
            <a:spLocks noChangeArrowheads="1"/>
          </p:cNvSpPr>
          <p:nvPr/>
        </p:nvSpPr>
        <p:spPr bwMode="auto">
          <a:xfrm>
            <a:off x="1857375" y="5848350"/>
            <a:ext cx="1984375"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400" i="0">
                <a:solidFill>
                  <a:srgbClr val="FFFF00"/>
                </a:solidFill>
              </a:rPr>
              <a:t>crankcase vent</a:t>
            </a:r>
            <a:endParaRPr lang="en-US" sz="2400" i="0"/>
          </a:p>
        </p:txBody>
      </p:sp>
      <p:sp>
        <p:nvSpPr>
          <p:cNvPr id="7253" name="Text Box 85"/>
          <p:cNvSpPr txBox="1">
            <a:spLocks noChangeArrowheads="1"/>
          </p:cNvSpPr>
          <p:nvPr/>
        </p:nvSpPr>
        <p:spPr bwMode="auto">
          <a:xfrm>
            <a:off x="5862638" y="3048000"/>
            <a:ext cx="2052637"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400" i="0"/>
              <a:t>ignition system</a:t>
            </a:r>
          </a:p>
        </p:txBody>
      </p:sp>
      <p:sp>
        <p:nvSpPr>
          <p:cNvPr id="7254" name="Text Box 86"/>
          <p:cNvSpPr txBox="1">
            <a:spLocks noChangeArrowheads="1"/>
          </p:cNvSpPr>
          <p:nvPr/>
        </p:nvSpPr>
        <p:spPr bwMode="auto">
          <a:xfrm>
            <a:off x="5754688" y="1763713"/>
            <a:ext cx="2036762"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400" i="0"/>
              <a:t>exhaust system</a:t>
            </a:r>
          </a:p>
        </p:txBody>
      </p:sp>
      <p:sp>
        <p:nvSpPr>
          <p:cNvPr id="7255" name="Text Box 87"/>
          <p:cNvSpPr txBox="1">
            <a:spLocks noChangeArrowheads="1"/>
          </p:cNvSpPr>
          <p:nvPr/>
        </p:nvSpPr>
        <p:spPr bwMode="auto">
          <a:xfrm>
            <a:off x="2314575" y="1590675"/>
            <a:ext cx="1849438"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400" i="0"/>
              <a:t>intake system</a:t>
            </a:r>
          </a:p>
        </p:txBody>
      </p:sp>
      <p:sp>
        <p:nvSpPr>
          <p:cNvPr id="7256" name="Text Box 88"/>
          <p:cNvSpPr txBox="1">
            <a:spLocks noChangeArrowheads="1"/>
          </p:cNvSpPr>
          <p:nvPr/>
        </p:nvSpPr>
        <p:spPr bwMode="auto">
          <a:xfrm>
            <a:off x="612775" y="1935163"/>
            <a:ext cx="20193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400" i="0"/>
              <a:t>cooling system</a:t>
            </a:r>
          </a:p>
        </p:txBody>
      </p:sp>
      <p:sp>
        <p:nvSpPr>
          <p:cNvPr id="7257" name="Text Box 89"/>
          <p:cNvSpPr txBox="1">
            <a:spLocks noChangeArrowheads="1"/>
          </p:cNvSpPr>
          <p:nvPr/>
        </p:nvSpPr>
        <p:spPr bwMode="auto">
          <a:xfrm>
            <a:off x="2943225" y="1957388"/>
            <a:ext cx="935038"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400" i="0"/>
              <a:t>thermostat</a:t>
            </a:r>
            <a:endParaRPr lang="en-US" sz="2400" i="0"/>
          </a:p>
        </p:txBody>
      </p:sp>
      <p:grpSp>
        <p:nvGrpSpPr>
          <p:cNvPr id="7258" name="Group 90"/>
          <p:cNvGrpSpPr>
            <a:grpSpLocks/>
          </p:cNvGrpSpPr>
          <p:nvPr/>
        </p:nvGrpSpPr>
        <p:grpSpPr bwMode="auto">
          <a:xfrm>
            <a:off x="2482850" y="2338388"/>
            <a:ext cx="1522413" cy="1616075"/>
            <a:chOff x="1564" y="1473"/>
            <a:chExt cx="959" cy="1018"/>
          </a:xfrm>
        </p:grpSpPr>
        <p:sp>
          <p:nvSpPr>
            <p:cNvPr id="7259" name="Rectangle 91"/>
            <p:cNvSpPr>
              <a:spLocks noChangeArrowheads="1"/>
            </p:cNvSpPr>
            <p:nvPr/>
          </p:nvSpPr>
          <p:spPr bwMode="auto">
            <a:xfrm>
              <a:off x="1673" y="1582"/>
              <a:ext cx="845" cy="90"/>
            </a:xfrm>
            <a:prstGeom prst="rect">
              <a:avLst/>
            </a:prstGeom>
            <a:gradFill rotWithShape="0">
              <a:gsLst>
                <a:gs pos="0">
                  <a:srgbClr val="00CCFF"/>
                </a:gs>
                <a:gs pos="100000">
                  <a:srgbClr val="FF3300"/>
                </a:gs>
              </a:gsLst>
              <a:lin ang="540000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60" name="Rectangle 92"/>
            <p:cNvSpPr>
              <a:spLocks noChangeArrowheads="1"/>
            </p:cNvSpPr>
            <p:nvPr/>
          </p:nvSpPr>
          <p:spPr bwMode="auto">
            <a:xfrm>
              <a:off x="1668" y="2351"/>
              <a:ext cx="855" cy="81"/>
            </a:xfrm>
            <a:prstGeom prst="rect">
              <a:avLst/>
            </a:prstGeom>
            <a:solidFill>
              <a:srgbClr val="00CC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61" name="Rectangle 93"/>
            <p:cNvSpPr>
              <a:spLocks noChangeArrowheads="1"/>
            </p:cNvSpPr>
            <p:nvPr/>
          </p:nvSpPr>
          <p:spPr bwMode="auto">
            <a:xfrm>
              <a:off x="1564" y="1564"/>
              <a:ext cx="109" cy="927"/>
            </a:xfrm>
            <a:prstGeom prst="rect">
              <a:avLst/>
            </a:prstGeom>
            <a:solidFill>
              <a:schemeClr val="accent1"/>
            </a:solidFill>
            <a:ln w="2857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262" name="Group 94"/>
            <p:cNvGrpSpPr>
              <a:grpSpLocks/>
            </p:cNvGrpSpPr>
            <p:nvPr/>
          </p:nvGrpSpPr>
          <p:grpSpPr bwMode="auto">
            <a:xfrm>
              <a:off x="1740" y="1767"/>
              <a:ext cx="223" cy="504"/>
              <a:chOff x="4795" y="1523"/>
              <a:chExt cx="341" cy="1141"/>
            </a:xfrm>
          </p:grpSpPr>
          <p:sp>
            <p:nvSpPr>
              <p:cNvPr id="7263" name="AutoShape 95"/>
              <p:cNvSpPr>
                <a:spLocks noChangeArrowheads="1"/>
              </p:cNvSpPr>
              <p:nvPr/>
            </p:nvSpPr>
            <p:spPr bwMode="auto">
              <a:xfrm>
                <a:off x="4799" y="2100"/>
                <a:ext cx="146" cy="564"/>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64" name="AutoShape 96"/>
              <p:cNvSpPr>
                <a:spLocks noChangeArrowheads="1"/>
              </p:cNvSpPr>
              <p:nvPr/>
            </p:nvSpPr>
            <p:spPr bwMode="auto">
              <a:xfrm flipV="1">
                <a:off x="4795" y="1523"/>
                <a:ext cx="146" cy="564"/>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65" name="Rectangle 97"/>
              <p:cNvSpPr>
                <a:spLocks noChangeArrowheads="1"/>
              </p:cNvSpPr>
              <p:nvPr/>
            </p:nvSpPr>
            <p:spPr bwMode="auto">
              <a:xfrm>
                <a:off x="4918" y="1982"/>
                <a:ext cx="47" cy="245"/>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66" name="Rectangle 98"/>
              <p:cNvSpPr>
                <a:spLocks noChangeArrowheads="1"/>
              </p:cNvSpPr>
              <p:nvPr/>
            </p:nvSpPr>
            <p:spPr bwMode="auto">
              <a:xfrm>
                <a:off x="4972" y="2064"/>
                <a:ext cx="164" cy="63"/>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267" name="Group 99"/>
            <p:cNvGrpSpPr>
              <a:grpSpLocks/>
            </p:cNvGrpSpPr>
            <p:nvPr/>
          </p:nvGrpSpPr>
          <p:grpSpPr bwMode="auto">
            <a:xfrm>
              <a:off x="2001" y="1473"/>
              <a:ext cx="354" cy="309"/>
              <a:chOff x="4509" y="1946"/>
              <a:chExt cx="454" cy="427"/>
            </a:xfrm>
          </p:grpSpPr>
          <p:sp>
            <p:nvSpPr>
              <p:cNvPr id="7268" name="Rectangle 100"/>
              <p:cNvSpPr>
                <a:spLocks noChangeArrowheads="1"/>
              </p:cNvSpPr>
              <p:nvPr/>
            </p:nvSpPr>
            <p:spPr bwMode="auto">
              <a:xfrm>
                <a:off x="4509" y="1946"/>
                <a:ext cx="454" cy="427"/>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69" name="Rectangle 101"/>
              <p:cNvSpPr>
                <a:spLocks noChangeArrowheads="1"/>
              </p:cNvSpPr>
              <p:nvPr/>
            </p:nvSpPr>
            <p:spPr bwMode="auto">
              <a:xfrm>
                <a:off x="4563" y="2000"/>
                <a:ext cx="336" cy="309"/>
              </a:xfrm>
              <a:prstGeom prst="rect">
                <a:avLst/>
              </a:prstGeom>
              <a:gradFill rotWithShape="0">
                <a:gsLst>
                  <a:gs pos="0">
                    <a:srgbClr val="FF3300"/>
                  </a:gs>
                  <a:gs pos="100000">
                    <a:srgbClr val="00CCFF"/>
                  </a:gs>
                </a:gsLst>
                <a:lin ang="540000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0" name="Freeform 102"/>
              <p:cNvSpPr>
                <a:spLocks/>
              </p:cNvSpPr>
              <p:nvPr/>
            </p:nvSpPr>
            <p:spPr bwMode="auto">
              <a:xfrm>
                <a:off x="4681" y="2009"/>
                <a:ext cx="82" cy="246"/>
              </a:xfrm>
              <a:custGeom>
                <a:avLst/>
                <a:gdLst>
                  <a:gd name="T0" fmla="*/ 73 w 82"/>
                  <a:gd name="T1" fmla="*/ 0 h 246"/>
                  <a:gd name="T2" fmla="*/ 82 w 82"/>
                  <a:gd name="T3" fmla="*/ 64 h 246"/>
                  <a:gd name="T4" fmla="*/ 0 w 82"/>
                  <a:gd name="T5" fmla="*/ 246 h 246"/>
                </a:gdLst>
                <a:ahLst/>
                <a:cxnLst>
                  <a:cxn ang="0">
                    <a:pos x="T0" y="T1"/>
                  </a:cxn>
                  <a:cxn ang="0">
                    <a:pos x="T2" y="T3"/>
                  </a:cxn>
                  <a:cxn ang="0">
                    <a:pos x="T4" y="T5"/>
                  </a:cxn>
                </a:cxnLst>
                <a:rect l="0" t="0" r="r" b="b"/>
                <a:pathLst>
                  <a:path w="82" h="246">
                    <a:moveTo>
                      <a:pt x="73" y="0"/>
                    </a:moveTo>
                    <a:lnTo>
                      <a:pt x="82" y="64"/>
                    </a:lnTo>
                    <a:lnTo>
                      <a:pt x="0" y="246"/>
                    </a:lnTo>
                  </a:path>
                </a:pathLst>
              </a:custGeom>
              <a:noFill/>
              <a:ln w="38100" cap="flat" cmpd="sng">
                <a:solidFill>
                  <a:schemeClr val="tx1"/>
                </a:solidFill>
                <a:prstDash val="solid"/>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1" name="Line 103"/>
              <p:cNvSpPr>
                <a:spLocks noChangeShapeType="1"/>
              </p:cNvSpPr>
              <p:nvPr/>
            </p:nvSpPr>
            <p:spPr bwMode="auto">
              <a:xfrm flipH="1">
                <a:off x="4772" y="2218"/>
                <a:ext cx="0" cy="109"/>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Tree>
    <p:extLst>
      <p:ext uri="{BB962C8B-B14F-4D97-AF65-F5344CB8AC3E}">
        <p14:creationId xmlns="" xmlns:p14="http://schemas.microsoft.com/office/powerpoint/2010/main" val="159078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38175" y="295275"/>
            <a:ext cx="77724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smtClean="0">
                <a:ln>
                  <a:noFill/>
                </a:ln>
                <a:solidFill>
                  <a:schemeClr val="tx2">
                    <a:satMod val="130000"/>
                  </a:schemeClr>
                </a:solidFill>
                <a:effectLst>
                  <a:outerShdw blurRad="50000" dist="30000" dir="5400000" algn="tl" rotWithShape="0">
                    <a:srgbClr val="000000">
                      <a:alpha val="30000"/>
                    </a:srgbClr>
                  </a:outerShdw>
                </a:effectLst>
                <a:uLnTx/>
                <a:uFillTx/>
                <a:latin typeface="Tahoma" pitchFamily="34" charset="0"/>
                <a:ea typeface="+mj-ea"/>
                <a:cs typeface="+mj-cs"/>
              </a:rPr>
              <a:t>Internal Combustion Engines</a:t>
            </a:r>
          </a:p>
        </p:txBody>
      </p:sp>
      <p:sp>
        <p:nvSpPr>
          <p:cNvPr id="3" name="Text Box 8"/>
          <p:cNvSpPr txBox="1">
            <a:spLocks noChangeArrowheads="1"/>
          </p:cNvSpPr>
          <p:nvPr/>
        </p:nvSpPr>
        <p:spPr bwMode="auto">
          <a:xfrm>
            <a:off x="1031875" y="1319213"/>
            <a:ext cx="2813321" cy="329588"/>
          </a:xfrm>
          <a:prstGeom prst="rect">
            <a:avLst/>
          </a:prstGeom>
          <a:solidFill>
            <a:srgbClr val="FFFF00"/>
          </a:solidFill>
          <a:ln w="12700">
            <a:noFill/>
            <a:miter lim="800000"/>
            <a:headEnd/>
            <a:tailEnd/>
          </a:ln>
        </p:spPr>
        <p:txBody>
          <a:bodyPr wrap="none" lIns="54000" tIns="10800" rIns="54000" bIns="10800">
            <a:spAutoFit/>
          </a:bodyPr>
          <a:lstStyle/>
          <a:p>
            <a:r>
              <a:rPr lang="en-GB" sz="2000" b="1">
                <a:latin typeface="Comic Sans MS" pitchFamily="66" charset="0"/>
              </a:rPr>
              <a:t>types of heat engines</a:t>
            </a:r>
          </a:p>
        </p:txBody>
      </p:sp>
      <p:grpSp>
        <p:nvGrpSpPr>
          <p:cNvPr id="4" name="Group 51"/>
          <p:cNvGrpSpPr>
            <a:grpSpLocks/>
          </p:cNvGrpSpPr>
          <p:nvPr/>
        </p:nvGrpSpPr>
        <p:grpSpPr bwMode="auto">
          <a:xfrm>
            <a:off x="1031875" y="1484312"/>
            <a:ext cx="3184525" cy="1397000"/>
            <a:chOff x="650" y="935"/>
            <a:chExt cx="2006" cy="880"/>
          </a:xfrm>
        </p:grpSpPr>
        <p:sp>
          <p:nvSpPr>
            <p:cNvPr id="5" name="Text Box 6"/>
            <p:cNvSpPr txBox="1">
              <a:spLocks noChangeArrowheads="1"/>
            </p:cNvSpPr>
            <p:nvPr/>
          </p:nvSpPr>
          <p:spPr bwMode="auto">
            <a:xfrm>
              <a:off x="1028" y="1607"/>
              <a:ext cx="1628" cy="208"/>
            </a:xfrm>
            <a:prstGeom prst="rect">
              <a:avLst/>
            </a:prstGeom>
            <a:solidFill>
              <a:srgbClr val="FFFF00"/>
            </a:solidFill>
            <a:ln w="12700">
              <a:noFill/>
              <a:miter lim="800000"/>
              <a:headEnd/>
              <a:tailEnd/>
            </a:ln>
          </p:spPr>
          <p:txBody>
            <a:bodyPr wrap="none" lIns="54000" tIns="10800" rIns="54000" bIns="10800">
              <a:spAutoFit/>
            </a:bodyPr>
            <a:lstStyle/>
            <a:p>
              <a:r>
                <a:rPr lang="en-GB" sz="2000" b="1">
                  <a:latin typeface="Comic Sans MS" pitchFamily="66" charset="0"/>
                </a:rPr>
                <a:t>external combustion</a:t>
              </a:r>
            </a:p>
          </p:txBody>
        </p:sp>
        <p:cxnSp>
          <p:nvCxnSpPr>
            <p:cNvPr id="6" name="AutoShape 27"/>
            <p:cNvCxnSpPr>
              <a:cxnSpLocks noChangeShapeType="1"/>
              <a:stCxn id="3" idx="1"/>
              <a:endCxn id="5" idx="1"/>
            </p:cNvCxnSpPr>
            <p:nvPr/>
          </p:nvCxnSpPr>
          <p:spPr bwMode="auto">
            <a:xfrm rot="10800000" flipH="1" flipV="1">
              <a:off x="650" y="935"/>
              <a:ext cx="378" cy="776"/>
            </a:xfrm>
            <a:prstGeom prst="bentConnector3">
              <a:avLst>
                <a:gd name="adj1" fmla="val -38095"/>
              </a:avLst>
            </a:prstGeom>
            <a:noFill/>
            <a:ln w="19050">
              <a:solidFill>
                <a:srgbClr val="FF0000"/>
              </a:solidFill>
              <a:miter lim="800000"/>
              <a:headEnd/>
              <a:tailEnd type="stealth" w="med" len="med"/>
            </a:ln>
          </p:spPr>
        </p:cxnSp>
      </p:grpSp>
      <p:grpSp>
        <p:nvGrpSpPr>
          <p:cNvPr id="7" name="Group 52"/>
          <p:cNvGrpSpPr>
            <a:grpSpLocks/>
          </p:cNvGrpSpPr>
          <p:nvPr/>
        </p:nvGrpSpPr>
        <p:grpSpPr bwMode="auto">
          <a:xfrm>
            <a:off x="1031875" y="1484313"/>
            <a:ext cx="3030538" cy="3684588"/>
            <a:chOff x="650" y="935"/>
            <a:chExt cx="1909" cy="2321"/>
          </a:xfrm>
        </p:grpSpPr>
        <p:sp>
          <p:nvSpPr>
            <p:cNvPr id="8" name="Text Box 7"/>
            <p:cNvSpPr txBox="1">
              <a:spLocks noChangeArrowheads="1"/>
            </p:cNvSpPr>
            <p:nvPr/>
          </p:nvSpPr>
          <p:spPr bwMode="auto">
            <a:xfrm>
              <a:off x="986" y="3048"/>
              <a:ext cx="1573" cy="208"/>
            </a:xfrm>
            <a:prstGeom prst="rect">
              <a:avLst/>
            </a:prstGeom>
            <a:solidFill>
              <a:srgbClr val="FFFF00"/>
            </a:solidFill>
            <a:ln w="12700">
              <a:noFill/>
              <a:miter lim="800000"/>
              <a:headEnd/>
              <a:tailEnd/>
            </a:ln>
          </p:spPr>
          <p:txBody>
            <a:bodyPr wrap="none" lIns="54000" tIns="10800" rIns="54000" bIns="10800">
              <a:spAutoFit/>
            </a:bodyPr>
            <a:lstStyle/>
            <a:p>
              <a:r>
                <a:rPr lang="en-GB" sz="2000" b="1">
                  <a:latin typeface="Comic Sans MS" pitchFamily="66" charset="0"/>
                </a:rPr>
                <a:t>internal combustion</a:t>
              </a:r>
            </a:p>
          </p:txBody>
        </p:sp>
        <p:cxnSp>
          <p:nvCxnSpPr>
            <p:cNvPr id="9" name="AutoShape 28"/>
            <p:cNvCxnSpPr>
              <a:cxnSpLocks noChangeShapeType="1"/>
              <a:stCxn id="3" idx="1"/>
              <a:endCxn id="8" idx="1"/>
            </p:cNvCxnSpPr>
            <p:nvPr/>
          </p:nvCxnSpPr>
          <p:spPr bwMode="auto">
            <a:xfrm rot="10800000" flipH="1" flipV="1">
              <a:off x="650" y="935"/>
              <a:ext cx="336" cy="2217"/>
            </a:xfrm>
            <a:prstGeom prst="bentConnector3">
              <a:avLst>
                <a:gd name="adj1" fmla="val -42857"/>
              </a:avLst>
            </a:prstGeom>
            <a:noFill/>
            <a:ln w="19050">
              <a:solidFill>
                <a:srgbClr val="FF0000"/>
              </a:solidFill>
              <a:miter lim="800000"/>
              <a:headEnd/>
              <a:tailEnd type="stealth" w="med" len="med"/>
            </a:ln>
          </p:spPr>
        </p:cxnSp>
      </p:grpSp>
      <p:grpSp>
        <p:nvGrpSpPr>
          <p:cNvPr id="10" name="Group 53"/>
          <p:cNvGrpSpPr>
            <a:grpSpLocks/>
          </p:cNvGrpSpPr>
          <p:nvPr/>
        </p:nvGrpSpPr>
        <p:grpSpPr bwMode="auto">
          <a:xfrm>
            <a:off x="4216400" y="2074861"/>
            <a:ext cx="2471738" cy="641349"/>
            <a:chOff x="2656" y="1307"/>
            <a:chExt cx="1557" cy="404"/>
          </a:xfrm>
        </p:grpSpPr>
        <p:sp>
          <p:nvSpPr>
            <p:cNvPr id="11" name="Text Box 37"/>
            <p:cNvSpPr txBox="1">
              <a:spLocks noChangeArrowheads="1"/>
            </p:cNvSpPr>
            <p:nvPr/>
          </p:nvSpPr>
          <p:spPr bwMode="auto">
            <a:xfrm>
              <a:off x="3056" y="1307"/>
              <a:ext cx="1157" cy="208"/>
            </a:xfrm>
            <a:prstGeom prst="rect">
              <a:avLst/>
            </a:prstGeom>
            <a:solidFill>
              <a:srgbClr val="FFFF00"/>
            </a:solidFill>
            <a:ln w="12700">
              <a:noFill/>
              <a:miter lim="800000"/>
              <a:headEnd/>
              <a:tailEnd/>
            </a:ln>
          </p:spPr>
          <p:txBody>
            <a:bodyPr wrap="none" lIns="54000" tIns="10800" rIns="54000" bIns="10800">
              <a:spAutoFit/>
            </a:bodyPr>
            <a:lstStyle/>
            <a:p>
              <a:r>
                <a:rPr lang="en-GB" sz="2000" b="1">
                  <a:latin typeface="Comic Sans MS" pitchFamily="66" charset="0"/>
                </a:rPr>
                <a:t>steam engines</a:t>
              </a:r>
            </a:p>
          </p:txBody>
        </p:sp>
        <p:cxnSp>
          <p:nvCxnSpPr>
            <p:cNvPr id="12" name="AutoShape 44"/>
            <p:cNvCxnSpPr>
              <a:cxnSpLocks noChangeShapeType="1"/>
              <a:stCxn id="5" idx="3"/>
              <a:endCxn id="11" idx="1"/>
            </p:cNvCxnSpPr>
            <p:nvPr/>
          </p:nvCxnSpPr>
          <p:spPr bwMode="auto">
            <a:xfrm flipV="1">
              <a:off x="2656" y="1411"/>
              <a:ext cx="400" cy="300"/>
            </a:xfrm>
            <a:prstGeom prst="bentConnector3">
              <a:avLst>
                <a:gd name="adj1" fmla="val 50000"/>
              </a:avLst>
            </a:prstGeom>
            <a:noFill/>
            <a:ln w="19050">
              <a:solidFill>
                <a:srgbClr val="FF0000"/>
              </a:solidFill>
              <a:miter lim="800000"/>
              <a:headEnd/>
              <a:tailEnd type="stealth" w="med" len="med"/>
            </a:ln>
          </p:spPr>
        </p:cxnSp>
      </p:grpSp>
      <p:grpSp>
        <p:nvGrpSpPr>
          <p:cNvPr id="13" name="Group 54"/>
          <p:cNvGrpSpPr>
            <a:grpSpLocks/>
          </p:cNvGrpSpPr>
          <p:nvPr/>
        </p:nvGrpSpPr>
        <p:grpSpPr bwMode="auto">
          <a:xfrm>
            <a:off x="4216400" y="2551113"/>
            <a:ext cx="1747838" cy="330200"/>
            <a:chOff x="2656" y="1607"/>
            <a:chExt cx="1101" cy="208"/>
          </a:xfrm>
        </p:grpSpPr>
        <p:sp>
          <p:nvSpPr>
            <p:cNvPr id="14" name="Text Box 38"/>
            <p:cNvSpPr txBox="1">
              <a:spLocks noChangeArrowheads="1"/>
            </p:cNvSpPr>
            <p:nvPr/>
          </p:nvSpPr>
          <p:spPr bwMode="auto">
            <a:xfrm>
              <a:off x="3056" y="1607"/>
              <a:ext cx="701" cy="208"/>
            </a:xfrm>
            <a:prstGeom prst="rect">
              <a:avLst/>
            </a:prstGeom>
            <a:solidFill>
              <a:srgbClr val="FFFF00"/>
            </a:solidFill>
            <a:ln w="12700">
              <a:noFill/>
              <a:miter lim="800000"/>
              <a:headEnd/>
              <a:tailEnd/>
            </a:ln>
          </p:spPr>
          <p:txBody>
            <a:bodyPr wrap="none" lIns="54000" tIns="10800" rIns="54000" bIns="10800">
              <a:spAutoFit/>
            </a:bodyPr>
            <a:lstStyle/>
            <a:p>
              <a:r>
                <a:rPr lang="en-GB" sz="2000" b="1">
                  <a:latin typeface="Comic Sans MS" pitchFamily="66" charset="0"/>
                </a:rPr>
                <a:t>turbines</a:t>
              </a:r>
            </a:p>
          </p:txBody>
        </p:sp>
        <p:cxnSp>
          <p:nvCxnSpPr>
            <p:cNvPr id="15" name="AutoShape 45"/>
            <p:cNvCxnSpPr>
              <a:cxnSpLocks noChangeShapeType="1"/>
              <a:stCxn id="5" idx="3"/>
              <a:endCxn id="14" idx="1"/>
            </p:cNvCxnSpPr>
            <p:nvPr/>
          </p:nvCxnSpPr>
          <p:spPr bwMode="auto">
            <a:xfrm>
              <a:off x="2656" y="1711"/>
              <a:ext cx="400" cy="1"/>
            </a:xfrm>
            <a:prstGeom prst="straightConnector1">
              <a:avLst/>
            </a:prstGeom>
            <a:noFill/>
            <a:ln w="19050">
              <a:solidFill>
                <a:srgbClr val="FF0000"/>
              </a:solidFill>
              <a:round/>
              <a:headEnd/>
              <a:tailEnd type="stealth" w="med" len="med"/>
            </a:ln>
          </p:spPr>
        </p:cxnSp>
      </p:grpSp>
      <p:grpSp>
        <p:nvGrpSpPr>
          <p:cNvPr id="16" name="Group 55"/>
          <p:cNvGrpSpPr>
            <a:grpSpLocks/>
          </p:cNvGrpSpPr>
          <p:nvPr/>
        </p:nvGrpSpPr>
        <p:grpSpPr bwMode="auto">
          <a:xfrm>
            <a:off x="4216401" y="2716210"/>
            <a:ext cx="2525713" cy="641350"/>
            <a:chOff x="2656" y="1711"/>
            <a:chExt cx="1591" cy="404"/>
          </a:xfrm>
        </p:grpSpPr>
        <p:sp>
          <p:nvSpPr>
            <p:cNvPr id="17" name="Text Box 40"/>
            <p:cNvSpPr txBox="1">
              <a:spLocks noChangeArrowheads="1"/>
            </p:cNvSpPr>
            <p:nvPr/>
          </p:nvSpPr>
          <p:spPr bwMode="auto">
            <a:xfrm>
              <a:off x="3056" y="1907"/>
              <a:ext cx="1191" cy="208"/>
            </a:xfrm>
            <a:prstGeom prst="rect">
              <a:avLst/>
            </a:prstGeom>
            <a:solidFill>
              <a:srgbClr val="FFFF00"/>
            </a:solidFill>
            <a:ln w="12700">
              <a:noFill/>
              <a:miter lim="800000"/>
              <a:headEnd/>
              <a:tailEnd/>
            </a:ln>
          </p:spPr>
          <p:txBody>
            <a:bodyPr wrap="none" lIns="54000" tIns="10800" rIns="54000" bIns="10800">
              <a:spAutoFit/>
            </a:bodyPr>
            <a:lstStyle/>
            <a:p>
              <a:r>
                <a:rPr lang="en-GB" sz="2000" b="1">
                  <a:latin typeface="Comic Sans MS" pitchFamily="66" charset="0"/>
                </a:rPr>
                <a:t>Stirling engine</a:t>
              </a:r>
            </a:p>
          </p:txBody>
        </p:sp>
        <p:cxnSp>
          <p:nvCxnSpPr>
            <p:cNvPr id="18" name="AutoShape 47"/>
            <p:cNvCxnSpPr>
              <a:cxnSpLocks noChangeShapeType="1"/>
              <a:stCxn id="5" idx="3"/>
              <a:endCxn id="17" idx="1"/>
            </p:cNvCxnSpPr>
            <p:nvPr/>
          </p:nvCxnSpPr>
          <p:spPr bwMode="auto">
            <a:xfrm>
              <a:off x="2656" y="1711"/>
              <a:ext cx="400" cy="300"/>
            </a:xfrm>
            <a:prstGeom prst="bentConnector3">
              <a:avLst>
                <a:gd name="adj1" fmla="val 50000"/>
              </a:avLst>
            </a:prstGeom>
            <a:noFill/>
            <a:ln w="19050">
              <a:solidFill>
                <a:srgbClr val="FF0000"/>
              </a:solidFill>
              <a:miter lim="800000"/>
              <a:headEnd/>
              <a:tailEnd type="stealth" w="med" len="med"/>
            </a:ln>
          </p:spPr>
        </p:cxnSp>
      </p:grpSp>
      <p:grpSp>
        <p:nvGrpSpPr>
          <p:cNvPr id="19" name="Group 56"/>
          <p:cNvGrpSpPr>
            <a:grpSpLocks/>
          </p:cNvGrpSpPr>
          <p:nvPr/>
        </p:nvGrpSpPr>
        <p:grpSpPr bwMode="auto">
          <a:xfrm>
            <a:off x="4062412" y="4351341"/>
            <a:ext cx="2352674" cy="652463"/>
            <a:chOff x="2559" y="2741"/>
            <a:chExt cx="1482" cy="411"/>
          </a:xfrm>
        </p:grpSpPr>
        <p:sp>
          <p:nvSpPr>
            <p:cNvPr id="20" name="Text Box 41"/>
            <p:cNvSpPr txBox="1">
              <a:spLocks noChangeArrowheads="1"/>
            </p:cNvSpPr>
            <p:nvPr/>
          </p:nvSpPr>
          <p:spPr bwMode="auto">
            <a:xfrm>
              <a:off x="3056" y="2741"/>
              <a:ext cx="985" cy="208"/>
            </a:xfrm>
            <a:prstGeom prst="rect">
              <a:avLst/>
            </a:prstGeom>
            <a:solidFill>
              <a:srgbClr val="FFFF00"/>
            </a:solidFill>
            <a:ln w="12700">
              <a:noFill/>
              <a:miter lim="800000"/>
              <a:headEnd/>
              <a:tailEnd/>
            </a:ln>
          </p:spPr>
          <p:txBody>
            <a:bodyPr wrap="none" lIns="54000" tIns="10800" rIns="54000" bIns="10800">
              <a:spAutoFit/>
            </a:bodyPr>
            <a:lstStyle/>
            <a:p>
              <a:r>
                <a:rPr lang="en-GB" sz="2000" b="1">
                  <a:latin typeface="Comic Sans MS" pitchFamily="66" charset="0"/>
                </a:rPr>
                <a:t>Otto engine</a:t>
              </a:r>
            </a:p>
          </p:txBody>
        </p:sp>
        <p:cxnSp>
          <p:nvCxnSpPr>
            <p:cNvPr id="21" name="AutoShape 48"/>
            <p:cNvCxnSpPr>
              <a:cxnSpLocks noChangeShapeType="1"/>
              <a:stCxn id="8" idx="3"/>
              <a:endCxn id="20" idx="1"/>
            </p:cNvCxnSpPr>
            <p:nvPr/>
          </p:nvCxnSpPr>
          <p:spPr bwMode="auto">
            <a:xfrm flipV="1">
              <a:off x="2559" y="2845"/>
              <a:ext cx="497" cy="307"/>
            </a:xfrm>
            <a:prstGeom prst="bentConnector3">
              <a:avLst>
                <a:gd name="adj1" fmla="val 50000"/>
              </a:avLst>
            </a:prstGeom>
            <a:noFill/>
            <a:ln w="19050">
              <a:solidFill>
                <a:srgbClr val="FF0000"/>
              </a:solidFill>
              <a:miter lim="800000"/>
              <a:headEnd/>
              <a:tailEnd type="stealth" w="med" len="med"/>
            </a:ln>
          </p:spPr>
        </p:cxnSp>
      </p:grpSp>
      <p:grpSp>
        <p:nvGrpSpPr>
          <p:cNvPr id="22" name="Group 57"/>
          <p:cNvGrpSpPr>
            <a:grpSpLocks/>
          </p:cNvGrpSpPr>
          <p:nvPr/>
        </p:nvGrpSpPr>
        <p:grpSpPr bwMode="auto">
          <a:xfrm>
            <a:off x="4062413" y="4841875"/>
            <a:ext cx="2509837" cy="330200"/>
            <a:chOff x="2559" y="3050"/>
            <a:chExt cx="1581" cy="208"/>
          </a:xfrm>
        </p:grpSpPr>
        <p:sp>
          <p:nvSpPr>
            <p:cNvPr id="23" name="Text Box 42"/>
            <p:cNvSpPr txBox="1">
              <a:spLocks noChangeArrowheads="1"/>
            </p:cNvSpPr>
            <p:nvPr/>
          </p:nvSpPr>
          <p:spPr bwMode="auto">
            <a:xfrm>
              <a:off x="3056" y="3050"/>
              <a:ext cx="1084" cy="208"/>
            </a:xfrm>
            <a:prstGeom prst="rect">
              <a:avLst/>
            </a:prstGeom>
            <a:solidFill>
              <a:srgbClr val="FFFF00"/>
            </a:solidFill>
            <a:ln w="12700">
              <a:noFill/>
              <a:miter lim="800000"/>
              <a:headEnd/>
              <a:tailEnd/>
            </a:ln>
          </p:spPr>
          <p:txBody>
            <a:bodyPr wrap="none" lIns="54000" tIns="10800" rIns="54000" bIns="10800">
              <a:spAutoFit/>
            </a:bodyPr>
            <a:lstStyle/>
            <a:p>
              <a:r>
                <a:rPr lang="en-GB" sz="2000" b="1">
                  <a:latin typeface="Comic Sans MS" pitchFamily="66" charset="0"/>
                </a:rPr>
                <a:t>Diesel engine</a:t>
              </a:r>
            </a:p>
          </p:txBody>
        </p:sp>
        <p:cxnSp>
          <p:nvCxnSpPr>
            <p:cNvPr id="24" name="AutoShape 49"/>
            <p:cNvCxnSpPr>
              <a:cxnSpLocks noChangeShapeType="1"/>
              <a:stCxn id="8" idx="3"/>
              <a:endCxn id="23" idx="1"/>
            </p:cNvCxnSpPr>
            <p:nvPr/>
          </p:nvCxnSpPr>
          <p:spPr bwMode="auto">
            <a:xfrm>
              <a:off x="2559" y="3152"/>
              <a:ext cx="497" cy="2"/>
            </a:xfrm>
            <a:prstGeom prst="bentConnector3">
              <a:avLst>
                <a:gd name="adj1" fmla="val 50000"/>
              </a:avLst>
            </a:prstGeom>
            <a:noFill/>
            <a:ln w="19050">
              <a:solidFill>
                <a:srgbClr val="FF0000"/>
              </a:solidFill>
              <a:miter lim="800000"/>
              <a:headEnd/>
              <a:tailEnd type="stealth" w="med" len="med"/>
            </a:ln>
          </p:spPr>
        </p:cxnSp>
      </p:grpSp>
      <p:grpSp>
        <p:nvGrpSpPr>
          <p:cNvPr id="25" name="Group 58"/>
          <p:cNvGrpSpPr>
            <a:grpSpLocks/>
          </p:cNvGrpSpPr>
          <p:nvPr/>
        </p:nvGrpSpPr>
        <p:grpSpPr bwMode="auto">
          <a:xfrm>
            <a:off x="4062413" y="5003804"/>
            <a:ext cx="2573337" cy="658813"/>
            <a:chOff x="2559" y="3152"/>
            <a:chExt cx="1621" cy="415"/>
          </a:xfrm>
        </p:grpSpPr>
        <p:sp>
          <p:nvSpPr>
            <p:cNvPr id="26" name="Text Box 43"/>
            <p:cNvSpPr txBox="1">
              <a:spLocks noChangeArrowheads="1"/>
            </p:cNvSpPr>
            <p:nvPr/>
          </p:nvSpPr>
          <p:spPr bwMode="auto">
            <a:xfrm>
              <a:off x="3056" y="3359"/>
              <a:ext cx="1124" cy="208"/>
            </a:xfrm>
            <a:prstGeom prst="rect">
              <a:avLst/>
            </a:prstGeom>
            <a:solidFill>
              <a:srgbClr val="FFFF00"/>
            </a:solidFill>
            <a:ln w="12700">
              <a:noFill/>
              <a:miter lim="800000"/>
              <a:headEnd/>
              <a:tailEnd/>
            </a:ln>
          </p:spPr>
          <p:txBody>
            <a:bodyPr wrap="none" lIns="54000" tIns="10800" rIns="54000" bIns="10800">
              <a:spAutoFit/>
            </a:bodyPr>
            <a:lstStyle/>
            <a:p>
              <a:r>
                <a:rPr lang="en-GB" sz="2000" b="1">
                  <a:latin typeface="Comic Sans MS" pitchFamily="66" charset="0"/>
                </a:rPr>
                <a:t>Vankel engine</a:t>
              </a:r>
            </a:p>
          </p:txBody>
        </p:sp>
        <p:cxnSp>
          <p:nvCxnSpPr>
            <p:cNvPr id="27" name="AutoShape 50"/>
            <p:cNvCxnSpPr>
              <a:cxnSpLocks noChangeShapeType="1"/>
              <a:stCxn id="8" idx="3"/>
              <a:endCxn id="26" idx="1"/>
            </p:cNvCxnSpPr>
            <p:nvPr/>
          </p:nvCxnSpPr>
          <p:spPr bwMode="auto">
            <a:xfrm>
              <a:off x="2559" y="3152"/>
              <a:ext cx="497" cy="311"/>
            </a:xfrm>
            <a:prstGeom prst="bentConnector3">
              <a:avLst>
                <a:gd name="adj1" fmla="val 50000"/>
              </a:avLst>
            </a:prstGeom>
            <a:noFill/>
            <a:ln w="19050">
              <a:solidFill>
                <a:srgbClr val="FF0000"/>
              </a:solidFill>
              <a:miter lim="800000"/>
              <a:headEnd/>
              <a:tailEnd type="stealth" w="med" len="med"/>
            </a:ln>
          </p:spPr>
        </p:cxnSp>
      </p:grpSp>
    </p:spTree>
    <p:extLst>
      <p:ext uri="{BB962C8B-B14F-4D97-AF65-F5344CB8AC3E}">
        <p14:creationId xmlns="" xmlns:p14="http://schemas.microsoft.com/office/powerpoint/2010/main" val="96102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 name="Rectangle 81"/>
          <p:cNvSpPr>
            <a:spLocks noChangeArrowheads="1"/>
          </p:cNvSpPr>
          <p:nvPr/>
        </p:nvSpPr>
        <p:spPr bwMode="auto">
          <a:xfrm>
            <a:off x="3275013" y="2020888"/>
            <a:ext cx="750887" cy="288925"/>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56" name="Rectangle 64"/>
          <p:cNvSpPr>
            <a:spLocks noChangeArrowheads="1"/>
          </p:cNvSpPr>
          <p:nvPr/>
        </p:nvSpPr>
        <p:spPr bwMode="auto">
          <a:xfrm>
            <a:off x="4040188" y="2020888"/>
            <a:ext cx="708025" cy="677862"/>
          </a:xfrm>
          <a:prstGeom prst="rect">
            <a:avLst/>
          </a:prstGeom>
          <a:solidFill>
            <a:srgbClr val="CCFF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5" name="Rectangle 3"/>
          <p:cNvSpPr>
            <a:spLocks noChangeArrowheads="1"/>
          </p:cNvSpPr>
          <p:nvPr/>
        </p:nvSpPr>
        <p:spPr bwMode="auto">
          <a:xfrm>
            <a:off x="4240213" y="2671763"/>
            <a:ext cx="1254125" cy="942975"/>
          </a:xfrm>
          <a:prstGeom prst="rect">
            <a:avLst/>
          </a:prstGeom>
          <a:solidFill>
            <a:srgbClr val="CCFF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6" name="Rectangle 4"/>
          <p:cNvSpPr>
            <a:spLocks noChangeArrowheads="1"/>
          </p:cNvSpPr>
          <p:nvPr/>
        </p:nvSpPr>
        <p:spPr bwMode="auto">
          <a:xfrm>
            <a:off x="4248150" y="2463800"/>
            <a:ext cx="93663" cy="120650"/>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197" name="Group 5"/>
          <p:cNvGrpSpPr>
            <a:grpSpLocks/>
          </p:cNvGrpSpPr>
          <p:nvPr/>
        </p:nvGrpSpPr>
        <p:grpSpPr bwMode="auto">
          <a:xfrm>
            <a:off x="4325938" y="1920875"/>
            <a:ext cx="312737" cy="906463"/>
            <a:chOff x="4642" y="1000"/>
            <a:chExt cx="347" cy="1094"/>
          </a:xfrm>
        </p:grpSpPr>
        <p:sp>
          <p:nvSpPr>
            <p:cNvPr id="8198" name="AutoShape 6"/>
            <p:cNvSpPr>
              <a:spLocks noChangeArrowheads="1"/>
            </p:cNvSpPr>
            <p:nvPr/>
          </p:nvSpPr>
          <p:spPr bwMode="auto">
            <a:xfrm flipH="1" flipV="1">
              <a:off x="4642" y="2002"/>
              <a:ext cx="347" cy="9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9" name="Rectangle 7"/>
            <p:cNvSpPr>
              <a:spLocks noChangeArrowheads="1"/>
            </p:cNvSpPr>
            <p:nvPr/>
          </p:nvSpPr>
          <p:spPr bwMode="auto">
            <a:xfrm>
              <a:off x="4784" y="1000"/>
              <a:ext cx="72" cy="1002"/>
            </a:xfrm>
            <a:prstGeom prst="rect">
              <a:avLst/>
            </a:pr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200" name="Group 8"/>
          <p:cNvGrpSpPr>
            <a:grpSpLocks/>
          </p:cNvGrpSpPr>
          <p:nvPr/>
        </p:nvGrpSpPr>
        <p:grpSpPr bwMode="auto">
          <a:xfrm>
            <a:off x="5018088" y="1763713"/>
            <a:ext cx="415925" cy="906462"/>
            <a:chOff x="3044" y="584"/>
            <a:chExt cx="344" cy="758"/>
          </a:xfrm>
        </p:grpSpPr>
        <p:sp>
          <p:nvSpPr>
            <p:cNvPr id="8201" name="AutoShape 9"/>
            <p:cNvSpPr>
              <a:spLocks noChangeArrowheads="1"/>
            </p:cNvSpPr>
            <p:nvPr/>
          </p:nvSpPr>
          <p:spPr bwMode="auto">
            <a:xfrm flipH="1" flipV="1">
              <a:off x="3044" y="1278"/>
              <a:ext cx="344" cy="6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2" name="Rectangle 10"/>
            <p:cNvSpPr>
              <a:spLocks noChangeArrowheads="1"/>
            </p:cNvSpPr>
            <p:nvPr/>
          </p:nvSpPr>
          <p:spPr bwMode="auto">
            <a:xfrm>
              <a:off x="3191" y="584"/>
              <a:ext cx="53" cy="694"/>
            </a:xfrm>
            <a:prstGeom prst="rect">
              <a:avLst/>
            </a:prstGeom>
            <a:gradFill rotWithShape="0">
              <a:gsLst>
                <a:gs pos="0">
                  <a:srgbClr val="DDDDDD"/>
                </a:gs>
                <a:gs pos="100000">
                  <a:srgbClr val="FF3300"/>
                </a:gs>
              </a:gsLst>
              <a:lin ang="540000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203" name="Group 11"/>
          <p:cNvGrpSpPr>
            <a:grpSpLocks/>
          </p:cNvGrpSpPr>
          <p:nvPr/>
        </p:nvGrpSpPr>
        <p:grpSpPr bwMode="auto">
          <a:xfrm>
            <a:off x="3679825" y="2000250"/>
            <a:ext cx="2378075" cy="2951163"/>
            <a:chOff x="1936" y="782"/>
            <a:chExt cx="1968" cy="2468"/>
          </a:xfrm>
        </p:grpSpPr>
        <p:sp>
          <p:nvSpPr>
            <p:cNvPr id="8204" name="Freeform 12"/>
            <p:cNvSpPr>
              <a:spLocks/>
            </p:cNvSpPr>
            <p:nvPr/>
          </p:nvSpPr>
          <p:spPr bwMode="auto">
            <a:xfrm>
              <a:off x="1936" y="1017"/>
              <a:ext cx="576" cy="2230"/>
            </a:xfrm>
            <a:custGeom>
              <a:avLst/>
              <a:gdLst>
                <a:gd name="T0" fmla="*/ 391 w 773"/>
                <a:gd name="T1" fmla="*/ 0 h 3218"/>
                <a:gd name="T2" fmla="*/ 391 w 773"/>
                <a:gd name="T3" fmla="*/ 2673 h 3218"/>
                <a:gd name="T4" fmla="*/ 109 w 773"/>
                <a:gd name="T5" fmla="*/ 2982 h 3218"/>
                <a:gd name="T6" fmla="*/ 109 w 773"/>
                <a:gd name="T7" fmla="*/ 3109 h 3218"/>
                <a:gd name="T8" fmla="*/ 0 w 773"/>
                <a:gd name="T9" fmla="*/ 3109 h 3218"/>
                <a:gd name="T10" fmla="*/ 0 w 773"/>
                <a:gd name="T11" fmla="*/ 3218 h 3218"/>
                <a:gd name="T12" fmla="*/ 246 w 773"/>
                <a:gd name="T13" fmla="*/ 3218 h 3218"/>
                <a:gd name="T14" fmla="*/ 255 w 773"/>
                <a:gd name="T15" fmla="*/ 3045 h 3218"/>
                <a:gd name="T16" fmla="*/ 618 w 773"/>
                <a:gd name="T17" fmla="*/ 2636 h 3218"/>
                <a:gd name="T18" fmla="*/ 618 w 773"/>
                <a:gd name="T19" fmla="*/ 463 h 3218"/>
                <a:gd name="T20" fmla="*/ 719 w 773"/>
                <a:gd name="T21" fmla="*/ 465 h 3218"/>
                <a:gd name="T22" fmla="*/ 773 w 773"/>
                <a:gd name="T23" fmla="*/ 411 h 3218"/>
                <a:gd name="T24" fmla="*/ 773 w 773"/>
                <a:gd name="T25" fmla="*/ 189 h 3218"/>
                <a:gd name="T26" fmla="*/ 655 w 773"/>
                <a:gd name="T27" fmla="*/ 82 h 3218"/>
                <a:gd name="T28" fmla="*/ 391 w 773"/>
                <a:gd name="T29" fmla="*/ 0 h 3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3" h="3218">
                  <a:moveTo>
                    <a:pt x="391" y="0"/>
                  </a:moveTo>
                  <a:lnTo>
                    <a:pt x="391" y="2673"/>
                  </a:lnTo>
                  <a:lnTo>
                    <a:pt x="109" y="2982"/>
                  </a:lnTo>
                  <a:lnTo>
                    <a:pt x="109" y="3109"/>
                  </a:lnTo>
                  <a:lnTo>
                    <a:pt x="0" y="3109"/>
                  </a:lnTo>
                  <a:lnTo>
                    <a:pt x="0" y="3218"/>
                  </a:lnTo>
                  <a:lnTo>
                    <a:pt x="246" y="3218"/>
                  </a:lnTo>
                  <a:lnTo>
                    <a:pt x="255" y="3045"/>
                  </a:lnTo>
                  <a:lnTo>
                    <a:pt x="618" y="2636"/>
                  </a:lnTo>
                  <a:lnTo>
                    <a:pt x="618" y="463"/>
                  </a:lnTo>
                  <a:lnTo>
                    <a:pt x="719" y="465"/>
                  </a:lnTo>
                  <a:lnTo>
                    <a:pt x="773" y="411"/>
                  </a:lnTo>
                  <a:lnTo>
                    <a:pt x="773" y="189"/>
                  </a:lnTo>
                  <a:lnTo>
                    <a:pt x="655" y="82"/>
                  </a:lnTo>
                  <a:lnTo>
                    <a:pt x="391" y="0"/>
                  </a:lnTo>
                  <a:close/>
                </a:path>
              </a:pathLst>
            </a:custGeom>
            <a:solidFill>
              <a:schemeClr val="accent1"/>
            </a:solidFill>
            <a:ln w="38100"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5" name="Rectangle 13"/>
            <p:cNvSpPr>
              <a:spLocks noChangeArrowheads="1"/>
            </p:cNvSpPr>
            <p:nvPr/>
          </p:nvSpPr>
          <p:spPr bwMode="auto">
            <a:xfrm>
              <a:off x="2283" y="1179"/>
              <a:ext cx="63" cy="752"/>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6" name="Rectangle 14"/>
            <p:cNvSpPr>
              <a:spLocks noChangeArrowheads="1"/>
            </p:cNvSpPr>
            <p:nvPr/>
          </p:nvSpPr>
          <p:spPr bwMode="auto">
            <a:xfrm>
              <a:off x="2283" y="2014"/>
              <a:ext cx="64" cy="752"/>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7" name="Freeform 15"/>
            <p:cNvSpPr>
              <a:spLocks/>
            </p:cNvSpPr>
            <p:nvPr/>
          </p:nvSpPr>
          <p:spPr bwMode="auto">
            <a:xfrm>
              <a:off x="2239" y="782"/>
              <a:ext cx="336" cy="196"/>
            </a:xfrm>
            <a:custGeom>
              <a:avLst/>
              <a:gdLst>
                <a:gd name="T0" fmla="*/ 450 w 450"/>
                <a:gd name="T1" fmla="*/ 282 h 282"/>
                <a:gd name="T2" fmla="*/ 0 w 450"/>
                <a:gd name="T3" fmla="*/ 72 h 282"/>
                <a:gd name="T4" fmla="*/ 0 w 450"/>
                <a:gd name="T5" fmla="*/ 0 h 282"/>
                <a:gd name="T6" fmla="*/ 450 w 450"/>
                <a:gd name="T7" fmla="*/ 0 h 282"/>
                <a:gd name="T8" fmla="*/ 450 w 450"/>
                <a:gd name="T9" fmla="*/ 282 h 282"/>
              </a:gdLst>
              <a:ahLst/>
              <a:cxnLst>
                <a:cxn ang="0">
                  <a:pos x="T0" y="T1"/>
                </a:cxn>
                <a:cxn ang="0">
                  <a:pos x="T2" y="T3"/>
                </a:cxn>
                <a:cxn ang="0">
                  <a:pos x="T4" y="T5"/>
                </a:cxn>
                <a:cxn ang="0">
                  <a:pos x="T6" y="T7"/>
                </a:cxn>
                <a:cxn ang="0">
                  <a:pos x="T8" y="T9"/>
                </a:cxn>
              </a:cxnLst>
              <a:rect l="0" t="0" r="r" b="b"/>
              <a:pathLst>
                <a:path w="450" h="282">
                  <a:moveTo>
                    <a:pt x="450" y="282"/>
                  </a:moveTo>
                  <a:lnTo>
                    <a:pt x="0" y="72"/>
                  </a:lnTo>
                  <a:lnTo>
                    <a:pt x="0" y="0"/>
                  </a:lnTo>
                  <a:lnTo>
                    <a:pt x="450" y="0"/>
                  </a:lnTo>
                  <a:lnTo>
                    <a:pt x="450" y="282"/>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8" name="Freeform 16"/>
            <p:cNvSpPr>
              <a:spLocks/>
            </p:cNvSpPr>
            <p:nvPr/>
          </p:nvSpPr>
          <p:spPr bwMode="auto">
            <a:xfrm flipH="1">
              <a:off x="3321" y="1020"/>
              <a:ext cx="583" cy="2230"/>
            </a:xfrm>
            <a:custGeom>
              <a:avLst/>
              <a:gdLst>
                <a:gd name="T0" fmla="*/ 391 w 782"/>
                <a:gd name="T1" fmla="*/ 0 h 3218"/>
                <a:gd name="T2" fmla="*/ 391 w 782"/>
                <a:gd name="T3" fmla="*/ 2673 h 3218"/>
                <a:gd name="T4" fmla="*/ 109 w 782"/>
                <a:gd name="T5" fmla="*/ 2982 h 3218"/>
                <a:gd name="T6" fmla="*/ 109 w 782"/>
                <a:gd name="T7" fmla="*/ 3109 h 3218"/>
                <a:gd name="T8" fmla="*/ 0 w 782"/>
                <a:gd name="T9" fmla="*/ 3109 h 3218"/>
                <a:gd name="T10" fmla="*/ 0 w 782"/>
                <a:gd name="T11" fmla="*/ 3218 h 3218"/>
                <a:gd name="T12" fmla="*/ 246 w 782"/>
                <a:gd name="T13" fmla="*/ 3218 h 3218"/>
                <a:gd name="T14" fmla="*/ 255 w 782"/>
                <a:gd name="T15" fmla="*/ 3045 h 3218"/>
                <a:gd name="T16" fmla="*/ 618 w 782"/>
                <a:gd name="T17" fmla="*/ 2636 h 3218"/>
                <a:gd name="T18" fmla="*/ 618 w 782"/>
                <a:gd name="T19" fmla="*/ 463 h 3218"/>
                <a:gd name="T20" fmla="*/ 700 w 782"/>
                <a:gd name="T21" fmla="*/ 463 h 3218"/>
                <a:gd name="T22" fmla="*/ 782 w 782"/>
                <a:gd name="T23" fmla="*/ 391 h 3218"/>
                <a:gd name="T24" fmla="*/ 782 w 782"/>
                <a:gd name="T25" fmla="*/ 182 h 3218"/>
                <a:gd name="T26" fmla="*/ 655 w 782"/>
                <a:gd name="T27" fmla="*/ 82 h 3218"/>
                <a:gd name="T28" fmla="*/ 391 w 782"/>
                <a:gd name="T29" fmla="*/ 0 h 3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2" h="3218">
                  <a:moveTo>
                    <a:pt x="391" y="0"/>
                  </a:moveTo>
                  <a:lnTo>
                    <a:pt x="391" y="2673"/>
                  </a:lnTo>
                  <a:lnTo>
                    <a:pt x="109" y="2982"/>
                  </a:lnTo>
                  <a:lnTo>
                    <a:pt x="109" y="3109"/>
                  </a:lnTo>
                  <a:lnTo>
                    <a:pt x="0" y="3109"/>
                  </a:lnTo>
                  <a:lnTo>
                    <a:pt x="0" y="3218"/>
                  </a:lnTo>
                  <a:lnTo>
                    <a:pt x="246" y="3218"/>
                  </a:lnTo>
                  <a:lnTo>
                    <a:pt x="255" y="3045"/>
                  </a:lnTo>
                  <a:lnTo>
                    <a:pt x="618" y="2636"/>
                  </a:lnTo>
                  <a:lnTo>
                    <a:pt x="618" y="463"/>
                  </a:lnTo>
                  <a:lnTo>
                    <a:pt x="700" y="463"/>
                  </a:lnTo>
                  <a:lnTo>
                    <a:pt x="782" y="391"/>
                  </a:lnTo>
                  <a:lnTo>
                    <a:pt x="782" y="182"/>
                  </a:lnTo>
                  <a:lnTo>
                    <a:pt x="655" y="82"/>
                  </a:lnTo>
                  <a:lnTo>
                    <a:pt x="391" y="0"/>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9" name="Rectangle 17"/>
            <p:cNvSpPr>
              <a:spLocks noChangeArrowheads="1"/>
            </p:cNvSpPr>
            <p:nvPr/>
          </p:nvSpPr>
          <p:spPr bwMode="auto">
            <a:xfrm flipH="1">
              <a:off x="3493" y="1590"/>
              <a:ext cx="64" cy="1179"/>
            </a:xfrm>
            <a:prstGeom prst="rect">
              <a:avLst/>
            </a:prstGeom>
            <a:solidFill>
              <a:srgbClr val="00CCFF"/>
            </a:solidFill>
            <a:ln>
              <a:noFill/>
            </a:ln>
            <a:effectLst/>
            <a:extLs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0" name="Rectangle 18"/>
            <p:cNvSpPr>
              <a:spLocks noChangeArrowheads="1"/>
            </p:cNvSpPr>
            <p:nvPr/>
          </p:nvSpPr>
          <p:spPr bwMode="auto">
            <a:xfrm flipH="1">
              <a:off x="3356" y="1172"/>
              <a:ext cx="187" cy="111"/>
            </a:xfrm>
            <a:prstGeom prst="rect">
              <a:avLst/>
            </a:prstGeom>
            <a:solidFill>
              <a:srgbClr val="00CCFF"/>
            </a:solidFill>
            <a:ln>
              <a:noFill/>
            </a:ln>
            <a:effectLst/>
            <a:extLs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1" name="Freeform 19"/>
            <p:cNvSpPr>
              <a:spLocks/>
            </p:cNvSpPr>
            <p:nvPr/>
          </p:nvSpPr>
          <p:spPr bwMode="auto">
            <a:xfrm flipH="1">
              <a:off x="3250" y="790"/>
              <a:ext cx="335" cy="196"/>
            </a:xfrm>
            <a:custGeom>
              <a:avLst/>
              <a:gdLst>
                <a:gd name="T0" fmla="*/ 450 w 450"/>
                <a:gd name="T1" fmla="*/ 282 h 282"/>
                <a:gd name="T2" fmla="*/ 0 w 450"/>
                <a:gd name="T3" fmla="*/ 72 h 282"/>
                <a:gd name="T4" fmla="*/ 0 w 450"/>
                <a:gd name="T5" fmla="*/ 0 h 282"/>
                <a:gd name="T6" fmla="*/ 450 w 450"/>
                <a:gd name="T7" fmla="*/ 0 h 282"/>
                <a:gd name="T8" fmla="*/ 450 w 450"/>
                <a:gd name="T9" fmla="*/ 282 h 282"/>
              </a:gdLst>
              <a:ahLst/>
              <a:cxnLst>
                <a:cxn ang="0">
                  <a:pos x="T0" y="T1"/>
                </a:cxn>
                <a:cxn ang="0">
                  <a:pos x="T2" y="T3"/>
                </a:cxn>
                <a:cxn ang="0">
                  <a:pos x="T4" y="T5"/>
                </a:cxn>
                <a:cxn ang="0">
                  <a:pos x="T6" y="T7"/>
                </a:cxn>
                <a:cxn ang="0">
                  <a:pos x="T8" y="T9"/>
                </a:cxn>
              </a:cxnLst>
              <a:rect l="0" t="0" r="r" b="b"/>
              <a:pathLst>
                <a:path w="450" h="282">
                  <a:moveTo>
                    <a:pt x="450" y="282"/>
                  </a:moveTo>
                  <a:lnTo>
                    <a:pt x="0" y="72"/>
                  </a:lnTo>
                  <a:lnTo>
                    <a:pt x="0" y="0"/>
                  </a:lnTo>
                  <a:lnTo>
                    <a:pt x="450" y="0"/>
                  </a:lnTo>
                  <a:lnTo>
                    <a:pt x="450" y="282"/>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 name="Freeform 20"/>
            <p:cNvSpPr>
              <a:spLocks/>
            </p:cNvSpPr>
            <p:nvPr/>
          </p:nvSpPr>
          <p:spPr bwMode="auto">
            <a:xfrm>
              <a:off x="2636" y="784"/>
              <a:ext cx="290" cy="555"/>
            </a:xfrm>
            <a:custGeom>
              <a:avLst/>
              <a:gdLst>
                <a:gd name="T0" fmla="*/ 0 w 389"/>
                <a:gd name="T1" fmla="*/ 0 h 800"/>
                <a:gd name="T2" fmla="*/ 389 w 389"/>
                <a:gd name="T3" fmla="*/ 0 h 800"/>
                <a:gd name="T4" fmla="*/ 389 w 389"/>
                <a:gd name="T5" fmla="*/ 800 h 800"/>
                <a:gd name="T6" fmla="*/ 130 w 389"/>
                <a:gd name="T7" fmla="*/ 800 h 800"/>
                <a:gd name="T8" fmla="*/ 85 w 389"/>
                <a:gd name="T9" fmla="*/ 747 h 800"/>
                <a:gd name="T10" fmla="*/ 85 w 389"/>
                <a:gd name="T11" fmla="*/ 474 h 800"/>
                <a:gd name="T12" fmla="*/ 0 w 389"/>
                <a:gd name="T13" fmla="*/ 358 h 800"/>
                <a:gd name="T14" fmla="*/ 0 w 389"/>
                <a:gd name="T15" fmla="*/ 0 h 8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9" h="800">
                  <a:moveTo>
                    <a:pt x="0" y="0"/>
                  </a:moveTo>
                  <a:lnTo>
                    <a:pt x="389" y="0"/>
                  </a:lnTo>
                  <a:lnTo>
                    <a:pt x="389" y="800"/>
                  </a:lnTo>
                  <a:lnTo>
                    <a:pt x="130" y="800"/>
                  </a:lnTo>
                  <a:lnTo>
                    <a:pt x="85" y="747"/>
                  </a:lnTo>
                  <a:lnTo>
                    <a:pt x="85" y="474"/>
                  </a:lnTo>
                  <a:lnTo>
                    <a:pt x="0" y="358"/>
                  </a:lnTo>
                  <a:lnTo>
                    <a:pt x="0" y="0"/>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 name="Freeform 21"/>
            <p:cNvSpPr>
              <a:spLocks/>
            </p:cNvSpPr>
            <p:nvPr/>
          </p:nvSpPr>
          <p:spPr bwMode="auto">
            <a:xfrm>
              <a:off x="2932" y="785"/>
              <a:ext cx="252" cy="554"/>
            </a:xfrm>
            <a:custGeom>
              <a:avLst/>
              <a:gdLst>
                <a:gd name="T0" fmla="*/ 338 w 338"/>
                <a:gd name="T1" fmla="*/ 0 h 800"/>
                <a:gd name="T2" fmla="*/ 0 w 338"/>
                <a:gd name="T3" fmla="*/ 0 h 800"/>
                <a:gd name="T4" fmla="*/ 0 w 338"/>
                <a:gd name="T5" fmla="*/ 800 h 800"/>
                <a:gd name="T6" fmla="*/ 150 w 338"/>
                <a:gd name="T7" fmla="*/ 799 h 800"/>
                <a:gd name="T8" fmla="*/ 258 w 338"/>
                <a:gd name="T9" fmla="*/ 710 h 800"/>
                <a:gd name="T10" fmla="*/ 258 w 338"/>
                <a:gd name="T11" fmla="*/ 494 h 800"/>
                <a:gd name="T12" fmla="*/ 338 w 338"/>
                <a:gd name="T13" fmla="*/ 358 h 800"/>
                <a:gd name="T14" fmla="*/ 338 w 338"/>
                <a:gd name="T15" fmla="*/ 0 h 8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00">
                  <a:moveTo>
                    <a:pt x="338" y="0"/>
                  </a:moveTo>
                  <a:lnTo>
                    <a:pt x="0" y="0"/>
                  </a:lnTo>
                  <a:lnTo>
                    <a:pt x="0" y="800"/>
                  </a:lnTo>
                  <a:lnTo>
                    <a:pt x="150" y="799"/>
                  </a:lnTo>
                  <a:lnTo>
                    <a:pt x="258" y="710"/>
                  </a:lnTo>
                  <a:lnTo>
                    <a:pt x="258" y="494"/>
                  </a:lnTo>
                  <a:lnTo>
                    <a:pt x="338" y="358"/>
                  </a:lnTo>
                  <a:lnTo>
                    <a:pt x="338" y="0"/>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4" name="Rectangle 22"/>
            <p:cNvSpPr>
              <a:spLocks noChangeArrowheads="1"/>
            </p:cNvSpPr>
            <p:nvPr/>
          </p:nvSpPr>
          <p:spPr bwMode="auto">
            <a:xfrm>
              <a:off x="2874" y="788"/>
              <a:ext cx="96" cy="538"/>
            </a:xfrm>
            <a:prstGeom prst="rect">
              <a:avLst/>
            </a:prstGeom>
            <a:solidFill>
              <a:schemeClr val="accent1"/>
            </a:solidFill>
            <a:ln>
              <a:noFill/>
            </a:ln>
            <a:effectLst/>
            <a:extLs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215" name="Group 23"/>
          <p:cNvGrpSpPr>
            <a:grpSpLocks/>
          </p:cNvGrpSpPr>
          <p:nvPr/>
        </p:nvGrpSpPr>
        <p:grpSpPr bwMode="auto">
          <a:xfrm>
            <a:off x="4249738" y="2978150"/>
            <a:ext cx="1252537" cy="2462213"/>
            <a:chOff x="2399" y="2149"/>
            <a:chExt cx="1037" cy="2059"/>
          </a:xfrm>
        </p:grpSpPr>
        <p:sp>
          <p:nvSpPr>
            <p:cNvPr id="8216" name="AutoShape 24"/>
            <p:cNvSpPr>
              <a:spLocks noChangeArrowheads="1"/>
            </p:cNvSpPr>
            <p:nvPr/>
          </p:nvSpPr>
          <p:spPr bwMode="auto">
            <a:xfrm rot="1280044">
              <a:off x="2636" y="2609"/>
              <a:ext cx="259" cy="766"/>
            </a:xfrm>
            <a:custGeom>
              <a:avLst/>
              <a:gdLst>
                <a:gd name="G0" fmla="+- 5214 0 0"/>
                <a:gd name="G1" fmla="+- 21600 0 5214"/>
                <a:gd name="G2" fmla="*/ 5214 1 2"/>
                <a:gd name="G3" fmla="+- 21600 0 G2"/>
                <a:gd name="G4" fmla="+/ 5214 21600 2"/>
                <a:gd name="G5" fmla="+/ G1 0 2"/>
                <a:gd name="G6" fmla="*/ 21600 21600 5214"/>
                <a:gd name="G7" fmla="*/ G6 1 2"/>
                <a:gd name="G8" fmla="+- 21600 0 G7"/>
                <a:gd name="G9" fmla="*/ 21600 1 2"/>
                <a:gd name="G10" fmla="+- 5214 0 G9"/>
                <a:gd name="G11" fmla="?: G10 G8 0"/>
                <a:gd name="G12" fmla="?: G10 G7 21600"/>
                <a:gd name="T0" fmla="*/ 18993 w 21600"/>
                <a:gd name="T1" fmla="*/ 10800 h 21600"/>
                <a:gd name="T2" fmla="*/ 10800 w 21600"/>
                <a:gd name="T3" fmla="*/ 21600 h 21600"/>
                <a:gd name="T4" fmla="*/ 2607 w 21600"/>
                <a:gd name="T5" fmla="*/ 10800 h 21600"/>
                <a:gd name="T6" fmla="*/ 10800 w 21600"/>
                <a:gd name="T7" fmla="*/ 0 h 21600"/>
                <a:gd name="T8" fmla="*/ 4407 w 21600"/>
                <a:gd name="T9" fmla="*/ 4407 h 21600"/>
                <a:gd name="T10" fmla="*/ 17193 w 21600"/>
                <a:gd name="T11" fmla="*/ 17193 h 21600"/>
              </a:gdLst>
              <a:ahLst/>
              <a:cxnLst>
                <a:cxn ang="0">
                  <a:pos x="T0" y="T1"/>
                </a:cxn>
                <a:cxn ang="0">
                  <a:pos x="T2" y="T3"/>
                </a:cxn>
                <a:cxn ang="0">
                  <a:pos x="T4" y="T5"/>
                </a:cxn>
                <a:cxn ang="0">
                  <a:pos x="T6" y="T7"/>
                </a:cxn>
              </a:cxnLst>
              <a:rect l="T8" t="T9" r="T10" b="T11"/>
              <a:pathLst>
                <a:path w="21600" h="21600">
                  <a:moveTo>
                    <a:pt x="0" y="0"/>
                  </a:moveTo>
                  <a:lnTo>
                    <a:pt x="5214" y="21600"/>
                  </a:lnTo>
                  <a:lnTo>
                    <a:pt x="16386" y="21600"/>
                  </a:lnTo>
                  <a:lnTo>
                    <a:pt x="21600" y="0"/>
                  </a:lnTo>
                  <a:close/>
                </a:path>
              </a:pathLst>
            </a:cu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7" name="Freeform 25"/>
            <p:cNvSpPr>
              <a:spLocks/>
            </p:cNvSpPr>
            <p:nvPr/>
          </p:nvSpPr>
          <p:spPr bwMode="auto">
            <a:xfrm>
              <a:off x="2417" y="2149"/>
              <a:ext cx="1003" cy="649"/>
            </a:xfrm>
            <a:custGeom>
              <a:avLst/>
              <a:gdLst>
                <a:gd name="T0" fmla="*/ 0 w 1389"/>
                <a:gd name="T1" fmla="*/ 0 h 937"/>
                <a:gd name="T2" fmla="*/ 1389 w 1389"/>
                <a:gd name="T3" fmla="*/ 0 h 937"/>
                <a:gd name="T4" fmla="*/ 1389 w 1389"/>
                <a:gd name="T5" fmla="*/ 937 h 937"/>
                <a:gd name="T6" fmla="*/ 936 w 1389"/>
                <a:gd name="T7" fmla="*/ 781 h 937"/>
                <a:gd name="T8" fmla="*/ 726 w 1389"/>
                <a:gd name="T9" fmla="*/ 737 h 937"/>
                <a:gd name="T10" fmla="*/ 663 w 1389"/>
                <a:gd name="T11" fmla="*/ 737 h 937"/>
                <a:gd name="T12" fmla="*/ 484 w 1389"/>
                <a:gd name="T13" fmla="*/ 790 h 937"/>
                <a:gd name="T14" fmla="*/ 0 w 1389"/>
                <a:gd name="T15" fmla="*/ 937 h 937"/>
                <a:gd name="T16" fmla="*/ 0 w 1389"/>
                <a:gd name="T17" fmla="*/ 0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9" h="937">
                  <a:moveTo>
                    <a:pt x="0" y="0"/>
                  </a:moveTo>
                  <a:lnTo>
                    <a:pt x="1389" y="0"/>
                  </a:lnTo>
                  <a:lnTo>
                    <a:pt x="1389" y="937"/>
                  </a:lnTo>
                  <a:lnTo>
                    <a:pt x="936" y="781"/>
                  </a:lnTo>
                  <a:lnTo>
                    <a:pt x="726" y="737"/>
                  </a:lnTo>
                  <a:lnTo>
                    <a:pt x="663" y="737"/>
                  </a:lnTo>
                  <a:lnTo>
                    <a:pt x="484" y="790"/>
                  </a:lnTo>
                  <a:lnTo>
                    <a:pt x="0" y="937"/>
                  </a:lnTo>
                  <a:lnTo>
                    <a:pt x="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8" name="Oval 26"/>
            <p:cNvSpPr>
              <a:spLocks noChangeArrowheads="1"/>
            </p:cNvSpPr>
            <p:nvPr/>
          </p:nvSpPr>
          <p:spPr bwMode="auto">
            <a:xfrm>
              <a:off x="2791" y="2356"/>
              <a:ext cx="280" cy="261"/>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9" name="Rectangle 27" descr="Wave"/>
            <p:cNvSpPr>
              <a:spLocks noChangeArrowheads="1"/>
            </p:cNvSpPr>
            <p:nvPr/>
          </p:nvSpPr>
          <p:spPr bwMode="auto">
            <a:xfrm>
              <a:off x="2401" y="2192"/>
              <a:ext cx="1035" cy="36"/>
            </a:xfrm>
            <a:prstGeom prst="rect">
              <a:avLst/>
            </a:prstGeom>
            <a:pattFill prst="wave">
              <a:fgClr>
                <a:schemeClr val="tx2"/>
              </a:fgClr>
              <a:bgClr>
                <a:schemeClr val="bg1"/>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20" name="Rectangle 28" descr="Plaid"/>
            <p:cNvSpPr>
              <a:spLocks noChangeArrowheads="1"/>
            </p:cNvSpPr>
            <p:nvPr/>
          </p:nvSpPr>
          <p:spPr bwMode="auto">
            <a:xfrm>
              <a:off x="2399" y="2259"/>
              <a:ext cx="1035" cy="36"/>
            </a:xfrm>
            <a:prstGeom prst="rect">
              <a:avLst/>
            </a:prstGeom>
            <a:pattFill prst="plaid">
              <a:fgClr>
                <a:schemeClr val="tx1"/>
              </a:fgClr>
              <a:bgClr>
                <a:srgbClr val="FFFFFF"/>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21" name="Oval 29"/>
            <p:cNvSpPr>
              <a:spLocks noChangeArrowheads="1"/>
            </p:cNvSpPr>
            <p:nvPr/>
          </p:nvSpPr>
          <p:spPr bwMode="auto">
            <a:xfrm>
              <a:off x="2445" y="3328"/>
              <a:ext cx="300" cy="282"/>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22" name="Oval 30"/>
            <p:cNvSpPr>
              <a:spLocks noChangeArrowheads="1"/>
            </p:cNvSpPr>
            <p:nvPr/>
          </p:nvSpPr>
          <p:spPr bwMode="auto">
            <a:xfrm>
              <a:off x="2691" y="3790"/>
              <a:ext cx="473" cy="418"/>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23" name="AutoShape 31"/>
            <p:cNvSpPr>
              <a:spLocks noChangeArrowheads="1"/>
            </p:cNvSpPr>
            <p:nvPr/>
          </p:nvSpPr>
          <p:spPr bwMode="auto">
            <a:xfrm rot="19664787" flipV="1">
              <a:off x="2541" y="3420"/>
              <a:ext cx="434" cy="619"/>
            </a:xfrm>
            <a:custGeom>
              <a:avLst/>
              <a:gdLst>
                <a:gd name="G0" fmla="+- 3222 0 0"/>
                <a:gd name="G1" fmla="+- 21600 0 3222"/>
                <a:gd name="G2" fmla="*/ 3222 1 2"/>
                <a:gd name="G3" fmla="+- 21600 0 G2"/>
                <a:gd name="G4" fmla="+/ 3222 21600 2"/>
                <a:gd name="G5" fmla="+/ G1 0 2"/>
                <a:gd name="G6" fmla="*/ 21600 21600 3222"/>
                <a:gd name="G7" fmla="*/ G6 1 2"/>
                <a:gd name="G8" fmla="+- 21600 0 G7"/>
                <a:gd name="G9" fmla="*/ 21600 1 2"/>
                <a:gd name="G10" fmla="+- 3222 0 G9"/>
                <a:gd name="G11" fmla="?: G10 G8 0"/>
                <a:gd name="G12" fmla="?: G10 G7 21600"/>
                <a:gd name="T0" fmla="*/ 19989 w 21600"/>
                <a:gd name="T1" fmla="*/ 10800 h 21600"/>
                <a:gd name="T2" fmla="*/ 10800 w 21600"/>
                <a:gd name="T3" fmla="*/ 21600 h 21600"/>
                <a:gd name="T4" fmla="*/ 1611 w 21600"/>
                <a:gd name="T5" fmla="*/ 10800 h 21600"/>
                <a:gd name="T6" fmla="*/ 10800 w 21600"/>
                <a:gd name="T7" fmla="*/ 0 h 21600"/>
                <a:gd name="T8" fmla="*/ 3411 w 21600"/>
                <a:gd name="T9" fmla="*/ 3411 h 21600"/>
                <a:gd name="T10" fmla="*/ 18189 w 21600"/>
                <a:gd name="T11" fmla="*/ 18189 h 21600"/>
              </a:gdLst>
              <a:ahLst/>
              <a:cxnLst>
                <a:cxn ang="0">
                  <a:pos x="T0" y="T1"/>
                </a:cxn>
                <a:cxn ang="0">
                  <a:pos x="T2" y="T3"/>
                </a:cxn>
                <a:cxn ang="0">
                  <a:pos x="T4" y="T5"/>
                </a:cxn>
                <a:cxn ang="0">
                  <a:pos x="T6" y="T7"/>
                </a:cxn>
              </a:cxnLst>
              <a:rect l="T8" t="T9" r="T10" b="T11"/>
              <a:pathLst>
                <a:path w="21600" h="21600">
                  <a:moveTo>
                    <a:pt x="0" y="0"/>
                  </a:moveTo>
                  <a:lnTo>
                    <a:pt x="3222" y="21600"/>
                  </a:lnTo>
                  <a:lnTo>
                    <a:pt x="18378" y="21600"/>
                  </a:lnTo>
                  <a:lnTo>
                    <a:pt x="21600" y="0"/>
                  </a:lnTo>
                  <a:close/>
                </a:path>
              </a:pathLst>
            </a:custGeom>
            <a:solidFill>
              <a:srgbClr val="DDDDD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24" name="Line 32"/>
            <p:cNvSpPr>
              <a:spLocks noChangeShapeType="1"/>
            </p:cNvSpPr>
            <p:nvPr/>
          </p:nvSpPr>
          <p:spPr bwMode="auto">
            <a:xfrm>
              <a:off x="2727" y="3400"/>
              <a:ext cx="364" cy="45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25" name="Line 33"/>
            <p:cNvSpPr>
              <a:spLocks noChangeShapeType="1"/>
            </p:cNvSpPr>
            <p:nvPr/>
          </p:nvSpPr>
          <p:spPr bwMode="auto">
            <a:xfrm>
              <a:off x="2454" y="3528"/>
              <a:ext cx="282" cy="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26" name="Oval 34"/>
            <p:cNvSpPr>
              <a:spLocks noChangeArrowheads="1"/>
            </p:cNvSpPr>
            <p:nvPr/>
          </p:nvSpPr>
          <p:spPr bwMode="auto">
            <a:xfrm>
              <a:off x="2753" y="3837"/>
              <a:ext cx="365" cy="345"/>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27" name="Oval 35"/>
            <p:cNvSpPr>
              <a:spLocks noChangeArrowheads="1"/>
            </p:cNvSpPr>
            <p:nvPr/>
          </p:nvSpPr>
          <p:spPr bwMode="auto">
            <a:xfrm>
              <a:off x="2473" y="3364"/>
              <a:ext cx="245" cy="237"/>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228" name="Group 36"/>
          <p:cNvGrpSpPr>
            <a:grpSpLocks/>
          </p:cNvGrpSpPr>
          <p:nvPr/>
        </p:nvGrpSpPr>
        <p:grpSpPr bwMode="auto">
          <a:xfrm rot="5400000" flipH="1">
            <a:off x="5658645" y="2443956"/>
            <a:ext cx="239712" cy="733425"/>
            <a:chOff x="700" y="728"/>
            <a:chExt cx="464" cy="1427"/>
          </a:xfrm>
        </p:grpSpPr>
        <p:sp>
          <p:nvSpPr>
            <p:cNvPr id="8229" name="Rectangle 37"/>
            <p:cNvSpPr>
              <a:spLocks noChangeArrowheads="1"/>
            </p:cNvSpPr>
            <p:nvPr/>
          </p:nvSpPr>
          <p:spPr bwMode="auto">
            <a:xfrm>
              <a:off x="927" y="2001"/>
              <a:ext cx="47" cy="82"/>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0" name="AutoShape 38"/>
            <p:cNvSpPr>
              <a:spLocks noChangeArrowheads="1"/>
            </p:cNvSpPr>
            <p:nvPr/>
          </p:nvSpPr>
          <p:spPr bwMode="auto">
            <a:xfrm>
              <a:off x="800" y="1682"/>
              <a:ext cx="291" cy="34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1" name="Rectangle 39"/>
            <p:cNvSpPr>
              <a:spLocks noChangeArrowheads="1"/>
            </p:cNvSpPr>
            <p:nvPr/>
          </p:nvSpPr>
          <p:spPr bwMode="auto">
            <a:xfrm>
              <a:off x="700" y="1509"/>
              <a:ext cx="464" cy="182"/>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2" name="AutoShape 40"/>
            <p:cNvSpPr>
              <a:spLocks noChangeArrowheads="1"/>
            </p:cNvSpPr>
            <p:nvPr/>
          </p:nvSpPr>
          <p:spPr bwMode="auto">
            <a:xfrm flipV="1">
              <a:off x="791" y="864"/>
              <a:ext cx="292" cy="64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3" name="Freeform 41"/>
            <p:cNvSpPr>
              <a:spLocks/>
            </p:cNvSpPr>
            <p:nvPr/>
          </p:nvSpPr>
          <p:spPr bwMode="auto">
            <a:xfrm>
              <a:off x="873" y="2019"/>
              <a:ext cx="119" cy="136"/>
            </a:xfrm>
            <a:custGeom>
              <a:avLst/>
              <a:gdLst>
                <a:gd name="T0" fmla="*/ 0 w 246"/>
                <a:gd name="T1" fmla="*/ 91 h 218"/>
                <a:gd name="T2" fmla="*/ 9 w 246"/>
                <a:gd name="T3" fmla="*/ 182 h 218"/>
                <a:gd name="T4" fmla="*/ 246 w 246"/>
                <a:gd name="T5" fmla="*/ 218 h 218"/>
                <a:gd name="T6" fmla="*/ 227 w 246"/>
                <a:gd name="T7" fmla="*/ 155 h 218"/>
                <a:gd name="T8" fmla="*/ 91 w 246"/>
                <a:gd name="T9" fmla="*/ 128 h 218"/>
                <a:gd name="T10" fmla="*/ 64 w 246"/>
                <a:gd name="T11" fmla="*/ 0 h 218"/>
                <a:gd name="T12" fmla="*/ 0 w 246"/>
                <a:gd name="T13" fmla="*/ 9 h 218"/>
                <a:gd name="T14" fmla="*/ 0 w 246"/>
                <a:gd name="T15" fmla="*/ 91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18">
                  <a:moveTo>
                    <a:pt x="0" y="91"/>
                  </a:moveTo>
                  <a:cubicBezTo>
                    <a:pt x="10" y="164"/>
                    <a:pt x="9" y="133"/>
                    <a:pt x="9" y="182"/>
                  </a:cubicBezTo>
                  <a:lnTo>
                    <a:pt x="246" y="218"/>
                  </a:lnTo>
                  <a:lnTo>
                    <a:pt x="227" y="155"/>
                  </a:lnTo>
                  <a:lnTo>
                    <a:pt x="91" y="128"/>
                  </a:lnTo>
                  <a:lnTo>
                    <a:pt x="64" y="0"/>
                  </a:lnTo>
                  <a:lnTo>
                    <a:pt x="0" y="9"/>
                  </a:lnTo>
                  <a:lnTo>
                    <a:pt x="0" y="91"/>
                  </a:lnTo>
                  <a:close/>
                </a:path>
              </a:pathLst>
            </a:cu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4" name="Rectangle 42"/>
            <p:cNvSpPr>
              <a:spLocks noChangeArrowheads="1"/>
            </p:cNvSpPr>
            <p:nvPr/>
          </p:nvSpPr>
          <p:spPr bwMode="auto">
            <a:xfrm>
              <a:off x="700" y="1547"/>
              <a:ext cx="118" cy="135"/>
            </a:xfrm>
            <a:prstGeom prst="rect">
              <a:avLst/>
            </a:prstGeom>
            <a:gradFill rotWithShape="0">
              <a:gsLst>
                <a:gs pos="0">
                  <a:schemeClr val="folHlink">
                    <a:gamma/>
                    <a:shade val="46275"/>
                    <a:invGamma/>
                  </a:schemeClr>
                </a:gs>
                <a:gs pos="100000">
                  <a:schemeClr val="folHlink"/>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5" name="Rectangle 43"/>
            <p:cNvSpPr>
              <a:spLocks noChangeArrowheads="1"/>
            </p:cNvSpPr>
            <p:nvPr/>
          </p:nvSpPr>
          <p:spPr bwMode="auto">
            <a:xfrm>
              <a:off x="1042" y="1542"/>
              <a:ext cx="118" cy="145"/>
            </a:xfrm>
            <a:prstGeom prst="rect">
              <a:avLst/>
            </a:prstGeom>
            <a:gradFill rotWithShape="0">
              <a:gsLst>
                <a:gs pos="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6" name="Rectangle 44"/>
            <p:cNvSpPr>
              <a:spLocks noChangeArrowheads="1"/>
            </p:cNvSpPr>
            <p:nvPr/>
          </p:nvSpPr>
          <p:spPr bwMode="auto">
            <a:xfrm>
              <a:off x="818" y="1545"/>
              <a:ext cx="227" cy="146"/>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7" name="Rectangle 45"/>
            <p:cNvSpPr>
              <a:spLocks noChangeArrowheads="1"/>
            </p:cNvSpPr>
            <p:nvPr/>
          </p:nvSpPr>
          <p:spPr bwMode="auto">
            <a:xfrm>
              <a:off x="909" y="728"/>
              <a:ext cx="56" cy="137"/>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252" name="Text Box 60"/>
          <p:cNvSpPr txBox="1">
            <a:spLocks noChangeArrowheads="1"/>
          </p:cNvSpPr>
          <p:nvPr/>
        </p:nvSpPr>
        <p:spPr bwMode="auto">
          <a:xfrm>
            <a:off x="547688" y="5426075"/>
            <a:ext cx="12414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i="0"/>
              <a:t>Slide 10</a:t>
            </a:r>
          </a:p>
        </p:txBody>
      </p:sp>
      <p:sp>
        <p:nvSpPr>
          <p:cNvPr id="8253" name="Text Box 61"/>
          <p:cNvSpPr txBox="1">
            <a:spLocks noChangeArrowheads="1"/>
          </p:cNvSpPr>
          <p:nvPr/>
        </p:nvSpPr>
        <p:spPr bwMode="auto">
          <a:xfrm>
            <a:off x="527050" y="849313"/>
            <a:ext cx="5568950"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800" b="1" i="0">
                <a:solidFill>
                  <a:srgbClr val="FF3300"/>
                </a:solidFill>
              </a:rPr>
              <a:t>Internal Combustion Engine Basics</a:t>
            </a:r>
            <a:endParaRPr lang="en-US" sz="2400" i="0"/>
          </a:p>
        </p:txBody>
      </p:sp>
      <p:sp>
        <p:nvSpPr>
          <p:cNvPr id="8254" name="Text Box 62"/>
          <p:cNvSpPr txBox="1">
            <a:spLocks noChangeArrowheads="1"/>
          </p:cNvSpPr>
          <p:nvPr/>
        </p:nvSpPr>
        <p:spPr bwMode="auto">
          <a:xfrm>
            <a:off x="8175625" y="6167438"/>
            <a:ext cx="64452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a:r>
              <a:rPr lang="en-US" sz="1000" i="0"/>
              <a:t>D. Abata</a:t>
            </a:r>
            <a:endParaRPr lang="en-US" sz="2400" i="0"/>
          </a:p>
        </p:txBody>
      </p:sp>
      <p:sp>
        <p:nvSpPr>
          <p:cNvPr id="8255" name="Arc 63"/>
          <p:cNvSpPr>
            <a:spLocks/>
          </p:cNvSpPr>
          <p:nvPr/>
        </p:nvSpPr>
        <p:spPr bwMode="auto">
          <a:xfrm flipH="1">
            <a:off x="4343400" y="4667250"/>
            <a:ext cx="777875" cy="514350"/>
          </a:xfrm>
          <a:custGeom>
            <a:avLst/>
            <a:gdLst>
              <a:gd name="G0" fmla="+- 0 0 0"/>
              <a:gd name="G1" fmla="+- 20815 0 0"/>
              <a:gd name="G2" fmla="+- 21600 0 0"/>
              <a:gd name="T0" fmla="*/ 5769 w 21600"/>
              <a:gd name="T1" fmla="*/ 0 h 20815"/>
              <a:gd name="T2" fmla="*/ 21600 w 21600"/>
              <a:gd name="T3" fmla="*/ 20815 h 20815"/>
              <a:gd name="T4" fmla="*/ 0 w 21600"/>
              <a:gd name="T5" fmla="*/ 20815 h 20815"/>
            </a:gdLst>
            <a:ahLst/>
            <a:cxnLst>
              <a:cxn ang="0">
                <a:pos x="T0" y="T1"/>
              </a:cxn>
              <a:cxn ang="0">
                <a:pos x="T2" y="T3"/>
              </a:cxn>
              <a:cxn ang="0">
                <a:pos x="T4" y="T5"/>
              </a:cxn>
            </a:cxnLst>
            <a:rect l="0" t="0" r="r" b="b"/>
            <a:pathLst>
              <a:path w="21600" h="20815" fill="none" extrusionOk="0">
                <a:moveTo>
                  <a:pt x="5769" y="-1"/>
                </a:moveTo>
                <a:cubicBezTo>
                  <a:pt x="15123" y="2592"/>
                  <a:pt x="21600" y="11107"/>
                  <a:pt x="21600" y="20815"/>
                </a:cubicBezTo>
              </a:path>
              <a:path w="21600" h="20815" stroke="0" extrusionOk="0">
                <a:moveTo>
                  <a:pt x="5769" y="-1"/>
                </a:moveTo>
                <a:cubicBezTo>
                  <a:pt x="15123" y="2592"/>
                  <a:pt x="21600" y="11107"/>
                  <a:pt x="21600" y="20815"/>
                </a:cubicBezTo>
                <a:lnTo>
                  <a:pt x="0" y="20815"/>
                </a:lnTo>
                <a:close/>
              </a:path>
            </a:pathLst>
          </a:custGeom>
          <a:noFill/>
          <a:ln w="38100">
            <a:solidFill>
              <a:schemeClr val="tx1"/>
            </a:solidFill>
            <a:round/>
            <a:headEn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58" name="Rectangle 66"/>
          <p:cNvSpPr>
            <a:spLocks noChangeArrowheads="1"/>
          </p:cNvSpPr>
          <p:nvPr/>
        </p:nvSpPr>
        <p:spPr bwMode="auto">
          <a:xfrm rot="5400000">
            <a:off x="2440782" y="1556544"/>
            <a:ext cx="444500" cy="1227137"/>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263" name="Group 71"/>
          <p:cNvGrpSpPr>
            <a:grpSpLocks/>
          </p:cNvGrpSpPr>
          <p:nvPr/>
        </p:nvGrpSpPr>
        <p:grpSpPr bwMode="auto">
          <a:xfrm rot="5400000">
            <a:off x="2663825" y="1706563"/>
            <a:ext cx="268288" cy="938212"/>
            <a:chOff x="1241" y="1354"/>
            <a:chExt cx="331" cy="778"/>
          </a:xfrm>
        </p:grpSpPr>
        <p:grpSp>
          <p:nvGrpSpPr>
            <p:cNvPr id="8261" name="Group 69"/>
            <p:cNvGrpSpPr>
              <a:grpSpLocks/>
            </p:cNvGrpSpPr>
            <p:nvPr/>
          </p:nvGrpSpPr>
          <p:grpSpPr bwMode="auto">
            <a:xfrm>
              <a:off x="1241" y="1354"/>
              <a:ext cx="331" cy="778"/>
              <a:chOff x="1223" y="2518"/>
              <a:chExt cx="331" cy="778"/>
            </a:xfrm>
          </p:grpSpPr>
          <p:sp>
            <p:nvSpPr>
              <p:cNvPr id="8259" name="AutoShape 67"/>
              <p:cNvSpPr>
                <a:spLocks noChangeArrowheads="1"/>
              </p:cNvSpPr>
              <p:nvPr/>
            </p:nvSpPr>
            <p:spPr bwMode="auto">
              <a:xfrm>
                <a:off x="1227" y="2518"/>
                <a:ext cx="327" cy="3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CFF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60" name="AutoShape 68"/>
              <p:cNvSpPr>
                <a:spLocks noChangeArrowheads="1"/>
              </p:cNvSpPr>
              <p:nvPr/>
            </p:nvSpPr>
            <p:spPr bwMode="auto">
              <a:xfrm flipV="1">
                <a:off x="1223" y="2905"/>
                <a:ext cx="327" cy="3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CFF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262" name="Rectangle 70"/>
            <p:cNvSpPr>
              <a:spLocks noChangeArrowheads="1"/>
            </p:cNvSpPr>
            <p:nvPr/>
          </p:nvSpPr>
          <p:spPr bwMode="auto">
            <a:xfrm>
              <a:off x="1327" y="1709"/>
              <a:ext cx="164" cy="73"/>
            </a:xfrm>
            <a:prstGeom prst="rect">
              <a:avLst/>
            </a:prstGeom>
            <a:solidFill>
              <a:srgbClr val="CC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264" name="Rectangle 72"/>
          <p:cNvSpPr>
            <a:spLocks noChangeArrowheads="1"/>
          </p:cNvSpPr>
          <p:nvPr/>
        </p:nvSpPr>
        <p:spPr bwMode="auto">
          <a:xfrm rot="5400000">
            <a:off x="2674144" y="1939132"/>
            <a:ext cx="273050" cy="55562"/>
          </a:xfrm>
          <a:prstGeom prst="rect">
            <a:avLst/>
          </a:prstGeom>
          <a:solidFill>
            <a:srgbClr val="FFCC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65" name="Rectangle 73"/>
          <p:cNvSpPr>
            <a:spLocks noChangeArrowheads="1"/>
          </p:cNvSpPr>
          <p:nvPr/>
        </p:nvSpPr>
        <p:spPr bwMode="auto">
          <a:xfrm rot="5400000">
            <a:off x="2057400" y="2030413"/>
            <a:ext cx="273050" cy="285750"/>
          </a:xfrm>
          <a:prstGeom prst="rect">
            <a:avLst/>
          </a:prstGeom>
          <a:solidFill>
            <a:srgbClr val="CCFF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66" name="Rectangle 74"/>
          <p:cNvSpPr>
            <a:spLocks noChangeArrowheads="1"/>
          </p:cNvSpPr>
          <p:nvPr/>
        </p:nvSpPr>
        <p:spPr bwMode="auto">
          <a:xfrm rot="5400000">
            <a:off x="2212181" y="2139157"/>
            <a:ext cx="236537" cy="76200"/>
          </a:xfrm>
          <a:prstGeom prst="rect">
            <a:avLst/>
          </a:prstGeom>
          <a:solidFill>
            <a:srgbClr val="CC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314" name="Group 122"/>
          <p:cNvGrpSpPr>
            <a:grpSpLocks/>
          </p:cNvGrpSpPr>
          <p:nvPr/>
        </p:nvGrpSpPr>
        <p:grpSpPr bwMode="auto">
          <a:xfrm>
            <a:off x="2139950" y="2100263"/>
            <a:ext cx="238125" cy="149225"/>
            <a:chOff x="1348" y="1323"/>
            <a:chExt cx="150" cy="94"/>
          </a:xfrm>
        </p:grpSpPr>
        <p:sp>
          <p:nvSpPr>
            <p:cNvPr id="8267" name="Line 75"/>
            <p:cNvSpPr>
              <a:spLocks noChangeShapeType="1"/>
            </p:cNvSpPr>
            <p:nvPr/>
          </p:nvSpPr>
          <p:spPr bwMode="auto">
            <a:xfrm rot="7248788">
              <a:off x="1376" y="1295"/>
              <a:ext cx="94" cy="15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68" name="Oval 76"/>
            <p:cNvSpPr>
              <a:spLocks noChangeArrowheads="1"/>
            </p:cNvSpPr>
            <p:nvPr/>
          </p:nvSpPr>
          <p:spPr bwMode="auto">
            <a:xfrm rot="21424219">
              <a:off x="1409" y="1341"/>
              <a:ext cx="32" cy="63"/>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257" name="Rectangle 65"/>
          <p:cNvSpPr>
            <a:spLocks noChangeArrowheads="1"/>
          </p:cNvSpPr>
          <p:nvPr/>
        </p:nvSpPr>
        <p:spPr bwMode="auto">
          <a:xfrm>
            <a:off x="3203575" y="2092325"/>
            <a:ext cx="850900" cy="187325"/>
          </a:xfrm>
          <a:prstGeom prst="rect">
            <a:avLst/>
          </a:prstGeom>
          <a:solidFill>
            <a:srgbClr val="CC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272" name="Group 80"/>
          <p:cNvGrpSpPr>
            <a:grpSpLocks/>
          </p:cNvGrpSpPr>
          <p:nvPr/>
        </p:nvGrpSpPr>
        <p:grpSpPr bwMode="auto">
          <a:xfrm>
            <a:off x="1743075" y="1660525"/>
            <a:ext cx="288925" cy="1038225"/>
            <a:chOff x="936" y="1046"/>
            <a:chExt cx="182" cy="654"/>
          </a:xfrm>
        </p:grpSpPr>
        <p:sp>
          <p:nvSpPr>
            <p:cNvPr id="8270" name="Rectangle 78"/>
            <p:cNvSpPr>
              <a:spLocks noChangeArrowheads="1"/>
            </p:cNvSpPr>
            <p:nvPr/>
          </p:nvSpPr>
          <p:spPr bwMode="auto">
            <a:xfrm>
              <a:off x="936" y="1046"/>
              <a:ext cx="182" cy="654"/>
            </a:xfrm>
            <a:prstGeom prst="rect">
              <a:avLst/>
            </a:pr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71" name="Rectangle 79" descr="Small grid"/>
            <p:cNvSpPr>
              <a:spLocks noChangeArrowheads="1"/>
            </p:cNvSpPr>
            <p:nvPr/>
          </p:nvSpPr>
          <p:spPr bwMode="auto">
            <a:xfrm>
              <a:off x="963" y="1100"/>
              <a:ext cx="137" cy="555"/>
            </a:xfrm>
            <a:prstGeom prst="rect">
              <a:avLst/>
            </a:prstGeom>
            <a:pattFill prst="smGrid">
              <a:fgClr>
                <a:schemeClr val="accent1"/>
              </a:fgClr>
              <a:bgClr>
                <a:schemeClr val="bg1"/>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287" name="Group 95"/>
          <p:cNvGrpSpPr>
            <a:grpSpLocks/>
          </p:cNvGrpSpPr>
          <p:nvPr/>
        </p:nvGrpSpPr>
        <p:grpSpPr bwMode="auto">
          <a:xfrm>
            <a:off x="3679825" y="4305300"/>
            <a:ext cx="2987675" cy="2022475"/>
            <a:chOff x="2318" y="2712"/>
            <a:chExt cx="1882" cy="1274"/>
          </a:xfrm>
        </p:grpSpPr>
        <p:sp>
          <p:nvSpPr>
            <p:cNvPr id="8275" name="Freeform 83"/>
            <p:cNvSpPr>
              <a:spLocks/>
            </p:cNvSpPr>
            <p:nvPr/>
          </p:nvSpPr>
          <p:spPr bwMode="auto">
            <a:xfrm>
              <a:off x="2318" y="3150"/>
              <a:ext cx="775" cy="830"/>
            </a:xfrm>
            <a:custGeom>
              <a:avLst/>
              <a:gdLst>
                <a:gd name="T0" fmla="*/ 0 w 1018"/>
                <a:gd name="T1" fmla="*/ 0 h 764"/>
                <a:gd name="T2" fmla="*/ 173 w 1018"/>
                <a:gd name="T3" fmla="*/ 0 h 764"/>
                <a:gd name="T4" fmla="*/ 173 w 1018"/>
                <a:gd name="T5" fmla="*/ 491 h 764"/>
                <a:gd name="T6" fmla="*/ 446 w 1018"/>
                <a:gd name="T7" fmla="*/ 764 h 764"/>
                <a:gd name="T8" fmla="*/ 1018 w 1018"/>
                <a:gd name="T9" fmla="*/ 764 h 764"/>
              </a:gdLst>
              <a:ahLst/>
              <a:cxnLst>
                <a:cxn ang="0">
                  <a:pos x="T0" y="T1"/>
                </a:cxn>
                <a:cxn ang="0">
                  <a:pos x="T2" y="T3"/>
                </a:cxn>
                <a:cxn ang="0">
                  <a:pos x="T4" y="T5"/>
                </a:cxn>
                <a:cxn ang="0">
                  <a:pos x="T6" y="T7"/>
                </a:cxn>
                <a:cxn ang="0">
                  <a:pos x="T8" y="T9"/>
                </a:cxn>
              </a:cxnLst>
              <a:rect l="0" t="0" r="r" b="b"/>
              <a:pathLst>
                <a:path w="1018" h="764">
                  <a:moveTo>
                    <a:pt x="0" y="0"/>
                  </a:moveTo>
                  <a:lnTo>
                    <a:pt x="173" y="0"/>
                  </a:lnTo>
                  <a:lnTo>
                    <a:pt x="173" y="491"/>
                  </a:lnTo>
                  <a:lnTo>
                    <a:pt x="446" y="764"/>
                  </a:lnTo>
                  <a:lnTo>
                    <a:pt x="1018" y="764"/>
                  </a:lnTo>
                </a:path>
              </a:pathLst>
            </a:custGeom>
            <a:noFill/>
            <a:ln w="762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76" name="Freeform 84"/>
            <p:cNvSpPr>
              <a:spLocks/>
            </p:cNvSpPr>
            <p:nvPr/>
          </p:nvSpPr>
          <p:spPr bwMode="auto">
            <a:xfrm flipH="1">
              <a:off x="3055" y="3147"/>
              <a:ext cx="775" cy="839"/>
            </a:xfrm>
            <a:custGeom>
              <a:avLst/>
              <a:gdLst>
                <a:gd name="T0" fmla="*/ 0 w 1018"/>
                <a:gd name="T1" fmla="*/ 0 h 764"/>
                <a:gd name="T2" fmla="*/ 173 w 1018"/>
                <a:gd name="T3" fmla="*/ 0 h 764"/>
                <a:gd name="T4" fmla="*/ 173 w 1018"/>
                <a:gd name="T5" fmla="*/ 491 h 764"/>
                <a:gd name="T6" fmla="*/ 446 w 1018"/>
                <a:gd name="T7" fmla="*/ 764 h 764"/>
                <a:gd name="T8" fmla="*/ 1018 w 1018"/>
                <a:gd name="T9" fmla="*/ 764 h 764"/>
              </a:gdLst>
              <a:ahLst/>
              <a:cxnLst>
                <a:cxn ang="0">
                  <a:pos x="T0" y="T1"/>
                </a:cxn>
                <a:cxn ang="0">
                  <a:pos x="T2" y="T3"/>
                </a:cxn>
                <a:cxn ang="0">
                  <a:pos x="T4" y="T5"/>
                </a:cxn>
                <a:cxn ang="0">
                  <a:pos x="T6" y="T7"/>
                </a:cxn>
                <a:cxn ang="0">
                  <a:pos x="T8" y="T9"/>
                </a:cxn>
              </a:cxnLst>
              <a:rect l="0" t="0" r="r" b="b"/>
              <a:pathLst>
                <a:path w="1018" h="764">
                  <a:moveTo>
                    <a:pt x="0" y="0"/>
                  </a:moveTo>
                  <a:lnTo>
                    <a:pt x="173" y="0"/>
                  </a:lnTo>
                  <a:lnTo>
                    <a:pt x="173" y="491"/>
                  </a:lnTo>
                  <a:lnTo>
                    <a:pt x="446" y="764"/>
                  </a:lnTo>
                  <a:lnTo>
                    <a:pt x="1018" y="764"/>
                  </a:lnTo>
                </a:path>
              </a:pathLst>
            </a:custGeom>
            <a:noFill/>
            <a:ln w="762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77" name="Freeform 85"/>
            <p:cNvSpPr>
              <a:spLocks/>
            </p:cNvSpPr>
            <p:nvPr/>
          </p:nvSpPr>
          <p:spPr bwMode="auto">
            <a:xfrm>
              <a:off x="2505" y="3771"/>
              <a:ext cx="1093" cy="188"/>
            </a:xfrm>
            <a:custGeom>
              <a:avLst/>
              <a:gdLst>
                <a:gd name="T0" fmla="*/ 0 w 1436"/>
                <a:gd name="T1" fmla="*/ 13 h 249"/>
                <a:gd name="T2" fmla="*/ 145 w 1436"/>
                <a:gd name="T3" fmla="*/ 49 h 249"/>
                <a:gd name="T4" fmla="*/ 254 w 1436"/>
                <a:gd name="T5" fmla="*/ 22 h 249"/>
                <a:gd name="T6" fmla="*/ 372 w 1436"/>
                <a:gd name="T7" fmla="*/ 58 h 249"/>
                <a:gd name="T8" fmla="*/ 490 w 1436"/>
                <a:gd name="T9" fmla="*/ 49 h 249"/>
                <a:gd name="T10" fmla="*/ 609 w 1436"/>
                <a:gd name="T11" fmla="*/ 68 h 249"/>
                <a:gd name="T12" fmla="*/ 663 w 1436"/>
                <a:gd name="T13" fmla="*/ 86 h 249"/>
                <a:gd name="T14" fmla="*/ 718 w 1436"/>
                <a:gd name="T15" fmla="*/ 68 h 249"/>
                <a:gd name="T16" fmla="*/ 845 w 1436"/>
                <a:gd name="T17" fmla="*/ 22 h 249"/>
                <a:gd name="T18" fmla="*/ 1027 w 1436"/>
                <a:gd name="T19" fmla="*/ 22 h 249"/>
                <a:gd name="T20" fmla="*/ 1136 w 1436"/>
                <a:gd name="T21" fmla="*/ 13 h 249"/>
                <a:gd name="T22" fmla="*/ 1272 w 1436"/>
                <a:gd name="T23" fmla="*/ 49 h 249"/>
                <a:gd name="T24" fmla="*/ 1299 w 1436"/>
                <a:gd name="T25" fmla="*/ 40 h 249"/>
                <a:gd name="T26" fmla="*/ 1354 w 1436"/>
                <a:gd name="T27" fmla="*/ 58 h 249"/>
                <a:gd name="T28" fmla="*/ 1436 w 1436"/>
                <a:gd name="T29" fmla="*/ 49 h 249"/>
                <a:gd name="T30" fmla="*/ 1290 w 1436"/>
                <a:gd name="T31" fmla="*/ 249 h 249"/>
                <a:gd name="T32" fmla="*/ 209 w 1436"/>
                <a:gd name="T33" fmla="*/ 249 h 249"/>
                <a:gd name="T34" fmla="*/ 0 w 1436"/>
                <a:gd name="T35" fmla="*/ 1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6" h="249">
                  <a:moveTo>
                    <a:pt x="0" y="13"/>
                  </a:moveTo>
                  <a:cubicBezTo>
                    <a:pt x="43" y="56"/>
                    <a:pt x="80" y="40"/>
                    <a:pt x="145" y="49"/>
                  </a:cubicBezTo>
                  <a:cubicBezTo>
                    <a:pt x="196" y="66"/>
                    <a:pt x="208" y="37"/>
                    <a:pt x="254" y="22"/>
                  </a:cubicBezTo>
                  <a:cubicBezTo>
                    <a:pt x="325" y="46"/>
                    <a:pt x="267" y="45"/>
                    <a:pt x="372" y="58"/>
                  </a:cubicBezTo>
                  <a:cubicBezTo>
                    <a:pt x="423" y="50"/>
                    <a:pt x="442" y="40"/>
                    <a:pt x="490" y="49"/>
                  </a:cubicBezTo>
                  <a:cubicBezTo>
                    <a:pt x="530" y="56"/>
                    <a:pt x="609" y="68"/>
                    <a:pt x="609" y="68"/>
                  </a:cubicBezTo>
                  <a:cubicBezTo>
                    <a:pt x="627" y="74"/>
                    <a:pt x="645" y="80"/>
                    <a:pt x="663" y="86"/>
                  </a:cubicBezTo>
                  <a:cubicBezTo>
                    <a:pt x="681" y="92"/>
                    <a:pt x="718" y="68"/>
                    <a:pt x="718" y="68"/>
                  </a:cubicBezTo>
                  <a:cubicBezTo>
                    <a:pt x="752" y="32"/>
                    <a:pt x="798" y="30"/>
                    <a:pt x="845" y="22"/>
                  </a:cubicBezTo>
                  <a:cubicBezTo>
                    <a:pt x="927" y="43"/>
                    <a:pt x="915" y="39"/>
                    <a:pt x="1027" y="22"/>
                  </a:cubicBezTo>
                  <a:cubicBezTo>
                    <a:pt x="1065" y="9"/>
                    <a:pt x="1097" y="0"/>
                    <a:pt x="1136" y="13"/>
                  </a:cubicBezTo>
                  <a:cubicBezTo>
                    <a:pt x="1175" y="71"/>
                    <a:pt x="1201" y="57"/>
                    <a:pt x="1272" y="49"/>
                  </a:cubicBezTo>
                  <a:cubicBezTo>
                    <a:pt x="1281" y="46"/>
                    <a:pt x="1290" y="39"/>
                    <a:pt x="1299" y="40"/>
                  </a:cubicBezTo>
                  <a:cubicBezTo>
                    <a:pt x="1318" y="42"/>
                    <a:pt x="1354" y="58"/>
                    <a:pt x="1354" y="58"/>
                  </a:cubicBezTo>
                  <a:cubicBezTo>
                    <a:pt x="1424" y="48"/>
                    <a:pt x="1396" y="49"/>
                    <a:pt x="1436" y="49"/>
                  </a:cubicBezTo>
                  <a:lnTo>
                    <a:pt x="1290" y="249"/>
                  </a:lnTo>
                  <a:lnTo>
                    <a:pt x="209" y="249"/>
                  </a:lnTo>
                  <a:lnTo>
                    <a:pt x="0" y="13"/>
                  </a:lnTo>
                  <a:close/>
                </a:path>
              </a:pathLst>
            </a:cu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78" name="Freeform 86"/>
            <p:cNvSpPr>
              <a:spLocks/>
            </p:cNvSpPr>
            <p:nvPr/>
          </p:nvSpPr>
          <p:spPr bwMode="auto">
            <a:xfrm>
              <a:off x="3612" y="2738"/>
              <a:ext cx="303" cy="562"/>
            </a:xfrm>
            <a:custGeom>
              <a:avLst/>
              <a:gdLst>
                <a:gd name="T0" fmla="*/ 0 w 536"/>
                <a:gd name="T1" fmla="*/ 0 h 1010"/>
                <a:gd name="T2" fmla="*/ 0 w 536"/>
                <a:gd name="T3" fmla="*/ 1010 h 1010"/>
                <a:gd name="T4" fmla="*/ 63 w 536"/>
                <a:gd name="T5" fmla="*/ 1010 h 1010"/>
                <a:gd name="T6" fmla="*/ 63 w 536"/>
                <a:gd name="T7" fmla="*/ 264 h 1010"/>
                <a:gd name="T8" fmla="*/ 527 w 536"/>
                <a:gd name="T9" fmla="*/ 264 h 1010"/>
                <a:gd name="T10" fmla="*/ 536 w 536"/>
                <a:gd name="T11" fmla="*/ 200 h 1010"/>
                <a:gd name="T12" fmla="*/ 63 w 536"/>
                <a:gd name="T13" fmla="*/ 200 h 1010"/>
                <a:gd name="T14" fmla="*/ 63 w 536"/>
                <a:gd name="T15" fmla="*/ 9 h 1010"/>
                <a:gd name="T16" fmla="*/ 0 w 536"/>
                <a:gd name="T17" fmla="*/ 0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6" h="1010">
                  <a:moveTo>
                    <a:pt x="0" y="0"/>
                  </a:moveTo>
                  <a:lnTo>
                    <a:pt x="0" y="1010"/>
                  </a:lnTo>
                  <a:lnTo>
                    <a:pt x="63" y="1010"/>
                  </a:lnTo>
                  <a:lnTo>
                    <a:pt x="63" y="264"/>
                  </a:lnTo>
                  <a:lnTo>
                    <a:pt x="527" y="264"/>
                  </a:lnTo>
                  <a:lnTo>
                    <a:pt x="536" y="200"/>
                  </a:lnTo>
                  <a:lnTo>
                    <a:pt x="63" y="200"/>
                  </a:lnTo>
                  <a:lnTo>
                    <a:pt x="63" y="9"/>
                  </a:lnTo>
                  <a:lnTo>
                    <a:pt x="0" y="0"/>
                  </a:lnTo>
                  <a:close/>
                </a:path>
              </a:pathLst>
            </a:custGeom>
            <a:solidFill>
              <a:srgbClr val="33CCCC"/>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79" name="Oval 87"/>
            <p:cNvSpPr>
              <a:spLocks noChangeArrowheads="1"/>
            </p:cNvSpPr>
            <p:nvPr/>
          </p:nvSpPr>
          <p:spPr bwMode="auto">
            <a:xfrm>
              <a:off x="3909" y="2712"/>
              <a:ext cx="291" cy="295"/>
            </a:xfrm>
            <a:prstGeom prst="ellipse">
              <a:avLst/>
            </a:prstGeom>
            <a:solidFill>
              <a:schemeClr val="bg1"/>
            </a:solidFill>
            <a:ln w="381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80" name="Line 88"/>
            <p:cNvSpPr>
              <a:spLocks noChangeShapeType="1"/>
            </p:cNvSpPr>
            <p:nvPr/>
          </p:nvSpPr>
          <p:spPr bwMode="auto">
            <a:xfrm flipV="1">
              <a:off x="4034" y="2780"/>
              <a:ext cx="83" cy="185"/>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281" name="Group 89"/>
            <p:cNvGrpSpPr>
              <a:grpSpLocks/>
            </p:cNvGrpSpPr>
            <p:nvPr/>
          </p:nvGrpSpPr>
          <p:grpSpPr bwMode="auto">
            <a:xfrm>
              <a:off x="3356" y="3299"/>
              <a:ext cx="290" cy="233"/>
              <a:chOff x="4372" y="3408"/>
              <a:chExt cx="473" cy="355"/>
            </a:xfrm>
          </p:grpSpPr>
          <p:sp>
            <p:nvSpPr>
              <p:cNvPr id="8282" name="AutoShape 90"/>
              <p:cNvSpPr>
                <a:spLocks noChangeArrowheads="1"/>
              </p:cNvSpPr>
              <p:nvPr/>
            </p:nvSpPr>
            <p:spPr bwMode="auto">
              <a:xfrm rot="5400000" flipH="1" flipV="1">
                <a:off x="4431" y="3349"/>
                <a:ext cx="355" cy="473"/>
              </a:xfrm>
              <a:prstGeom prst="flowChartMagneticTape">
                <a:avLst/>
              </a:prstGeom>
              <a:solidFill>
                <a:srgbClr val="33CCCC"/>
              </a:solidFill>
              <a:ln w="2857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83" name="AutoShape 91"/>
              <p:cNvSpPr>
                <a:spLocks noChangeArrowheads="1"/>
              </p:cNvSpPr>
              <p:nvPr/>
            </p:nvSpPr>
            <p:spPr bwMode="auto">
              <a:xfrm>
                <a:off x="4392" y="3464"/>
                <a:ext cx="263" cy="254"/>
              </a:xfrm>
              <a:prstGeom prst="sun">
                <a:avLst>
                  <a:gd name="adj" fmla="val 25000"/>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84" name="AutoShape 92"/>
              <p:cNvSpPr>
                <a:spLocks noChangeArrowheads="1"/>
              </p:cNvSpPr>
              <p:nvPr/>
            </p:nvSpPr>
            <p:spPr bwMode="auto">
              <a:xfrm>
                <a:off x="4560" y="3452"/>
                <a:ext cx="263" cy="254"/>
              </a:xfrm>
              <a:prstGeom prst="sun">
                <a:avLst>
                  <a:gd name="adj" fmla="val 25000"/>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285" name="Rectangle 93"/>
            <p:cNvSpPr>
              <a:spLocks noChangeArrowheads="1"/>
            </p:cNvSpPr>
            <p:nvPr/>
          </p:nvSpPr>
          <p:spPr bwMode="auto">
            <a:xfrm>
              <a:off x="3323" y="3709"/>
              <a:ext cx="249" cy="96"/>
            </a:xfrm>
            <a:prstGeom prst="rect">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86" name="Rectangle 94"/>
            <p:cNvSpPr>
              <a:spLocks noChangeArrowheads="1"/>
            </p:cNvSpPr>
            <p:nvPr/>
          </p:nvSpPr>
          <p:spPr bwMode="auto">
            <a:xfrm>
              <a:off x="3466" y="3506"/>
              <a:ext cx="90" cy="196"/>
            </a:xfrm>
            <a:prstGeom prst="rect">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288" name="Group 96"/>
          <p:cNvGrpSpPr>
            <a:grpSpLocks/>
          </p:cNvGrpSpPr>
          <p:nvPr/>
        </p:nvGrpSpPr>
        <p:grpSpPr bwMode="auto">
          <a:xfrm>
            <a:off x="3201988" y="5089525"/>
            <a:ext cx="728662" cy="682625"/>
            <a:chOff x="1154" y="1488"/>
            <a:chExt cx="459" cy="430"/>
          </a:xfrm>
        </p:grpSpPr>
        <p:sp>
          <p:nvSpPr>
            <p:cNvPr id="8289" name="Rectangle 97"/>
            <p:cNvSpPr>
              <a:spLocks noChangeArrowheads="1"/>
            </p:cNvSpPr>
            <p:nvPr/>
          </p:nvSpPr>
          <p:spPr bwMode="auto">
            <a:xfrm>
              <a:off x="1164" y="1491"/>
              <a:ext cx="109" cy="418"/>
            </a:xfrm>
            <a:prstGeom prst="rect">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0" name="Rectangle 98"/>
            <p:cNvSpPr>
              <a:spLocks noChangeArrowheads="1"/>
            </p:cNvSpPr>
            <p:nvPr/>
          </p:nvSpPr>
          <p:spPr bwMode="auto">
            <a:xfrm rot="-5400000">
              <a:off x="1332" y="1324"/>
              <a:ext cx="118" cy="445"/>
            </a:xfrm>
            <a:prstGeom prst="rect">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1" name="Freeform 99"/>
            <p:cNvSpPr>
              <a:spLocks/>
            </p:cNvSpPr>
            <p:nvPr/>
          </p:nvSpPr>
          <p:spPr bwMode="auto">
            <a:xfrm>
              <a:off x="1154" y="1491"/>
              <a:ext cx="446" cy="427"/>
            </a:xfrm>
            <a:custGeom>
              <a:avLst/>
              <a:gdLst>
                <a:gd name="T0" fmla="*/ 446 w 446"/>
                <a:gd name="T1" fmla="*/ 0 h 427"/>
                <a:gd name="T2" fmla="*/ 0 w 446"/>
                <a:gd name="T3" fmla="*/ 0 h 427"/>
                <a:gd name="T4" fmla="*/ 0 w 446"/>
                <a:gd name="T5" fmla="*/ 427 h 427"/>
              </a:gdLst>
              <a:ahLst/>
              <a:cxnLst>
                <a:cxn ang="0">
                  <a:pos x="T0" y="T1"/>
                </a:cxn>
                <a:cxn ang="0">
                  <a:pos x="T2" y="T3"/>
                </a:cxn>
                <a:cxn ang="0">
                  <a:pos x="T4" y="T5"/>
                </a:cxn>
              </a:cxnLst>
              <a:rect l="0" t="0" r="r" b="b"/>
              <a:pathLst>
                <a:path w="446" h="427">
                  <a:moveTo>
                    <a:pt x="446" y="0"/>
                  </a:moveTo>
                  <a:lnTo>
                    <a:pt x="0" y="0"/>
                  </a:lnTo>
                  <a:lnTo>
                    <a:pt x="0" y="427"/>
                  </a:lnTo>
                </a:path>
              </a:pathLst>
            </a:custGeom>
            <a:noFill/>
            <a:ln w="28575" cap="flat" cmpd="sng">
              <a:solidFill>
                <a:schemeClr val="tx1"/>
              </a:solidFill>
              <a:prstDash val="solid"/>
              <a:round/>
              <a:headEnd/>
              <a:tailEnd/>
            </a:ln>
            <a:effectLst/>
            <a:extLst>
              <a:ext uri="{909E8E84-426E-40DD-AFC4-6F175D3DCCD1}">
                <a14:hiddenFill xmlns="" xmlns:a14="http://schemas.microsoft.com/office/drawing/2010/main">
                  <a:solidFill>
                    <a:srgbClr val="33CC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2" name="Freeform 100"/>
            <p:cNvSpPr>
              <a:spLocks/>
            </p:cNvSpPr>
            <p:nvPr/>
          </p:nvSpPr>
          <p:spPr bwMode="auto">
            <a:xfrm>
              <a:off x="1264" y="1609"/>
              <a:ext cx="327" cy="291"/>
            </a:xfrm>
            <a:custGeom>
              <a:avLst/>
              <a:gdLst>
                <a:gd name="T0" fmla="*/ 327 w 327"/>
                <a:gd name="T1" fmla="*/ 0 h 291"/>
                <a:gd name="T2" fmla="*/ 0 w 327"/>
                <a:gd name="T3" fmla="*/ 0 h 291"/>
                <a:gd name="T4" fmla="*/ 0 w 327"/>
                <a:gd name="T5" fmla="*/ 291 h 291"/>
              </a:gdLst>
              <a:ahLst/>
              <a:cxnLst>
                <a:cxn ang="0">
                  <a:pos x="T0" y="T1"/>
                </a:cxn>
                <a:cxn ang="0">
                  <a:pos x="T2" y="T3"/>
                </a:cxn>
                <a:cxn ang="0">
                  <a:pos x="T4" y="T5"/>
                </a:cxn>
              </a:cxnLst>
              <a:rect l="0" t="0" r="r" b="b"/>
              <a:pathLst>
                <a:path w="327" h="291">
                  <a:moveTo>
                    <a:pt x="327" y="0"/>
                  </a:moveTo>
                  <a:lnTo>
                    <a:pt x="0" y="0"/>
                  </a:lnTo>
                  <a:lnTo>
                    <a:pt x="0" y="291"/>
                  </a:lnTo>
                </a:path>
              </a:pathLst>
            </a:custGeom>
            <a:noFill/>
            <a:ln w="28575" cap="flat" cmpd="sng">
              <a:solidFill>
                <a:schemeClr val="tx1"/>
              </a:solidFill>
              <a:prstDash val="solid"/>
              <a:round/>
              <a:headEnd/>
              <a:tailEnd/>
            </a:ln>
            <a:effectLst/>
            <a:extLst>
              <a:ext uri="{909E8E84-426E-40DD-AFC4-6F175D3DCCD1}">
                <a14:hiddenFill xmlns="" xmlns:a14="http://schemas.microsoft.com/office/drawing/2010/main">
                  <a:solidFill>
                    <a:srgbClr val="33CC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294" name="WordArt 102"/>
          <p:cNvSpPr>
            <a:spLocks noChangeArrowheads="1" noChangeShapeType="1" noTextEdit="1"/>
          </p:cNvSpPr>
          <p:nvPr/>
        </p:nvSpPr>
        <p:spPr bwMode="auto">
          <a:xfrm>
            <a:off x="1246188" y="3017838"/>
            <a:ext cx="2470150" cy="427037"/>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1.  Intake Stroke</a:t>
            </a:r>
          </a:p>
        </p:txBody>
      </p:sp>
      <p:sp>
        <p:nvSpPr>
          <p:cNvPr id="8295" name="Text Box 103"/>
          <p:cNvSpPr txBox="1">
            <a:spLocks noChangeArrowheads="1"/>
          </p:cNvSpPr>
          <p:nvPr/>
        </p:nvSpPr>
        <p:spPr bwMode="auto">
          <a:xfrm>
            <a:off x="2616200" y="1566863"/>
            <a:ext cx="450850"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400"/>
              <a:t>fuel</a:t>
            </a:r>
            <a:endParaRPr lang="en-US" sz="2400" i="0"/>
          </a:p>
        </p:txBody>
      </p:sp>
      <p:sp>
        <p:nvSpPr>
          <p:cNvPr id="8296" name="Text Box 104"/>
          <p:cNvSpPr txBox="1">
            <a:spLocks noChangeArrowheads="1"/>
          </p:cNvSpPr>
          <p:nvPr/>
        </p:nvSpPr>
        <p:spPr bwMode="auto">
          <a:xfrm>
            <a:off x="1211263" y="1992313"/>
            <a:ext cx="392112"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400"/>
              <a:t>air</a:t>
            </a:r>
            <a:endParaRPr lang="en-US" sz="2400" i="0"/>
          </a:p>
        </p:txBody>
      </p:sp>
      <p:sp>
        <p:nvSpPr>
          <p:cNvPr id="8297" name="Text Box 105"/>
          <p:cNvSpPr txBox="1">
            <a:spLocks noChangeArrowheads="1"/>
          </p:cNvSpPr>
          <p:nvPr/>
        </p:nvSpPr>
        <p:spPr bwMode="auto">
          <a:xfrm>
            <a:off x="3232150" y="2014538"/>
            <a:ext cx="868363"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400"/>
              <a:t>air + fuel</a:t>
            </a:r>
            <a:endParaRPr lang="en-US" sz="2400" i="0"/>
          </a:p>
        </p:txBody>
      </p:sp>
      <p:grpSp>
        <p:nvGrpSpPr>
          <p:cNvPr id="8312" name="Group 120"/>
          <p:cNvGrpSpPr>
            <a:grpSpLocks/>
          </p:cNvGrpSpPr>
          <p:nvPr/>
        </p:nvGrpSpPr>
        <p:grpSpPr bwMode="auto">
          <a:xfrm>
            <a:off x="6445250" y="1862138"/>
            <a:ext cx="2314575" cy="2432050"/>
            <a:chOff x="4060" y="1173"/>
            <a:chExt cx="1458" cy="1532"/>
          </a:xfrm>
        </p:grpSpPr>
        <p:grpSp>
          <p:nvGrpSpPr>
            <p:cNvPr id="8311" name="Group 119"/>
            <p:cNvGrpSpPr>
              <a:grpSpLocks/>
            </p:cNvGrpSpPr>
            <p:nvPr/>
          </p:nvGrpSpPr>
          <p:grpSpPr bwMode="auto">
            <a:xfrm>
              <a:off x="4060" y="1173"/>
              <a:ext cx="1458" cy="1532"/>
              <a:chOff x="4060" y="1173"/>
              <a:chExt cx="1458" cy="1532"/>
            </a:xfrm>
          </p:grpSpPr>
          <p:sp>
            <p:nvSpPr>
              <p:cNvPr id="8301" name="Freeform 109"/>
              <p:cNvSpPr>
                <a:spLocks/>
              </p:cNvSpPr>
              <p:nvPr/>
            </p:nvSpPr>
            <p:spPr bwMode="auto">
              <a:xfrm>
                <a:off x="4227" y="1173"/>
                <a:ext cx="1291" cy="1236"/>
              </a:xfrm>
              <a:custGeom>
                <a:avLst/>
                <a:gdLst>
                  <a:gd name="T0" fmla="*/ 0 w 1291"/>
                  <a:gd name="T1" fmla="*/ 0 h 1236"/>
                  <a:gd name="T2" fmla="*/ 0 w 1291"/>
                  <a:gd name="T3" fmla="*/ 1236 h 1236"/>
                  <a:gd name="T4" fmla="*/ 1291 w 1291"/>
                  <a:gd name="T5" fmla="*/ 1236 h 1236"/>
                </a:gdLst>
                <a:ahLst/>
                <a:cxnLst>
                  <a:cxn ang="0">
                    <a:pos x="T0" y="T1"/>
                  </a:cxn>
                  <a:cxn ang="0">
                    <a:pos x="T2" y="T3"/>
                  </a:cxn>
                  <a:cxn ang="0">
                    <a:pos x="T4" y="T5"/>
                  </a:cxn>
                </a:cxnLst>
                <a:rect l="0" t="0" r="r" b="b"/>
                <a:pathLst>
                  <a:path w="1291" h="1236">
                    <a:moveTo>
                      <a:pt x="0" y="0"/>
                    </a:moveTo>
                    <a:lnTo>
                      <a:pt x="0" y="1236"/>
                    </a:lnTo>
                    <a:lnTo>
                      <a:pt x="1291" y="1236"/>
                    </a:lnTo>
                  </a:path>
                </a:pathLst>
              </a:custGeom>
              <a:noFill/>
              <a:ln w="9525" cap="flat" cmpd="sng">
                <a:solidFill>
                  <a:schemeClr val="tx1"/>
                </a:solidFill>
                <a:prstDash val="solid"/>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2" name="Text Box 110"/>
              <p:cNvSpPr txBox="1">
                <a:spLocks noChangeArrowheads="1"/>
              </p:cNvSpPr>
              <p:nvPr/>
            </p:nvSpPr>
            <p:spPr bwMode="auto">
              <a:xfrm>
                <a:off x="4739" y="2397"/>
                <a:ext cx="394"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t>volume</a:t>
                </a:r>
              </a:p>
            </p:txBody>
          </p:sp>
          <p:sp>
            <p:nvSpPr>
              <p:cNvPr id="8303" name="Text Box 111"/>
              <p:cNvSpPr txBox="1">
                <a:spLocks noChangeArrowheads="1"/>
              </p:cNvSpPr>
              <p:nvPr/>
            </p:nvSpPr>
            <p:spPr bwMode="auto">
              <a:xfrm rot="-5400000">
                <a:off x="3924" y="1614"/>
                <a:ext cx="446"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t>pressure</a:t>
                </a:r>
              </a:p>
            </p:txBody>
          </p:sp>
          <p:sp>
            <p:nvSpPr>
              <p:cNvPr id="8304" name="Freeform 112"/>
              <p:cNvSpPr>
                <a:spLocks/>
              </p:cNvSpPr>
              <p:nvPr/>
            </p:nvSpPr>
            <p:spPr bwMode="auto">
              <a:xfrm>
                <a:off x="4466" y="1261"/>
                <a:ext cx="826" cy="938"/>
              </a:xfrm>
              <a:custGeom>
                <a:avLst/>
                <a:gdLst>
                  <a:gd name="T0" fmla="*/ 743 w 826"/>
                  <a:gd name="T1" fmla="*/ 803 h 938"/>
                  <a:gd name="T2" fmla="*/ 579 w 826"/>
                  <a:gd name="T3" fmla="*/ 748 h 938"/>
                  <a:gd name="T4" fmla="*/ 497 w 826"/>
                  <a:gd name="T5" fmla="*/ 721 h 938"/>
                  <a:gd name="T6" fmla="*/ 333 w 826"/>
                  <a:gd name="T7" fmla="*/ 630 h 938"/>
                  <a:gd name="T8" fmla="*/ 252 w 826"/>
                  <a:gd name="T9" fmla="*/ 566 h 938"/>
                  <a:gd name="T10" fmla="*/ 224 w 826"/>
                  <a:gd name="T11" fmla="*/ 548 h 938"/>
                  <a:gd name="T12" fmla="*/ 206 w 826"/>
                  <a:gd name="T13" fmla="*/ 521 h 938"/>
                  <a:gd name="T14" fmla="*/ 179 w 826"/>
                  <a:gd name="T15" fmla="*/ 503 h 938"/>
                  <a:gd name="T16" fmla="*/ 170 w 826"/>
                  <a:gd name="T17" fmla="*/ 475 h 938"/>
                  <a:gd name="T18" fmla="*/ 124 w 826"/>
                  <a:gd name="T19" fmla="*/ 439 h 938"/>
                  <a:gd name="T20" fmla="*/ 97 w 826"/>
                  <a:gd name="T21" fmla="*/ 385 h 938"/>
                  <a:gd name="T22" fmla="*/ 24 w 826"/>
                  <a:gd name="T23" fmla="*/ 212 h 938"/>
                  <a:gd name="T24" fmla="*/ 6 w 826"/>
                  <a:gd name="T25" fmla="*/ 103 h 938"/>
                  <a:gd name="T26" fmla="*/ 24 w 826"/>
                  <a:gd name="T27" fmla="*/ 39 h 938"/>
                  <a:gd name="T28" fmla="*/ 70 w 826"/>
                  <a:gd name="T29" fmla="*/ 12 h 938"/>
                  <a:gd name="T30" fmla="*/ 97 w 826"/>
                  <a:gd name="T31" fmla="*/ 3 h 938"/>
                  <a:gd name="T32" fmla="*/ 152 w 826"/>
                  <a:gd name="T33" fmla="*/ 12 h 938"/>
                  <a:gd name="T34" fmla="*/ 206 w 826"/>
                  <a:gd name="T35" fmla="*/ 30 h 938"/>
                  <a:gd name="T36" fmla="*/ 261 w 826"/>
                  <a:gd name="T37" fmla="*/ 66 h 938"/>
                  <a:gd name="T38" fmla="*/ 352 w 826"/>
                  <a:gd name="T39" fmla="*/ 157 h 938"/>
                  <a:gd name="T40" fmla="*/ 552 w 826"/>
                  <a:gd name="T41" fmla="*/ 375 h 938"/>
                  <a:gd name="T42" fmla="*/ 606 w 826"/>
                  <a:gd name="T43" fmla="*/ 403 h 938"/>
                  <a:gd name="T44" fmla="*/ 752 w 826"/>
                  <a:gd name="T45" fmla="*/ 539 h 938"/>
                  <a:gd name="T46" fmla="*/ 761 w 826"/>
                  <a:gd name="T47" fmla="*/ 566 h 938"/>
                  <a:gd name="T48" fmla="*/ 779 w 826"/>
                  <a:gd name="T49" fmla="*/ 585 h 938"/>
                  <a:gd name="T50" fmla="*/ 797 w 826"/>
                  <a:gd name="T51" fmla="*/ 639 h 938"/>
                  <a:gd name="T52" fmla="*/ 806 w 826"/>
                  <a:gd name="T53" fmla="*/ 666 h 938"/>
                  <a:gd name="T54" fmla="*/ 806 w 826"/>
                  <a:gd name="T55" fmla="*/ 794 h 938"/>
                  <a:gd name="T56" fmla="*/ 624 w 826"/>
                  <a:gd name="T57" fmla="*/ 830 h 938"/>
                  <a:gd name="T58" fmla="*/ 152 w 826"/>
                  <a:gd name="T59" fmla="*/ 776 h 938"/>
                  <a:gd name="T60" fmla="*/ 34 w 826"/>
                  <a:gd name="T61" fmla="*/ 803 h 938"/>
                  <a:gd name="T62" fmla="*/ 152 w 826"/>
                  <a:gd name="T63" fmla="*/ 876 h 938"/>
                  <a:gd name="T64" fmla="*/ 370 w 826"/>
                  <a:gd name="T65" fmla="*/ 921 h 938"/>
                  <a:gd name="T66" fmla="*/ 570 w 826"/>
                  <a:gd name="T67" fmla="*/ 921 h 938"/>
                  <a:gd name="T68" fmla="*/ 733 w 826"/>
                  <a:gd name="T69" fmla="*/ 885 h 938"/>
                  <a:gd name="T70" fmla="*/ 797 w 826"/>
                  <a:gd name="T71" fmla="*/ 794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26" h="938">
                    <a:moveTo>
                      <a:pt x="743" y="803"/>
                    </a:moveTo>
                    <a:cubicBezTo>
                      <a:pt x="688" y="785"/>
                      <a:pt x="634" y="766"/>
                      <a:pt x="579" y="748"/>
                    </a:cubicBezTo>
                    <a:cubicBezTo>
                      <a:pt x="555" y="740"/>
                      <a:pt x="518" y="735"/>
                      <a:pt x="497" y="721"/>
                    </a:cubicBezTo>
                    <a:cubicBezTo>
                      <a:pt x="444" y="686"/>
                      <a:pt x="394" y="649"/>
                      <a:pt x="333" y="630"/>
                    </a:cubicBezTo>
                    <a:cubicBezTo>
                      <a:pt x="292" y="589"/>
                      <a:pt x="314" y="607"/>
                      <a:pt x="252" y="566"/>
                    </a:cubicBezTo>
                    <a:cubicBezTo>
                      <a:pt x="243" y="560"/>
                      <a:pt x="224" y="548"/>
                      <a:pt x="224" y="548"/>
                    </a:cubicBezTo>
                    <a:cubicBezTo>
                      <a:pt x="218" y="539"/>
                      <a:pt x="214" y="529"/>
                      <a:pt x="206" y="521"/>
                    </a:cubicBezTo>
                    <a:cubicBezTo>
                      <a:pt x="198" y="513"/>
                      <a:pt x="186" y="512"/>
                      <a:pt x="179" y="503"/>
                    </a:cubicBezTo>
                    <a:cubicBezTo>
                      <a:pt x="173" y="495"/>
                      <a:pt x="176" y="483"/>
                      <a:pt x="170" y="475"/>
                    </a:cubicBezTo>
                    <a:cubicBezTo>
                      <a:pt x="158" y="460"/>
                      <a:pt x="138" y="452"/>
                      <a:pt x="124" y="439"/>
                    </a:cubicBezTo>
                    <a:cubicBezTo>
                      <a:pt x="90" y="336"/>
                      <a:pt x="145" y="495"/>
                      <a:pt x="97" y="385"/>
                    </a:cubicBezTo>
                    <a:cubicBezTo>
                      <a:pt x="74" y="332"/>
                      <a:pt x="38" y="267"/>
                      <a:pt x="24" y="212"/>
                    </a:cubicBezTo>
                    <a:cubicBezTo>
                      <a:pt x="16" y="165"/>
                      <a:pt x="0" y="132"/>
                      <a:pt x="6" y="103"/>
                    </a:cubicBezTo>
                    <a:cubicBezTo>
                      <a:pt x="6" y="74"/>
                      <a:pt x="13" y="54"/>
                      <a:pt x="24" y="39"/>
                    </a:cubicBezTo>
                    <a:cubicBezTo>
                      <a:pt x="25" y="30"/>
                      <a:pt x="62" y="18"/>
                      <a:pt x="70" y="12"/>
                    </a:cubicBezTo>
                    <a:cubicBezTo>
                      <a:pt x="85" y="1"/>
                      <a:pt x="79" y="9"/>
                      <a:pt x="97" y="3"/>
                    </a:cubicBezTo>
                    <a:cubicBezTo>
                      <a:pt x="106" y="0"/>
                      <a:pt x="152" y="12"/>
                      <a:pt x="152" y="12"/>
                    </a:cubicBezTo>
                    <a:cubicBezTo>
                      <a:pt x="170" y="18"/>
                      <a:pt x="190" y="20"/>
                      <a:pt x="206" y="30"/>
                    </a:cubicBezTo>
                    <a:cubicBezTo>
                      <a:pt x="224" y="42"/>
                      <a:pt x="261" y="66"/>
                      <a:pt x="261" y="66"/>
                    </a:cubicBezTo>
                    <a:cubicBezTo>
                      <a:pt x="288" y="107"/>
                      <a:pt x="316" y="123"/>
                      <a:pt x="352" y="157"/>
                    </a:cubicBezTo>
                    <a:cubicBezTo>
                      <a:pt x="378" y="238"/>
                      <a:pt x="471" y="349"/>
                      <a:pt x="552" y="375"/>
                    </a:cubicBezTo>
                    <a:cubicBezTo>
                      <a:pt x="622" y="424"/>
                      <a:pt x="538" y="369"/>
                      <a:pt x="606" y="403"/>
                    </a:cubicBezTo>
                    <a:cubicBezTo>
                      <a:pt x="661" y="430"/>
                      <a:pt x="717" y="490"/>
                      <a:pt x="752" y="539"/>
                    </a:cubicBezTo>
                    <a:cubicBezTo>
                      <a:pt x="755" y="548"/>
                      <a:pt x="756" y="558"/>
                      <a:pt x="761" y="566"/>
                    </a:cubicBezTo>
                    <a:cubicBezTo>
                      <a:pt x="765" y="574"/>
                      <a:pt x="775" y="577"/>
                      <a:pt x="779" y="585"/>
                    </a:cubicBezTo>
                    <a:cubicBezTo>
                      <a:pt x="787" y="602"/>
                      <a:pt x="791" y="621"/>
                      <a:pt x="797" y="639"/>
                    </a:cubicBezTo>
                    <a:cubicBezTo>
                      <a:pt x="800" y="648"/>
                      <a:pt x="806" y="666"/>
                      <a:pt x="806" y="666"/>
                    </a:cubicBezTo>
                    <a:cubicBezTo>
                      <a:pt x="810" y="692"/>
                      <a:pt x="826" y="768"/>
                      <a:pt x="806" y="794"/>
                    </a:cubicBezTo>
                    <a:cubicBezTo>
                      <a:pt x="790" y="815"/>
                      <a:pt x="639" y="828"/>
                      <a:pt x="624" y="830"/>
                    </a:cubicBezTo>
                    <a:cubicBezTo>
                      <a:pt x="455" y="820"/>
                      <a:pt x="324" y="781"/>
                      <a:pt x="152" y="776"/>
                    </a:cubicBezTo>
                    <a:cubicBezTo>
                      <a:pt x="82" y="785"/>
                      <a:pt x="102" y="781"/>
                      <a:pt x="34" y="803"/>
                    </a:cubicBezTo>
                    <a:cubicBezTo>
                      <a:pt x="28" y="809"/>
                      <a:pt x="97" y="848"/>
                      <a:pt x="152" y="876"/>
                    </a:cubicBezTo>
                    <a:cubicBezTo>
                      <a:pt x="279" y="903"/>
                      <a:pt x="325" y="917"/>
                      <a:pt x="370" y="921"/>
                    </a:cubicBezTo>
                    <a:cubicBezTo>
                      <a:pt x="570" y="930"/>
                      <a:pt x="395" y="938"/>
                      <a:pt x="570" y="921"/>
                    </a:cubicBezTo>
                    <a:cubicBezTo>
                      <a:pt x="625" y="907"/>
                      <a:pt x="679" y="903"/>
                      <a:pt x="733" y="885"/>
                    </a:cubicBezTo>
                    <a:cubicBezTo>
                      <a:pt x="766" y="863"/>
                      <a:pt x="797" y="836"/>
                      <a:pt x="797" y="794"/>
                    </a:cubicBezTo>
                  </a:path>
                </a:pathLst>
              </a:custGeom>
              <a:noFill/>
              <a:ln w="9525" cap="flat" cmpd="sng">
                <a:solidFill>
                  <a:schemeClr val="bg2"/>
                </a:solidFill>
                <a:prstDash val="solid"/>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5" name="Line 113"/>
              <p:cNvSpPr>
                <a:spLocks noChangeShapeType="1"/>
              </p:cNvSpPr>
              <p:nvPr/>
            </p:nvSpPr>
            <p:spPr bwMode="auto">
              <a:xfrm>
                <a:off x="4300" y="2073"/>
                <a:ext cx="109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6" name="Line 114"/>
              <p:cNvSpPr>
                <a:spLocks noChangeShapeType="1"/>
              </p:cNvSpPr>
              <p:nvPr/>
            </p:nvSpPr>
            <p:spPr bwMode="auto">
              <a:xfrm>
                <a:off x="5272" y="1836"/>
                <a:ext cx="0" cy="68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7" name="Line 115"/>
              <p:cNvSpPr>
                <a:spLocks noChangeShapeType="1"/>
              </p:cNvSpPr>
              <p:nvPr/>
            </p:nvSpPr>
            <p:spPr bwMode="auto">
              <a:xfrm>
                <a:off x="4480" y="1809"/>
                <a:ext cx="1" cy="7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8" name="Text Box 116"/>
              <p:cNvSpPr txBox="1">
                <a:spLocks noChangeArrowheads="1"/>
              </p:cNvSpPr>
              <p:nvPr/>
            </p:nvSpPr>
            <p:spPr bwMode="auto">
              <a:xfrm>
                <a:off x="4349" y="2523"/>
                <a:ext cx="302"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t>TDC</a:t>
                </a:r>
              </a:p>
            </p:txBody>
          </p:sp>
          <p:sp>
            <p:nvSpPr>
              <p:cNvPr id="8309" name="Text Box 117"/>
              <p:cNvSpPr txBox="1">
                <a:spLocks noChangeArrowheads="1"/>
              </p:cNvSpPr>
              <p:nvPr/>
            </p:nvSpPr>
            <p:spPr bwMode="auto">
              <a:xfrm>
                <a:off x="5147" y="2532"/>
                <a:ext cx="308"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t>BDC</a:t>
                </a:r>
              </a:p>
            </p:txBody>
          </p:sp>
        </p:grpSp>
        <p:sp>
          <p:nvSpPr>
            <p:cNvPr id="8310" name="Text Box 118"/>
            <p:cNvSpPr txBox="1">
              <a:spLocks noChangeArrowheads="1"/>
            </p:cNvSpPr>
            <p:nvPr/>
          </p:nvSpPr>
          <p:spPr bwMode="auto">
            <a:xfrm>
              <a:off x="4503" y="2013"/>
              <a:ext cx="213" cy="2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800">
                  <a:solidFill>
                    <a:srgbClr val="FF3300"/>
                  </a:solidFill>
                  <a:sym typeface="ZapfDingbats" pitchFamily="82" charset="2"/>
                </a:rPr>
                <a:t></a:t>
              </a:r>
              <a:endParaRPr lang="en-US"/>
            </a:p>
          </p:txBody>
        </p:sp>
      </p:grpSp>
      <p:grpSp>
        <p:nvGrpSpPr>
          <p:cNvPr id="8315" name="Group 123"/>
          <p:cNvGrpSpPr>
            <a:grpSpLocks/>
          </p:cNvGrpSpPr>
          <p:nvPr/>
        </p:nvGrpSpPr>
        <p:grpSpPr bwMode="auto">
          <a:xfrm rot="-1585264">
            <a:off x="3071813" y="2093913"/>
            <a:ext cx="238125" cy="149225"/>
            <a:chOff x="1348" y="1323"/>
            <a:chExt cx="150" cy="94"/>
          </a:xfrm>
        </p:grpSpPr>
        <p:sp>
          <p:nvSpPr>
            <p:cNvPr id="8316" name="Line 124"/>
            <p:cNvSpPr>
              <a:spLocks noChangeShapeType="1"/>
            </p:cNvSpPr>
            <p:nvPr/>
          </p:nvSpPr>
          <p:spPr bwMode="auto">
            <a:xfrm rot="7248788">
              <a:off x="1376" y="1295"/>
              <a:ext cx="94" cy="15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7" name="Oval 125"/>
            <p:cNvSpPr>
              <a:spLocks noChangeArrowheads="1"/>
            </p:cNvSpPr>
            <p:nvPr/>
          </p:nvSpPr>
          <p:spPr bwMode="auto">
            <a:xfrm rot="21424219">
              <a:off x="1409" y="1341"/>
              <a:ext cx="32" cy="63"/>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 xmlns:p14="http://schemas.microsoft.com/office/powerpoint/2010/main" val="37567668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275013" y="2020888"/>
            <a:ext cx="750887" cy="288925"/>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1" name="Rectangle 3"/>
          <p:cNvSpPr>
            <a:spLocks noChangeArrowheads="1"/>
          </p:cNvSpPr>
          <p:nvPr/>
        </p:nvSpPr>
        <p:spPr bwMode="auto">
          <a:xfrm>
            <a:off x="4040188" y="2020888"/>
            <a:ext cx="708025" cy="677862"/>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2" name="Rectangle 4"/>
          <p:cNvSpPr>
            <a:spLocks noChangeArrowheads="1"/>
          </p:cNvSpPr>
          <p:nvPr/>
        </p:nvSpPr>
        <p:spPr bwMode="auto">
          <a:xfrm>
            <a:off x="4240213" y="2671763"/>
            <a:ext cx="1254125" cy="1549400"/>
          </a:xfrm>
          <a:prstGeom prst="rect">
            <a:avLst/>
          </a:prstGeom>
          <a:solidFill>
            <a:srgbClr val="CCFF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3" name="Rectangle 5"/>
          <p:cNvSpPr>
            <a:spLocks noChangeArrowheads="1"/>
          </p:cNvSpPr>
          <p:nvPr/>
        </p:nvSpPr>
        <p:spPr bwMode="auto">
          <a:xfrm>
            <a:off x="4248150" y="2463800"/>
            <a:ext cx="93663" cy="120650"/>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7654" name="Group 6"/>
          <p:cNvGrpSpPr>
            <a:grpSpLocks/>
          </p:cNvGrpSpPr>
          <p:nvPr/>
        </p:nvGrpSpPr>
        <p:grpSpPr bwMode="auto">
          <a:xfrm>
            <a:off x="4325938" y="1763713"/>
            <a:ext cx="312737" cy="906462"/>
            <a:chOff x="4642" y="1000"/>
            <a:chExt cx="347" cy="1094"/>
          </a:xfrm>
        </p:grpSpPr>
        <p:sp>
          <p:nvSpPr>
            <p:cNvPr id="27655" name="AutoShape 7"/>
            <p:cNvSpPr>
              <a:spLocks noChangeArrowheads="1"/>
            </p:cNvSpPr>
            <p:nvPr/>
          </p:nvSpPr>
          <p:spPr bwMode="auto">
            <a:xfrm flipH="1" flipV="1">
              <a:off x="4642" y="2002"/>
              <a:ext cx="347" cy="9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6" name="Rectangle 8"/>
            <p:cNvSpPr>
              <a:spLocks noChangeArrowheads="1"/>
            </p:cNvSpPr>
            <p:nvPr/>
          </p:nvSpPr>
          <p:spPr bwMode="auto">
            <a:xfrm>
              <a:off x="4784" y="1000"/>
              <a:ext cx="72" cy="1002"/>
            </a:xfrm>
            <a:prstGeom prst="rect">
              <a:avLst/>
            </a:pr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657" name="Group 9"/>
          <p:cNvGrpSpPr>
            <a:grpSpLocks/>
          </p:cNvGrpSpPr>
          <p:nvPr/>
        </p:nvGrpSpPr>
        <p:grpSpPr bwMode="auto">
          <a:xfrm>
            <a:off x="5018088" y="1763713"/>
            <a:ext cx="415925" cy="906462"/>
            <a:chOff x="3044" y="584"/>
            <a:chExt cx="344" cy="758"/>
          </a:xfrm>
        </p:grpSpPr>
        <p:sp>
          <p:nvSpPr>
            <p:cNvPr id="27658" name="AutoShape 10"/>
            <p:cNvSpPr>
              <a:spLocks noChangeArrowheads="1"/>
            </p:cNvSpPr>
            <p:nvPr/>
          </p:nvSpPr>
          <p:spPr bwMode="auto">
            <a:xfrm flipH="1" flipV="1">
              <a:off x="3044" y="1278"/>
              <a:ext cx="344" cy="6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9" name="Rectangle 11"/>
            <p:cNvSpPr>
              <a:spLocks noChangeArrowheads="1"/>
            </p:cNvSpPr>
            <p:nvPr/>
          </p:nvSpPr>
          <p:spPr bwMode="auto">
            <a:xfrm>
              <a:off x="3191" y="584"/>
              <a:ext cx="53" cy="694"/>
            </a:xfrm>
            <a:prstGeom prst="rect">
              <a:avLst/>
            </a:prstGeom>
            <a:gradFill rotWithShape="0">
              <a:gsLst>
                <a:gs pos="0">
                  <a:srgbClr val="DDDDDD"/>
                </a:gs>
                <a:gs pos="100000">
                  <a:srgbClr val="FF3300"/>
                </a:gs>
              </a:gsLst>
              <a:lin ang="540000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660" name="Group 12"/>
          <p:cNvGrpSpPr>
            <a:grpSpLocks/>
          </p:cNvGrpSpPr>
          <p:nvPr/>
        </p:nvGrpSpPr>
        <p:grpSpPr bwMode="auto">
          <a:xfrm>
            <a:off x="3679825" y="2000250"/>
            <a:ext cx="2378075" cy="2951163"/>
            <a:chOff x="1936" y="782"/>
            <a:chExt cx="1968" cy="2468"/>
          </a:xfrm>
        </p:grpSpPr>
        <p:sp>
          <p:nvSpPr>
            <p:cNvPr id="27661" name="Freeform 13"/>
            <p:cNvSpPr>
              <a:spLocks/>
            </p:cNvSpPr>
            <p:nvPr/>
          </p:nvSpPr>
          <p:spPr bwMode="auto">
            <a:xfrm>
              <a:off x="1936" y="1017"/>
              <a:ext cx="576" cy="2230"/>
            </a:xfrm>
            <a:custGeom>
              <a:avLst/>
              <a:gdLst>
                <a:gd name="T0" fmla="*/ 391 w 773"/>
                <a:gd name="T1" fmla="*/ 0 h 3218"/>
                <a:gd name="T2" fmla="*/ 391 w 773"/>
                <a:gd name="T3" fmla="*/ 2673 h 3218"/>
                <a:gd name="T4" fmla="*/ 109 w 773"/>
                <a:gd name="T5" fmla="*/ 2982 h 3218"/>
                <a:gd name="T6" fmla="*/ 109 w 773"/>
                <a:gd name="T7" fmla="*/ 3109 h 3218"/>
                <a:gd name="T8" fmla="*/ 0 w 773"/>
                <a:gd name="T9" fmla="*/ 3109 h 3218"/>
                <a:gd name="T10" fmla="*/ 0 w 773"/>
                <a:gd name="T11" fmla="*/ 3218 h 3218"/>
                <a:gd name="T12" fmla="*/ 246 w 773"/>
                <a:gd name="T13" fmla="*/ 3218 h 3218"/>
                <a:gd name="T14" fmla="*/ 255 w 773"/>
                <a:gd name="T15" fmla="*/ 3045 h 3218"/>
                <a:gd name="T16" fmla="*/ 618 w 773"/>
                <a:gd name="T17" fmla="*/ 2636 h 3218"/>
                <a:gd name="T18" fmla="*/ 618 w 773"/>
                <a:gd name="T19" fmla="*/ 463 h 3218"/>
                <a:gd name="T20" fmla="*/ 719 w 773"/>
                <a:gd name="T21" fmla="*/ 465 h 3218"/>
                <a:gd name="T22" fmla="*/ 773 w 773"/>
                <a:gd name="T23" fmla="*/ 411 h 3218"/>
                <a:gd name="T24" fmla="*/ 773 w 773"/>
                <a:gd name="T25" fmla="*/ 189 h 3218"/>
                <a:gd name="T26" fmla="*/ 655 w 773"/>
                <a:gd name="T27" fmla="*/ 82 h 3218"/>
                <a:gd name="T28" fmla="*/ 391 w 773"/>
                <a:gd name="T29" fmla="*/ 0 h 3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3" h="3218">
                  <a:moveTo>
                    <a:pt x="391" y="0"/>
                  </a:moveTo>
                  <a:lnTo>
                    <a:pt x="391" y="2673"/>
                  </a:lnTo>
                  <a:lnTo>
                    <a:pt x="109" y="2982"/>
                  </a:lnTo>
                  <a:lnTo>
                    <a:pt x="109" y="3109"/>
                  </a:lnTo>
                  <a:lnTo>
                    <a:pt x="0" y="3109"/>
                  </a:lnTo>
                  <a:lnTo>
                    <a:pt x="0" y="3218"/>
                  </a:lnTo>
                  <a:lnTo>
                    <a:pt x="246" y="3218"/>
                  </a:lnTo>
                  <a:lnTo>
                    <a:pt x="255" y="3045"/>
                  </a:lnTo>
                  <a:lnTo>
                    <a:pt x="618" y="2636"/>
                  </a:lnTo>
                  <a:lnTo>
                    <a:pt x="618" y="463"/>
                  </a:lnTo>
                  <a:lnTo>
                    <a:pt x="719" y="465"/>
                  </a:lnTo>
                  <a:lnTo>
                    <a:pt x="773" y="411"/>
                  </a:lnTo>
                  <a:lnTo>
                    <a:pt x="773" y="189"/>
                  </a:lnTo>
                  <a:lnTo>
                    <a:pt x="655" y="82"/>
                  </a:lnTo>
                  <a:lnTo>
                    <a:pt x="391" y="0"/>
                  </a:lnTo>
                  <a:close/>
                </a:path>
              </a:pathLst>
            </a:custGeom>
            <a:solidFill>
              <a:schemeClr val="accent1"/>
            </a:solidFill>
            <a:ln w="38100"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2" name="Rectangle 14"/>
            <p:cNvSpPr>
              <a:spLocks noChangeArrowheads="1"/>
            </p:cNvSpPr>
            <p:nvPr/>
          </p:nvSpPr>
          <p:spPr bwMode="auto">
            <a:xfrm>
              <a:off x="2283" y="1179"/>
              <a:ext cx="63" cy="752"/>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3" name="Rectangle 15"/>
            <p:cNvSpPr>
              <a:spLocks noChangeArrowheads="1"/>
            </p:cNvSpPr>
            <p:nvPr/>
          </p:nvSpPr>
          <p:spPr bwMode="auto">
            <a:xfrm>
              <a:off x="2283" y="2014"/>
              <a:ext cx="64" cy="752"/>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4" name="Freeform 16"/>
            <p:cNvSpPr>
              <a:spLocks/>
            </p:cNvSpPr>
            <p:nvPr/>
          </p:nvSpPr>
          <p:spPr bwMode="auto">
            <a:xfrm>
              <a:off x="2239" y="782"/>
              <a:ext cx="336" cy="196"/>
            </a:xfrm>
            <a:custGeom>
              <a:avLst/>
              <a:gdLst>
                <a:gd name="T0" fmla="*/ 450 w 450"/>
                <a:gd name="T1" fmla="*/ 282 h 282"/>
                <a:gd name="T2" fmla="*/ 0 w 450"/>
                <a:gd name="T3" fmla="*/ 72 h 282"/>
                <a:gd name="T4" fmla="*/ 0 w 450"/>
                <a:gd name="T5" fmla="*/ 0 h 282"/>
                <a:gd name="T6" fmla="*/ 450 w 450"/>
                <a:gd name="T7" fmla="*/ 0 h 282"/>
                <a:gd name="T8" fmla="*/ 450 w 450"/>
                <a:gd name="T9" fmla="*/ 282 h 282"/>
              </a:gdLst>
              <a:ahLst/>
              <a:cxnLst>
                <a:cxn ang="0">
                  <a:pos x="T0" y="T1"/>
                </a:cxn>
                <a:cxn ang="0">
                  <a:pos x="T2" y="T3"/>
                </a:cxn>
                <a:cxn ang="0">
                  <a:pos x="T4" y="T5"/>
                </a:cxn>
                <a:cxn ang="0">
                  <a:pos x="T6" y="T7"/>
                </a:cxn>
                <a:cxn ang="0">
                  <a:pos x="T8" y="T9"/>
                </a:cxn>
              </a:cxnLst>
              <a:rect l="0" t="0" r="r" b="b"/>
              <a:pathLst>
                <a:path w="450" h="282">
                  <a:moveTo>
                    <a:pt x="450" y="282"/>
                  </a:moveTo>
                  <a:lnTo>
                    <a:pt x="0" y="72"/>
                  </a:lnTo>
                  <a:lnTo>
                    <a:pt x="0" y="0"/>
                  </a:lnTo>
                  <a:lnTo>
                    <a:pt x="450" y="0"/>
                  </a:lnTo>
                  <a:lnTo>
                    <a:pt x="450" y="282"/>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5" name="Freeform 17"/>
            <p:cNvSpPr>
              <a:spLocks/>
            </p:cNvSpPr>
            <p:nvPr/>
          </p:nvSpPr>
          <p:spPr bwMode="auto">
            <a:xfrm flipH="1">
              <a:off x="3321" y="1020"/>
              <a:ext cx="583" cy="2230"/>
            </a:xfrm>
            <a:custGeom>
              <a:avLst/>
              <a:gdLst>
                <a:gd name="T0" fmla="*/ 391 w 782"/>
                <a:gd name="T1" fmla="*/ 0 h 3218"/>
                <a:gd name="T2" fmla="*/ 391 w 782"/>
                <a:gd name="T3" fmla="*/ 2673 h 3218"/>
                <a:gd name="T4" fmla="*/ 109 w 782"/>
                <a:gd name="T5" fmla="*/ 2982 h 3218"/>
                <a:gd name="T6" fmla="*/ 109 w 782"/>
                <a:gd name="T7" fmla="*/ 3109 h 3218"/>
                <a:gd name="T8" fmla="*/ 0 w 782"/>
                <a:gd name="T9" fmla="*/ 3109 h 3218"/>
                <a:gd name="T10" fmla="*/ 0 w 782"/>
                <a:gd name="T11" fmla="*/ 3218 h 3218"/>
                <a:gd name="T12" fmla="*/ 246 w 782"/>
                <a:gd name="T13" fmla="*/ 3218 h 3218"/>
                <a:gd name="T14" fmla="*/ 255 w 782"/>
                <a:gd name="T15" fmla="*/ 3045 h 3218"/>
                <a:gd name="T16" fmla="*/ 618 w 782"/>
                <a:gd name="T17" fmla="*/ 2636 h 3218"/>
                <a:gd name="T18" fmla="*/ 618 w 782"/>
                <a:gd name="T19" fmla="*/ 463 h 3218"/>
                <a:gd name="T20" fmla="*/ 700 w 782"/>
                <a:gd name="T21" fmla="*/ 463 h 3218"/>
                <a:gd name="T22" fmla="*/ 782 w 782"/>
                <a:gd name="T23" fmla="*/ 391 h 3218"/>
                <a:gd name="T24" fmla="*/ 782 w 782"/>
                <a:gd name="T25" fmla="*/ 182 h 3218"/>
                <a:gd name="T26" fmla="*/ 655 w 782"/>
                <a:gd name="T27" fmla="*/ 82 h 3218"/>
                <a:gd name="T28" fmla="*/ 391 w 782"/>
                <a:gd name="T29" fmla="*/ 0 h 3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2" h="3218">
                  <a:moveTo>
                    <a:pt x="391" y="0"/>
                  </a:moveTo>
                  <a:lnTo>
                    <a:pt x="391" y="2673"/>
                  </a:lnTo>
                  <a:lnTo>
                    <a:pt x="109" y="2982"/>
                  </a:lnTo>
                  <a:lnTo>
                    <a:pt x="109" y="3109"/>
                  </a:lnTo>
                  <a:lnTo>
                    <a:pt x="0" y="3109"/>
                  </a:lnTo>
                  <a:lnTo>
                    <a:pt x="0" y="3218"/>
                  </a:lnTo>
                  <a:lnTo>
                    <a:pt x="246" y="3218"/>
                  </a:lnTo>
                  <a:lnTo>
                    <a:pt x="255" y="3045"/>
                  </a:lnTo>
                  <a:lnTo>
                    <a:pt x="618" y="2636"/>
                  </a:lnTo>
                  <a:lnTo>
                    <a:pt x="618" y="463"/>
                  </a:lnTo>
                  <a:lnTo>
                    <a:pt x="700" y="463"/>
                  </a:lnTo>
                  <a:lnTo>
                    <a:pt x="782" y="391"/>
                  </a:lnTo>
                  <a:lnTo>
                    <a:pt x="782" y="182"/>
                  </a:lnTo>
                  <a:lnTo>
                    <a:pt x="655" y="82"/>
                  </a:lnTo>
                  <a:lnTo>
                    <a:pt x="391" y="0"/>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6" name="Rectangle 18"/>
            <p:cNvSpPr>
              <a:spLocks noChangeArrowheads="1"/>
            </p:cNvSpPr>
            <p:nvPr/>
          </p:nvSpPr>
          <p:spPr bwMode="auto">
            <a:xfrm flipH="1">
              <a:off x="3493" y="1590"/>
              <a:ext cx="64" cy="1179"/>
            </a:xfrm>
            <a:prstGeom prst="rect">
              <a:avLst/>
            </a:prstGeom>
            <a:solidFill>
              <a:srgbClr val="00CCFF"/>
            </a:solidFill>
            <a:ln>
              <a:noFill/>
            </a:ln>
            <a:effectLst/>
            <a:extLs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7" name="Rectangle 19"/>
            <p:cNvSpPr>
              <a:spLocks noChangeArrowheads="1"/>
            </p:cNvSpPr>
            <p:nvPr/>
          </p:nvSpPr>
          <p:spPr bwMode="auto">
            <a:xfrm flipH="1">
              <a:off x="3356" y="1172"/>
              <a:ext cx="187" cy="111"/>
            </a:xfrm>
            <a:prstGeom prst="rect">
              <a:avLst/>
            </a:prstGeom>
            <a:solidFill>
              <a:srgbClr val="00CCFF"/>
            </a:solidFill>
            <a:ln>
              <a:noFill/>
            </a:ln>
            <a:effectLst/>
            <a:extLs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8" name="Freeform 20"/>
            <p:cNvSpPr>
              <a:spLocks/>
            </p:cNvSpPr>
            <p:nvPr/>
          </p:nvSpPr>
          <p:spPr bwMode="auto">
            <a:xfrm flipH="1">
              <a:off x="3250" y="790"/>
              <a:ext cx="335" cy="196"/>
            </a:xfrm>
            <a:custGeom>
              <a:avLst/>
              <a:gdLst>
                <a:gd name="T0" fmla="*/ 450 w 450"/>
                <a:gd name="T1" fmla="*/ 282 h 282"/>
                <a:gd name="T2" fmla="*/ 0 w 450"/>
                <a:gd name="T3" fmla="*/ 72 h 282"/>
                <a:gd name="T4" fmla="*/ 0 w 450"/>
                <a:gd name="T5" fmla="*/ 0 h 282"/>
                <a:gd name="T6" fmla="*/ 450 w 450"/>
                <a:gd name="T7" fmla="*/ 0 h 282"/>
                <a:gd name="T8" fmla="*/ 450 w 450"/>
                <a:gd name="T9" fmla="*/ 282 h 282"/>
              </a:gdLst>
              <a:ahLst/>
              <a:cxnLst>
                <a:cxn ang="0">
                  <a:pos x="T0" y="T1"/>
                </a:cxn>
                <a:cxn ang="0">
                  <a:pos x="T2" y="T3"/>
                </a:cxn>
                <a:cxn ang="0">
                  <a:pos x="T4" y="T5"/>
                </a:cxn>
                <a:cxn ang="0">
                  <a:pos x="T6" y="T7"/>
                </a:cxn>
                <a:cxn ang="0">
                  <a:pos x="T8" y="T9"/>
                </a:cxn>
              </a:cxnLst>
              <a:rect l="0" t="0" r="r" b="b"/>
              <a:pathLst>
                <a:path w="450" h="282">
                  <a:moveTo>
                    <a:pt x="450" y="282"/>
                  </a:moveTo>
                  <a:lnTo>
                    <a:pt x="0" y="72"/>
                  </a:lnTo>
                  <a:lnTo>
                    <a:pt x="0" y="0"/>
                  </a:lnTo>
                  <a:lnTo>
                    <a:pt x="450" y="0"/>
                  </a:lnTo>
                  <a:lnTo>
                    <a:pt x="450" y="282"/>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9" name="Freeform 21"/>
            <p:cNvSpPr>
              <a:spLocks/>
            </p:cNvSpPr>
            <p:nvPr/>
          </p:nvSpPr>
          <p:spPr bwMode="auto">
            <a:xfrm>
              <a:off x="2636" y="784"/>
              <a:ext cx="290" cy="555"/>
            </a:xfrm>
            <a:custGeom>
              <a:avLst/>
              <a:gdLst>
                <a:gd name="T0" fmla="*/ 0 w 389"/>
                <a:gd name="T1" fmla="*/ 0 h 800"/>
                <a:gd name="T2" fmla="*/ 389 w 389"/>
                <a:gd name="T3" fmla="*/ 0 h 800"/>
                <a:gd name="T4" fmla="*/ 389 w 389"/>
                <a:gd name="T5" fmla="*/ 800 h 800"/>
                <a:gd name="T6" fmla="*/ 130 w 389"/>
                <a:gd name="T7" fmla="*/ 800 h 800"/>
                <a:gd name="T8" fmla="*/ 85 w 389"/>
                <a:gd name="T9" fmla="*/ 747 h 800"/>
                <a:gd name="T10" fmla="*/ 85 w 389"/>
                <a:gd name="T11" fmla="*/ 474 h 800"/>
                <a:gd name="T12" fmla="*/ 0 w 389"/>
                <a:gd name="T13" fmla="*/ 358 h 800"/>
                <a:gd name="T14" fmla="*/ 0 w 389"/>
                <a:gd name="T15" fmla="*/ 0 h 8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9" h="800">
                  <a:moveTo>
                    <a:pt x="0" y="0"/>
                  </a:moveTo>
                  <a:lnTo>
                    <a:pt x="389" y="0"/>
                  </a:lnTo>
                  <a:lnTo>
                    <a:pt x="389" y="800"/>
                  </a:lnTo>
                  <a:lnTo>
                    <a:pt x="130" y="800"/>
                  </a:lnTo>
                  <a:lnTo>
                    <a:pt x="85" y="747"/>
                  </a:lnTo>
                  <a:lnTo>
                    <a:pt x="85" y="474"/>
                  </a:lnTo>
                  <a:lnTo>
                    <a:pt x="0" y="358"/>
                  </a:lnTo>
                  <a:lnTo>
                    <a:pt x="0" y="0"/>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0" name="Freeform 22"/>
            <p:cNvSpPr>
              <a:spLocks/>
            </p:cNvSpPr>
            <p:nvPr/>
          </p:nvSpPr>
          <p:spPr bwMode="auto">
            <a:xfrm>
              <a:off x="2932" y="785"/>
              <a:ext cx="252" cy="554"/>
            </a:xfrm>
            <a:custGeom>
              <a:avLst/>
              <a:gdLst>
                <a:gd name="T0" fmla="*/ 338 w 338"/>
                <a:gd name="T1" fmla="*/ 0 h 800"/>
                <a:gd name="T2" fmla="*/ 0 w 338"/>
                <a:gd name="T3" fmla="*/ 0 h 800"/>
                <a:gd name="T4" fmla="*/ 0 w 338"/>
                <a:gd name="T5" fmla="*/ 800 h 800"/>
                <a:gd name="T6" fmla="*/ 150 w 338"/>
                <a:gd name="T7" fmla="*/ 799 h 800"/>
                <a:gd name="T8" fmla="*/ 258 w 338"/>
                <a:gd name="T9" fmla="*/ 710 h 800"/>
                <a:gd name="T10" fmla="*/ 258 w 338"/>
                <a:gd name="T11" fmla="*/ 494 h 800"/>
                <a:gd name="T12" fmla="*/ 338 w 338"/>
                <a:gd name="T13" fmla="*/ 358 h 800"/>
                <a:gd name="T14" fmla="*/ 338 w 338"/>
                <a:gd name="T15" fmla="*/ 0 h 8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00">
                  <a:moveTo>
                    <a:pt x="338" y="0"/>
                  </a:moveTo>
                  <a:lnTo>
                    <a:pt x="0" y="0"/>
                  </a:lnTo>
                  <a:lnTo>
                    <a:pt x="0" y="800"/>
                  </a:lnTo>
                  <a:lnTo>
                    <a:pt x="150" y="799"/>
                  </a:lnTo>
                  <a:lnTo>
                    <a:pt x="258" y="710"/>
                  </a:lnTo>
                  <a:lnTo>
                    <a:pt x="258" y="494"/>
                  </a:lnTo>
                  <a:lnTo>
                    <a:pt x="338" y="358"/>
                  </a:lnTo>
                  <a:lnTo>
                    <a:pt x="338" y="0"/>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1" name="Rectangle 23"/>
            <p:cNvSpPr>
              <a:spLocks noChangeArrowheads="1"/>
            </p:cNvSpPr>
            <p:nvPr/>
          </p:nvSpPr>
          <p:spPr bwMode="auto">
            <a:xfrm>
              <a:off x="2874" y="788"/>
              <a:ext cx="96" cy="538"/>
            </a:xfrm>
            <a:prstGeom prst="rect">
              <a:avLst/>
            </a:prstGeom>
            <a:solidFill>
              <a:schemeClr val="accent1"/>
            </a:solidFill>
            <a:ln>
              <a:noFill/>
            </a:ln>
            <a:effectLst/>
            <a:extLs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685" name="Group 37"/>
          <p:cNvGrpSpPr>
            <a:grpSpLocks/>
          </p:cNvGrpSpPr>
          <p:nvPr/>
        </p:nvGrpSpPr>
        <p:grpSpPr bwMode="auto">
          <a:xfrm rot="5400000" flipH="1">
            <a:off x="5658645" y="2443956"/>
            <a:ext cx="239712" cy="733425"/>
            <a:chOff x="700" y="728"/>
            <a:chExt cx="464" cy="1427"/>
          </a:xfrm>
        </p:grpSpPr>
        <p:sp>
          <p:nvSpPr>
            <p:cNvPr id="27686" name="Rectangle 38"/>
            <p:cNvSpPr>
              <a:spLocks noChangeArrowheads="1"/>
            </p:cNvSpPr>
            <p:nvPr/>
          </p:nvSpPr>
          <p:spPr bwMode="auto">
            <a:xfrm>
              <a:off x="927" y="2001"/>
              <a:ext cx="47" cy="82"/>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7" name="AutoShape 39"/>
            <p:cNvSpPr>
              <a:spLocks noChangeArrowheads="1"/>
            </p:cNvSpPr>
            <p:nvPr/>
          </p:nvSpPr>
          <p:spPr bwMode="auto">
            <a:xfrm>
              <a:off x="800" y="1682"/>
              <a:ext cx="291" cy="34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8" name="Rectangle 40"/>
            <p:cNvSpPr>
              <a:spLocks noChangeArrowheads="1"/>
            </p:cNvSpPr>
            <p:nvPr/>
          </p:nvSpPr>
          <p:spPr bwMode="auto">
            <a:xfrm>
              <a:off x="700" y="1509"/>
              <a:ext cx="464" cy="182"/>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9" name="AutoShape 41"/>
            <p:cNvSpPr>
              <a:spLocks noChangeArrowheads="1"/>
            </p:cNvSpPr>
            <p:nvPr/>
          </p:nvSpPr>
          <p:spPr bwMode="auto">
            <a:xfrm flipV="1">
              <a:off x="791" y="864"/>
              <a:ext cx="292" cy="64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0" name="Freeform 42"/>
            <p:cNvSpPr>
              <a:spLocks/>
            </p:cNvSpPr>
            <p:nvPr/>
          </p:nvSpPr>
          <p:spPr bwMode="auto">
            <a:xfrm>
              <a:off x="873" y="2019"/>
              <a:ext cx="119" cy="136"/>
            </a:xfrm>
            <a:custGeom>
              <a:avLst/>
              <a:gdLst>
                <a:gd name="T0" fmla="*/ 0 w 246"/>
                <a:gd name="T1" fmla="*/ 91 h 218"/>
                <a:gd name="T2" fmla="*/ 9 w 246"/>
                <a:gd name="T3" fmla="*/ 182 h 218"/>
                <a:gd name="T4" fmla="*/ 246 w 246"/>
                <a:gd name="T5" fmla="*/ 218 h 218"/>
                <a:gd name="T6" fmla="*/ 227 w 246"/>
                <a:gd name="T7" fmla="*/ 155 h 218"/>
                <a:gd name="T8" fmla="*/ 91 w 246"/>
                <a:gd name="T9" fmla="*/ 128 h 218"/>
                <a:gd name="T10" fmla="*/ 64 w 246"/>
                <a:gd name="T11" fmla="*/ 0 h 218"/>
                <a:gd name="T12" fmla="*/ 0 w 246"/>
                <a:gd name="T13" fmla="*/ 9 h 218"/>
                <a:gd name="T14" fmla="*/ 0 w 246"/>
                <a:gd name="T15" fmla="*/ 91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18">
                  <a:moveTo>
                    <a:pt x="0" y="91"/>
                  </a:moveTo>
                  <a:cubicBezTo>
                    <a:pt x="10" y="164"/>
                    <a:pt x="9" y="133"/>
                    <a:pt x="9" y="182"/>
                  </a:cubicBezTo>
                  <a:lnTo>
                    <a:pt x="246" y="218"/>
                  </a:lnTo>
                  <a:lnTo>
                    <a:pt x="227" y="155"/>
                  </a:lnTo>
                  <a:lnTo>
                    <a:pt x="91" y="128"/>
                  </a:lnTo>
                  <a:lnTo>
                    <a:pt x="64" y="0"/>
                  </a:lnTo>
                  <a:lnTo>
                    <a:pt x="0" y="9"/>
                  </a:lnTo>
                  <a:lnTo>
                    <a:pt x="0" y="91"/>
                  </a:lnTo>
                  <a:close/>
                </a:path>
              </a:pathLst>
            </a:cu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1" name="Rectangle 43"/>
            <p:cNvSpPr>
              <a:spLocks noChangeArrowheads="1"/>
            </p:cNvSpPr>
            <p:nvPr/>
          </p:nvSpPr>
          <p:spPr bwMode="auto">
            <a:xfrm>
              <a:off x="700" y="1547"/>
              <a:ext cx="118" cy="135"/>
            </a:xfrm>
            <a:prstGeom prst="rect">
              <a:avLst/>
            </a:prstGeom>
            <a:gradFill rotWithShape="0">
              <a:gsLst>
                <a:gs pos="0">
                  <a:schemeClr val="folHlink">
                    <a:gamma/>
                    <a:shade val="46275"/>
                    <a:invGamma/>
                  </a:schemeClr>
                </a:gs>
                <a:gs pos="100000">
                  <a:schemeClr val="folHlink"/>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2" name="Rectangle 44"/>
            <p:cNvSpPr>
              <a:spLocks noChangeArrowheads="1"/>
            </p:cNvSpPr>
            <p:nvPr/>
          </p:nvSpPr>
          <p:spPr bwMode="auto">
            <a:xfrm>
              <a:off x="1042" y="1542"/>
              <a:ext cx="118" cy="145"/>
            </a:xfrm>
            <a:prstGeom prst="rect">
              <a:avLst/>
            </a:prstGeom>
            <a:gradFill rotWithShape="0">
              <a:gsLst>
                <a:gs pos="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3" name="Rectangle 45"/>
            <p:cNvSpPr>
              <a:spLocks noChangeArrowheads="1"/>
            </p:cNvSpPr>
            <p:nvPr/>
          </p:nvSpPr>
          <p:spPr bwMode="auto">
            <a:xfrm>
              <a:off x="818" y="1545"/>
              <a:ext cx="227" cy="146"/>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4" name="Rectangle 46"/>
            <p:cNvSpPr>
              <a:spLocks noChangeArrowheads="1"/>
            </p:cNvSpPr>
            <p:nvPr/>
          </p:nvSpPr>
          <p:spPr bwMode="auto">
            <a:xfrm>
              <a:off x="909" y="728"/>
              <a:ext cx="56" cy="137"/>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695" name="Text Box 47"/>
          <p:cNvSpPr txBox="1">
            <a:spLocks noChangeArrowheads="1"/>
          </p:cNvSpPr>
          <p:nvPr/>
        </p:nvSpPr>
        <p:spPr bwMode="auto">
          <a:xfrm>
            <a:off x="547688" y="5426075"/>
            <a:ext cx="12414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i="0"/>
              <a:t>Slide 11</a:t>
            </a:r>
          </a:p>
        </p:txBody>
      </p:sp>
      <p:sp>
        <p:nvSpPr>
          <p:cNvPr id="27696" name="Text Box 48"/>
          <p:cNvSpPr txBox="1">
            <a:spLocks noChangeArrowheads="1"/>
          </p:cNvSpPr>
          <p:nvPr/>
        </p:nvSpPr>
        <p:spPr bwMode="auto">
          <a:xfrm>
            <a:off x="527050" y="849313"/>
            <a:ext cx="5568950"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800" b="1" i="0">
                <a:solidFill>
                  <a:srgbClr val="FF3300"/>
                </a:solidFill>
              </a:rPr>
              <a:t>Internal Combustion Engine Basics</a:t>
            </a:r>
            <a:endParaRPr lang="en-US" sz="2400" i="0"/>
          </a:p>
        </p:txBody>
      </p:sp>
      <p:sp>
        <p:nvSpPr>
          <p:cNvPr id="27697" name="Text Box 49"/>
          <p:cNvSpPr txBox="1">
            <a:spLocks noChangeArrowheads="1"/>
          </p:cNvSpPr>
          <p:nvPr/>
        </p:nvSpPr>
        <p:spPr bwMode="auto">
          <a:xfrm>
            <a:off x="8175625" y="6167438"/>
            <a:ext cx="64452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a:r>
              <a:rPr lang="en-US" sz="1000" i="0"/>
              <a:t>D. Abata</a:t>
            </a:r>
            <a:endParaRPr lang="en-US" sz="2400" i="0"/>
          </a:p>
        </p:txBody>
      </p:sp>
      <p:sp>
        <p:nvSpPr>
          <p:cNvPr id="27700" name="Rectangle 52"/>
          <p:cNvSpPr>
            <a:spLocks noChangeArrowheads="1"/>
          </p:cNvSpPr>
          <p:nvPr/>
        </p:nvSpPr>
        <p:spPr bwMode="auto">
          <a:xfrm rot="5400000">
            <a:off x="2426494" y="1556544"/>
            <a:ext cx="444500" cy="1227138"/>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7701" name="Group 53"/>
          <p:cNvGrpSpPr>
            <a:grpSpLocks/>
          </p:cNvGrpSpPr>
          <p:nvPr/>
        </p:nvGrpSpPr>
        <p:grpSpPr bwMode="auto">
          <a:xfrm rot="5400000">
            <a:off x="2663825" y="1706563"/>
            <a:ext cx="268288" cy="938212"/>
            <a:chOff x="1241" y="1354"/>
            <a:chExt cx="331" cy="778"/>
          </a:xfrm>
        </p:grpSpPr>
        <p:grpSp>
          <p:nvGrpSpPr>
            <p:cNvPr id="27702" name="Group 54"/>
            <p:cNvGrpSpPr>
              <a:grpSpLocks/>
            </p:cNvGrpSpPr>
            <p:nvPr/>
          </p:nvGrpSpPr>
          <p:grpSpPr bwMode="auto">
            <a:xfrm>
              <a:off x="1241" y="1354"/>
              <a:ext cx="331" cy="778"/>
              <a:chOff x="1223" y="2518"/>
              <a:chExt cx="331" cy="778"/>
            </a:xfrm>
          </p:grpSpPr>
          <p:sp>
            <p:nvSpPr>
              <p:cNvPr id="27703" name="AutoShape 55"/>
              <p:cNvSpPr>
                <a:spLocks noChangeArrowheads="1"/>
              </p:cNvSpPr>
              <p:nvPr/>
            </p:nvSpPr>
            <p:spPr bwMode="auto">
              <a:xfrm>
                <a:off x="1227" y="2518"/>
                <a:ext cx="327" cy="3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4" name="AutoShape 56"/>
              <p:cNvSpPr>
                <a:spLocks noChangeArrowheads="1"/>
              </p:cNvSpPr>
              <p:nvPr/>
            </p:nvSpPr>
            <p:spPr bwMode="auto">
              <a:xfrm flipV="1">
                <a:off x="1223" y="2905"/>
                <a:ext cx="327" cy="3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705" name="Rectangle 57"/>
            <p:cNvSpPr>
              <a:spLocks noChangeArrowheads="1"/>
            </p:cNvSpPr>
            <p:nvPr/>
          </p:nvSpPr>
          <p:spPr bwMode="auto">
            <a:xfrm>
              <a:off x="1327" y="1709"/>
              <a:ext cx="164" cy="73"/>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706" name="Rectangle 58"/>
          <p:cNvSpPr>
            <a:spLocks noChangeArrowheads="1"/>
          </p:cNvSpPr>
          <p:nvPr/>
        </p:nvSpPr>
        <p:spPr bwMode="auto">
          <a:xfrm rot="5400000">
            <a:off x="2674144" y="1939132"/>
            <a:ext cx="273050" cy="55562"/>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7" name="Rectangle 59"/>
          <p:cNvSpPr>
            <a:spLocks noChangeArrowheads="1"/>
          </p:cNvSpPr>
          <p:nvPr/>
        </p:nvSpPr>
        <p:spPr bwMode="auto">
          <a:xfrm rot="5400000">
            <a:off x="2057400" y="2030413"/>
            <a:ext cx="273050" cy="28575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8" name="Rectangle 60"/>
          <p:cNvSpPr>
            <a:spLocks noChangeArrowheads="1"/>
          </p:cNvSpPr>
          <p:nvPr/>
        </p:nvSpPr>
        <p:spPr bwMode="auto">
          <a:xfrm rot="5400000">
            <a:off x="2212181" y="2139157"/>
            <a:ext cx="236537" cy="76200"/>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1" name="Rectangle 63"/>
          <p:cNvSpPr>
            <a:spLocks noChangeArrowheads="1"/>
          </p:cNvSpPr>
          <p:nvPr/>
        </p:nvSpPr>
        <p:spPr bwMode="auto">
          <a:xfrm>
            <a:off x="3203575" y="2092325"/>
            <a:ext cx="850900" cy="187325"/>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7712" name="Group 64"/>
          <p:cNvGrpSpPr>
            <a:grpSpLocks/>
          </p:cNvGrpSpPr>
          <p:nvPr/>
        </p:nvGrpSpPr>
        <p:grpSpPr bwMode="auto">
          <a:xfrm>
            <a:off x="1743075" y="1660525"/>
            <a:ext cx="288925" cy="1038225"/>
            <a:chOff x="936" y="1046"/>
            <a:chExt cx="182" cy="654"/>
          </a:xfrm>
        </p:grpSpPr>
        <p:sp>
          <p:nvSpPr>
            <p:cNvPr id="27713" name="Rectangle 65"/>
            <p:cNvSpPr>
              <a:spLocks noChangeArrowheads="1"/>
            </p:cNvSpPr>
            <p:nvPr/>
          </p:nvSpPr>
          <p:spPr bwMode="auto">
            <a:xfrm>
              <a:off x="936" y="1046"/>
              <a:ext cx="182" cy="654"/>
            </a:xfrm>
            <a:prstGeom prst="rect">
              <a:avLst/>
            </a:pr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4" name="Rectangle 66" descr="Small grid"/>
            <p:cNvSpPr>
              <a:spLocks noChangeArrowheads="1"/>
            </p:cNvSpPr>
            <p:nvPr/>
          </p:nvSpPr>
          <p:spPr bwMode="auto">
            <a:xfrm>
              <a:off x="963" y="1100"/>
              <a:ext cx="137" cy="555"/>
            </a:xfrm>
            <a:prstGeom prst="rect">
              <a:avLst/>
            </a:prstGeom>
            <a:pattFill prst="smGrid">
              <a:fgClr>
                <a:schemeClr val="accent1"/>
              </a:fgClr>
              <a:bgClr>
                <a:schemeClr val="bg1"/>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715" name="Group 67"/>
          <p:cNvGrpSpPr>
            <a:grpSpLocks/>
          </p:cNvGrpSpPr>
          <p:nvPr/>
        </p:nvGrpSpPr>
        <p:grpSpPr bwMode="auto">
          <a:xfrm>
            <a:off x="3679825" y="4305300"/>
            <a:ext cx="2987675" cy="2022475"/>
            <a:chOff x="2318" y="2712"/>
            <a:chExt cx="1882" cy="1274"/>
          </a:xfrm>
        </p:grpSpPr>
        <p:sp>
          <p:nvSpPr>
            <p:cNvPr id="27716" name="Freeform 68"/>
            <p:cNvSpPr>
              <a:spLocks/>
            </p:cNvSpPr>
            <p:nvPr/>
          </p:nvSpPr>
          <p:spPr bwMode="auto">
            <a:xfrm>
              <a:off x="2318" y="3150"/>
              <a:ext cx="775" cy="830"/>
            </a:xfrm>
            <a:custGeom>
              <a:avLst/>
              <a:gdLst>
                <a:gd name="T0" fmla="*/ 0 w 1018"/>
                <a:gd name="T1" fmla="*/ 0 h 764"/>
                <a:gd name="T2" fmla="*/ 173 w 1018"/>
                <a:gd name="T3" fmla="*/ 0 h 764"/>
                <a:gd name="T4" fmla="*/ 173 w 1018"/>
                <a:gd name="T5" fmla="*/ 491 h 764"/>
                <a:gd name="T6" fmla="*/ 446 w 1018"/>
                <a:gd name="T7" fmla="*/ 764 h 764"/>
                <a:gd name="T8" fmla="*/ 1018 w 1018"/>
                <a:gd name="T9" fmla="*/ 764 h 764"/>
              </a:gdLst>
              <a:ahLst/>
              <a:cxnLst>
                <a:cxn ang="0">
                  <a:pos x="T0" y="T1"/>
                </a:cxn>
                <a:cxn ang="0">
                  <a:pos x="T2" y="T3"/>
                </a:cxn>
                <a:cxn ang="0">
                  <a:pos x="T4" y="T5"/>
                </a:cxn>
                <a:cxn ang="0">
                  <a:pos x="T6" y="T7"/>
                </a:cxn>
                <a:cxn ang="0">
                  <a:pos x="T8" y="T9"/>
                </a:cxn>
              </a:cxnLst>
              <a:rect l="0" t="0" r="r" b="b"/>
              <a:pathLst>
                <a:path w="1018" h="764">
                  <a:moveTo>
                    <a:pt x="0" y="0"/>
                  </a:moveTo>
                  <a:lnTo>
                    <a:pt x="173" y="0"/>
                  </a:lnTo>
                  <a:lnTo>
                    <a:pt x="173" y="491"/>
                  </a:lnTo>
                  <a:lnTo>
                    <a:pt x="446" y="764"/>
                  </a:lnTo>
                  <a:lnTo>
                    <a:pt x="1018" y="764"/>
                  </a:lnTo>
                </a:path>
              </a:pathLst>
            </a:custGeom>
            <a:noFill/>
            <a:ln w="762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7" name="Freeform 69"/>
            <p:cNvSpPr>
              <a:spLocks/>
            </p:cNvSpPr>
            <p:nvPr/>
          </p:nvSpPr>
          <p:spPr bwMode="auto">
            <a:xfrm flipH="1">
              <a:off x="3055" y="3147"/>
              <a:ext cx="775" cy="839"/>
            </a:xfrm>
            <a:custGeom>
              <a:avLst/>
              <a:gdLst>
                <a:gd name="T0" fmla="*/ 0 w 1018"/>
                <a:gd name="T1" fmla="*/ 0 h 764"/>
                <a:gd name="T2" fmla="*/ 173 w 1018"/>
                <a:gd name="T3" fmla="*/ 0 h 764"/>
                <a:gd name="T4" fmla="*/ 173 w 1018"/>
                <a:gd name="T5" fmla="*/ 491 h 764"/>
                <a:gd name="T6" fmla="*/ 446 w 1018"/>
                <a:gd name="T7" fmla="*/ 764 h 764"/>
                <a:gd name="T8" fmla="*/ 1018 w 1018"/>
                <a:gd name="T9" fmla="*/ 764 h 764"/>
              </a:gdLst>
              <a:ahLst/>
              <a:cxnLst>
                <a:cxn ang="0">
                  <a:pos x="T0" y="T1"/>
                </a:cxn>
                <a:cxn ang="0">
                  <a:pos x="T2" y="T3"/>
                </a:cxn>
                <a:cxn ang="0">
                  <a:pos x="T4" y="T5"/>
                </a:cxn>
                <a:cxn ang="0">
                  <a:pos x="T6" y="T7"/>
                </a:cxn>
                <a:cxn ang="0">
                  <a:pos x="T8" y="T9"/>
                </a:cxn>
              </a:cxnLst>
              <a:rect l="0" t="0" r="r" b="b"/>
              <a:pathLst>
                <a:path w="1018" h="764">
                  <a:moveTo>
                    <a:pt x="0" y="0"/>
                  </a:moveTo>
                  <a:lnTo>
                    <a:pt x="173" y="0"/>
                  </a:lnTo>
                  <a:lnTo>
                    <a:pt x="173" y="491"/>
                  </a:lnTo>
                  <a:lnTo>
                    <a:pt x="446" y="764"/>
                  </a:lnTo>
                  <a:lnTo>
                    <a:pt x="1018" y="764"/>
                  </a:lnTo>
                </a:path>
              </a:pathLst>
            </a:custGeom>
            <a:noFill/>
            <a:ln w="762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8" name="Freeform 70"/>
            <p:cNvSpPr>
              <a:spLocks/>
            </p:cNvSpPr>
            <p:nvPr/>
          </p:nvSpPr>
          <p:spPr bwMode="auto">
            <a:xfrm>
              <a:off x="2505" y="3771"/>
              <a:ext cx="1093" cy="188"/>
            </a:xfrm>
            <a:custGeom>
              <a:avLst/>
              <a:gdLst>
                <a:gd name="T0" fmla="*/ 0 w 1436"/>
                <a:gd name="T1" fmla="*/ 13 h 249"/>
                <a:gd name="T2" fmla="*/ 145 w 1436"/>
                <a:gd name="T3" fmla="*/ 49 h 249"/>
                <a:gd name="T4" fmla="*/ 254 w 1436"/>
                <a:gd name="T5" fmla="*/ 22 h 249"/>
                <a:gd name="T6" fmla="*/ 372 w 1436"/>
                <a:gd name="T7" fmla="*/ 58 h 249"/>
                <a:gd name="T8" fmla="*/ 490 w 1436"/>
                <a:gd name="T9" fmla="*/ 49 h 249"/>
                <a:gd name="T10" fmla="*/ 609 w 1436"/>
                <a:gd name="T11" fmla="*/ 68 h 249"/>
                <a:gd name="T12" fmla="*/ 663 w 1436"/>
                <a:gd name="T13" fmla="*/ 86 h 249"/>
                <a:gd name="T14" fmla="*/ 718 w 1436"/>
                <a:gd name="T15" fmla="*/ 68 h 249"/>
                <a:gd name="T16" fmla="*/ 845 w 1436"/>
                <a:gd name="T17" fmla="*/ 22 h 249"/>
                <a:gd name="T18" fmla="*/ 1027 w 1436"/>
                <a:gd name="T19" fmla="*/ 22 h 249"/>
                <a:gd name="T20" fmla="*/ 1136 w 1436"/>
                <a:gd name="T21" fmla="*/ 13 h 249"/>
                <a:gd name="T22" fmla="*/ 1272 w 1436"/>
                <a:gd name="T23" fmla="*/ 49 h 249"/>
                <a:gd name="T24" fmla="*/ 1299 w 1436"/>
                <a:gd name="T25" fmla="*/ 40 h 249"/>
                <a:gd name="T26" fmla="*/ 1354 w 1436"/>
                <a:gd name="T27" fmla="*/ 58 h 249"/>
                <a:gd name="T28" fmla="*/ 1436 w 1436"/>
                <a:gd name="T29" fmla="*/ 49 h 249"/>
                <a:gd name="T30" fmla="*/ 1290 w 1436"/>
                <a:gd name="T31" fmla="*/ 249 h 249"/>
                <a:gd name="T32" fmla="*/ 209 w 1436"/>
                <a:gd name="T33" fmla="*/ 249 h 249"/>
                <a:gd name="T34" fmla="*/ 0 w 1436"/>
                <a:gd name="T35" fmla="*/ 1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6" h="249">
                  <a:moveTo>
                    <a:pt x="0" y="13"/>
                  </a:moveTo>
                  <a:cubicBezTo>
                    <a:pt x="43" y="56"/>
                    <a:pt x="80" y="40"/>
                    <a:pt x="145" y="49"/>
                  </a:cubicBezTo>
                  <a:cubicBezTo>
                    <a:pt x="196" y="66"/>
                    <a:pt x="208" y="37"/>
                    <a:pt x="254" y="22"/>
                  </a:cubicBezTo>
                  <a:cubicBezTo>
                    <a:pt x="325" y="46"/>
                    <a:pt x="267" y="45"/>
                    <a:pt x="372" y="58"/>
                  </a:cubicBezTo>
                  <a:cubicBezTo>
                    <a:pt x="423" y="50"/>
                    <a:pt x="442" y="40"/>
                    <a:pt x="490" y="49"/>
                  </a:cubicBezTo>
                  <a:cubicBezTo>
                    <a:pt x="530" y="56"/>
                    <a:pt x="609" y="68"/>
                    <a:pt x="609" y="68"/>
                  </a:cubicBezTo>
                  <a:cubicBezTo>
                    <a:pt x="627" y="74"/>
                    <a:pt x="645" y="80"/>
                    <a:pt x="663" y="86"/>
                  </a:cubicBezTo>
                  <a:cubicBezTo>
                    <a:pt x="681" y="92"/>
                    <a:pt x="718" y="68"/>
                    <a:pt x="718" y="68"/>
                  </a:cubicBezTo>
                  <a:cubicBezTo>
                    <a:pt x="752" y="32"/>
                    <a:pt x="798" y="30"/>
                    <a:pt x="845" y="22"/>
                  </a:cubicBezTo>
                  <a:cubicBezTo>
                    <a:pt x="927" y="43"/>
                    <a:pt x="915" y="39"/>
                    <a:pt x="1027" y="22"/>
                  </a:cubicBezTo>
                  <a:cubicBezTo>
                    <a:pt x="1065" y="9"/>
                    <a:pt x="1097" y="0"/>
                    <a:pt x="1136" y="13"/>
                  </a:cubicBezTo>
                  <a:cubicBezTo>
                    <a:pt x="1175" y="71"/>
                    <a:pt x="1201" y="57"/>
                    <a:pt x="1272" y="49"/>
                  </a:cubicBezTo>
                  <a:cubicBezTo>
                    <a:pt x="1281" y="46"/>
                    <a:pt x="1290" y="39"/>
                    <a:pt x="1299" y="40"/>
                  </a:cubicBezTo>
                  <a:cubicBezTo>
                    <a:pt x="1318" y="42"/>
                    <a:pt x="1354" y="58"/>
                    <a:pt x="1354" y="58"/>
                  </a:cubicBezTo>
                  <a:cubicBezTo>
                    <a:pt x="1424" y="48"/>
                    <a:pt x="1396" y="49"/>
                    <a:pt x="1436" y="49"/>
                  </a:cubicBezTo>
                  <a:lnTo>
                    <a:pt x="1290" y="249"/>
                  </a:lnTo>
                  <a:lnTo>
                    <a:pt x="209" y="249"/>
                  </a:lnTo>
                  <a:lnTo>
                    <a:pt x="0" y="13"/>
                  </a:lnTo>
                  <a:close/>
                </a:path>
              </a:pathLst>
            </a:cu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9" name="Freeform 71"/>
            <p:cNvSpPr>
              <a:spLocks/>
            </p:cNvSpPr>
            <p:nvPr/>
          </p:nvSpPr>
          <p:spPr bwMode="auto">
            <a:xfrm>
              <a:off x="3612" y="2738"/>
              <a:ext cx="303" cy="562"/>
            </a:xfrm>
            <a:custGeom>
              <a:avLst/>
              <a:gdLst>
                <a:gd name="T0" fmla="*/ 0 w 536"/>
                <a:gd name="T1" fmla="*/ 0 h 1010"/>
                <a:gd name="T2" fmla="*/ 0 w 536"/>
                <a:gd name="T3" fmla="*/ 1010 h 1010"/>
                <a:gd name="T4" fmla="*/ 63 w 536"/>
                <a:gd name="T5" fmla="*/ 1010 h 1010"/>
                <a:gd name="T6" fmla="*/ 63 w 536"/>
                <a:gd name="T7" fmla="*/ 264 h 1010"/>
                <a:gd name="T8" fmla="*/ 527 w 536"/>
                <a:gd name="T9" fmla="*/ 264 h 1010"/>
                <a:gd name="T10" fmla="*/ 536 w 536"/>
                <a:gd name="T11" fmla="*/ 200 h 1010"/>
                <a:gd name="T12" fmla="*/ 63 w 536"/>
                <a:gd name="T13" fmla="*/ 200 h 1010"/>
                <a:gd name="T14" fmla="*/ 63 w 536"/>
                <a:gd name="T15" fmla="*/ 9 h 1010"/>
                <a:gd name="T16" fmla="*/ 0 w 536"/>
                <a:gd name="T17" fmla="*/ 0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6" h="1010">
                  <a:moveTo>
                    <a:pt x="0" y="0"/>
                  </a:moveTo>
                  <a:lnTo>
                    <a:pt x="0" y="1010"/>
                  </a:lnTo>
                  <a:lnTo>
                    <a:pt x="63" y="1010"/>
                  </a:lnTo>
                  <a:lnTo>
                    <a:pt x="63" y="264"/>
                  </a:lnTo>
                  <a:lnTo>
                    <a:pt x="527" y="264"/>
                  </a:lnTo>
                  <a:lnTo>
                    <a:pt x="536" y="200"/>
                  </a:lnTo>
                  <a:lnTo>
                    <a:pt x="63" y="200"/>
                  </a:lnTo>
                  <a:lnTo>
                    <a:pt x="63" y="9"/>
                  </a:lnTo>
                  <a:lnTo>
                    <a:pt x="0" y="0"/>
                  </a:lnTo>
                  <a:close/>
                </a:path>
              </a:pathLst>
            </a:custGeom>
            <a:solidFill>
              <a:srgbClr val="33CCCC"/>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20" name="Oval 72"/>
            <p:cNvSpPr>
              <a:spLocks noChangeArrowheads="1"/>
            </p:cNvSpPr>
            <p:nvPr/>
          </p:nvSpPr>
          <p:spPr bwMode="auto">
            <a:xfrm>
              <a:off x="3909" y="2712"/>
              <a:ext cx="291" cy="295"/>
            </a:xfrm>
            <a:prstGeom prst="ellipse">
              <a:avLst/>
            </a:prstGeom>
            <a:solidFill>
              <a:schemeClr val="bg1"/>
            </a:solidFill>
            <a:ln w="381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21" name="Line 73"/>
            <p:cNvSpPr>
              <a:spLocks noChangeShapeType="1"/>
            </p:cNvSpPr>
            <p:nvPr/>
          </p:nvSpPr>
          <p:spPr bwMode="auto">
            <a:xfrm flipV="1">
              <a:off x="4034" y="2780"/>
              <a:ext cx="83" cy="185"/>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7722" name="Group 74"/>
            <p:cNvGrpSpPr>
              <a:grpSpLocks/>
            </p:cNvGrpSpPr>
            <p:nvPr/>
          </p:nvGrpSpPr>
          <p:grpSpPr bwMode="auto">
            <a:xfrm>
              <a:off x="3356" y="3299"/>
              <a:ext cx="290" cy="233"/>
              <a:chOff x="4372" y="3408"/>
              <a:chExt cx="473" cy="355"/>
            </a:xfrm>
          </p:grpSpPr>
          <p:sp>
            <p:nvSpPr>
              <p:cNvPr id="27723" name="AutoShape 75"/>
              <p:cNvSpPr>
                <a:spLocks noChangeArrowheads="1"/>
              </p:cNvSpPr>
              <p:nvPr/>
            </p:nvSpPr>
            <p:spPr bwMode="auto">
              <a:xfrm rot="5400000" flipH="1" flipV="1">
                <a:off x="4431" y="3349"/>
                <a:ext cx="355" cy="473"/>
              </a:xfrm>
              <a:prstGeom prst="flowChartMagneticTape">
                <a:avLst/>
              </a:prstGeom>
              <a:solidFill>
                <a:srgbClr val="33CCCC"/>
              </a:solidFill>
              <a:ln w="2857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24" name="AutoShape 76"/>
              <p:cNvSpPr>
                <a:spLocks noChangeArrowheads="1"/>
              </p:cNvSpPr>
              <p:nvPr/>
            </p:nvSpPr>
            <p:spPr bwMode="auto">
              <a:xfrm>
                <a:off x="4392" y="3464"/>
                <a:ext cx="263" cy="254"/>
              </a:xfrm>
              <a:prstGeom prst="sun">
                <a:avLst>
                  <a:gd name="adj" fmla="val 25000"/>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25" name="AutoShape 77"/>
              <p:cNvSpPr>
                <a:spLocks noChangeArrowheads="1"/>
              </p:cNvSpPr>
              <p:nvPr/>
            </p:nvSpPr>
            <p:spPr bwMode="auto">
              <a:xfrm>
                <a:off x="4560" y="3452"/>
                <a:ext cx="263" cy="254"/>
              </a:xfrm>
              <a:prstGeom prst="sun">
                <a:avLst>
                  <a:gd name="adj" fmla="val 25000"/>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726" name="Rectangle 78"/>
            <p:cNvSpPr>
              <a:spLocks noChangeArrowheads="1"/>
            </p:cNvSpPr>
            <p:nvPr/>
          </p:nvSpPr>
          <p:spPr bwMode="auto">
            <a:xfrm>
              <a:off x="3323" y="3709"/>
              <a:ext cx="249" cy="96"/>
            </a:xfrm>
            <a:prstGeom prst="rect">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27" name="Rectangle 79"/>
            <p:cNvSpPr>
              <a:spLocks noChangeArrowheads="1"/>
            </p:cNvSpPr>
            <p:nvPr/>
          </p:nvSpPr>
          <p:spPr bwMode="auto">
            <a:xfrm>
              <a:off x="3466" y="3506"/>
              <a:ext cx="90" cy="196"/>
            </a:xfrm>
            <a:prstGeom prst="rect">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733" name="Group 85"/>
          <p:cNvGrpSpPr>
            <a:grpSpLocks/>
          </p:cNvGrpSpPr>
          <p:nvPr/>
        </p:nvGrpSpPr>
        <p:grpSpPr bwMode="auto">
          <a:xfrm>
            <a:off x="4235450" y="4105275"/>
            <a:ext cx="1252538" cy="2019300"/>
            <a:chOff x="2668" y="2586"/>
            <a:chExt cx="789" cy="1272"/>
          </a:xfrm>
        </p:grpSpPr>
        <p:sp>
          <p:nvSpPr>
            <p:cNvPr id="27678" name="Oval 30"/>
            <p:cNvSpPr>
              <a:spLocks noChangeArrowheads="1"/>
            </p:cNvSpPr>
            <p:nvPr/>
          </p:nvSpPr>
          <p:spPr bwMode="auto">
            <a:xfrm>
              <a:off x="2994" y="3645"/>
              <a:ext cx="228" cy="213"/>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3" name="AutoShape 25"/>
            <p:cNvSpPr>
              <a:spLocks noChangeArrowheads="1"/>
            </p:cNvSpPr>
            <p:nvPr/>
          </p:nvSpPr>
          <p:spPr bwMode="auto">
            <a:xfrm rot="10956">
              <a:off x="2984" y="2959"/>
              <a:ext cx="197" cy="677"/>
            </a:xfrm>
            <a:custGeom>
              <a:avLst/>
              <a:gdLst>
                <a:gd name="G0" fmla="+- 5214 0 0"/>
                <a:gd name="G1" fmla="+- 21600 0 5214"/>
                <a:gd name="G2" fmla="*/ 5214 1 2"/>
                <a:gd name="G3" fmla="+- 21600 0 G2"/>
                <a:gd name="G4" fmla="+/ 5214 21600 2"/>
                <a:gd name="G5" fmla="+/ G1 0 2"/>
                <a:gd name="G6" fmla="*/ 21600 21600 5214"/>
                <a:gd name="G7" fmla="*/ G6 1 2"/>
                <a:gd name="G8" fmla="+- 21600 0 G7"/>
                <a:gd name="G9" fmla="*/ 21600 1 2"/>
                <a:gd name="G10" fmla="+- 5214 0 G9"/>
                <a:gd name="G11" fmla="?: G10 G8 0"/>
                <a:gd name="G12" fmla="?: G10 G7 21600"/>
                <a:gd name="T0" fmla="*/ 18993 w 21600"/>
                <a:gd name="T1" fmla="*/ 10800 h 21600"/>
                <a:gd name="T2" fmla="*/ 10800 w 21600"/>
                <a:gd name="T3" fmla="*/ 21600 h 21600"/>
                <a:gd name="T4" fmla="*/ 2607 w 21600"/>
                <a:gd name="T5" fmla="*/ 10800 h 21600"/>
                <a:gd name="T6" fmla="*/ 10800 w 21600"/>
                <a:gd name="T7" fmla="*/ 0 h 21600"/>
                <a:gd name="T8" fmla="*/ 4407 w 21600"/>
                <a:gd name="T9" fmla="*/ 4407 h 21600"/>
                <a:gd name="T10" fmla="*/ 17193 w 21600"/>
                <a:gd name="T11" fmla="*/ 17193 h 21600"/>
              </a:gdLst>
              <a:ahLst/>
              <a:cxnLst>
                <a:cxn ang="0">
                  <a:pos x="T0" y="T1"/>
                </a:cxn>
                <a:cxn ang="0">
                  <a:pos x="T2" y="T3"/>
                </a:cxn>
                <a:cxn ang="0">
                  <a:pos x="T4" y="T5"/>
                </a:cxn>
                <a:cxn ang="0">
                  <a:pos x="T6" y="T7"/>
                </a:cxn>
              </a:cxnLst>
              <a:rect l="T8" t="T9" r="T10" b="T11"/>
              <a:pathLst>
                <a:path w="21600" h="21600">
                  <a:moveTo>
                    <a:pt x="0" y="0"/>
                  </a:moveTo>
                  <a:lnTo>
                    <a:pt x="5214" y="21600"/>
                  </a:lnTo>
                  <a:lnTo>
                    <a:pt x="16386" y="21600"/>
                  </a:lnTo>
                  <a:lnTo>
                    <a:pt x="21600" y="0"/>
                  </a:lnTo>
                  <a:close/>
                </a:path>
              </a:pathLst>
            </a:cu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0" name="AutoShape 32"/>
            <p:cNvSpPr>
              <a:spLocks noChangeArrowheads="1"/>
            </p:cNvSpPr>
            <p:nvPr/>
          </p:nvSpPr>
          <p:spPr bwMode="auto">
            <a:xfrm rot="10735260" flipV="1">
              <a:off x="2931" y="3297"/>
              <a:ext cx="330" cy="467"/>
            </a:xfrm>
            <a:custGeom>
              <a:avLst/>
              <a:gdLst>
                <a:gd name="G0" fmla="+- 3222 0 0"/>
                <a:gd name="G1" fmla="+- 21600 0 3222"/>
                <a:gd name="G2" fmla="*/ 3222 1 2"/>
                <a:gd name="G3" fmla="+- 21600 0 G2"/>
                <a:gd name="G4" fmla="+/ 3222 21600 2"/>
                <a:gd name="G5" fmla="+/ G1 0 2"/>
                <a:gd name="G6" fmla="*/ 21600 21600 3222"/>
                <a:gd name="G7" fmla="*/ G6 1 2"/>
                <a:gd name="G8" fmla="+- 21600 0 G7"/>
                <a:gd name="G9" fmla="*/ 21600 1 2"/>
                <a:gd name="G10" fmla="+- 3222 0 G9"/>
                <a:gd name="G11" fmla="?: G10 G8 0"/>
                <a:gd name="G12" fmla="?: G10 G7 21600"/>
                <a:gd name="T0" fmla="*/ 19989 w 21600"/>
                <a:gd name="T1" fmla="*/ 10800 h 21600"/>
                <a:gd name="T2" fmla="*/ 10800 w 21600"/>
                <a:gd name="T3" fmla="*/ 21600 h 21600"/>
                <a:gd name="T4" fmla="*/ 1611 w 21600"/>
                <a:gd name="T5" fmla="*/ 10800 h 21600"/>
                <a:gd name="T6" fmla="*/ 10800 w 21600"/>
                <a:gd name="T7" fmla="*/ 0 h 21600"/>
                <a:gd name="T8" fmla="*/ 3411 w 21600"/>
                <a:gd name="T9" fmla="*/ 3411 h 21600"/>
                <a:gd name="T10" fmla="*/ 18189 w 21600"/>
                <a:gd name="T11" fmla="*/ 18189 h 21600"/>
              </a:gdLst>
              <a:ahLst/>
              <a:cxnLst>
                <a:cxn ang="0">
                  <a:pos x="T0" y="T1"/>
                </a:cxn>
                <a:cxn ang="0">
                  <a:pos x="T2" y="T3"/>
                </a:cxn>
                <a:cxn ang="0">
                  <a:pos x="T4" y="T5"/>
                </a:cxn>
                <a:cxn ang="0">
                  <a:pos x="T6" y="T7"/>
                </a:cxn>
              </a:cxnLst>
              <a:rect l="T8" t="T9" r="T10" b="T11"/>
              <a:pathLst>
                <a:path w="21600" h="21600">
                  <a:moveTo>
                    <a:pt x="0" y="0"/>
                  </a:moveTo>
                  <a:lnTo>
                    <a:pt x="3222" y="21600"/>
                  </a:lnTo>
                  <a:lnTo>
                    <a:pt x="18378" y="21600"/>
                  </a:lnTo>
                  <a:lnTo>
                    <a:pt x="21600" y="0"/>
                  </a:lnTo>
                  <a:close/>
                </a:path>
              </a:pathLst>
            </a:custGeom>
            <a:solidFill>
              <a:srgbClr val="DDDDD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9" name="Oval 31"/>
            <p:cNvSpPr>
              <a:spLocks noChangeArrowheads="1"/>
            </p:cNvSpPr>
            <p:nvPr/>
          </p:nvSpPr>
          <p:spPr bwMode="auto">
            <a:xfrm>
              <a:off x="2899" y="3112"/>
              <a:ext cx="360" cy="315"/>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3" name="Oval 35"/>
            <p:cNvSpPr>
              <a:spLocks noChangeArrowheads="1"/>
            </p:cNvSpPr>
            <p:nvPr/>
          </p:nvSpPr>
          <p:spPr bwMode="auto">
            <a:xfrm>
              <a:off x="2946" y="3148"/>
              <a:ext cx="278" cy="259"/>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1" name="Line 33"/>
            <p:cNvSpPr>
              <a:spLocks noChangeShapeType="1"/>
            </p:cNvSpPr>
            <p:nvPr/>
          </p:nvSpPr>
          <p:spPr bwMode="auto">
            <a:xfrm rot="13459043">
              <a:off x="3100" y="3354"/>
              <a:ext cx="277" cy="34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7728" name="Group 80"/>
            <p:cNvGrpSpPr>
              <a:grpSpLocks/>
            </p:cNvGrpSpPr>
            <p:nvPr/>
          </p:nvGrpSpPr>
          <p:grpSpPr bwMode="auto">
            <a:xfrm>
              <a:off x="2668" y="2586"/>
              <a:ext cx="789" cy="489"/>
              <a:chOff x="2677" y="1876"/>
              <a:chExt cx="789" cy="489"/>
            </a:xfrm>
          </p:grpSpPr>
          <p:sp>
            <p:nvSpPr>
              <p:cNvPr id="27674" name="Freeform 26"/>
              <p:cNvSpPr>
                <a:spLocks/>
              </p:cNvSpPr>
              <p:nvPr/>
            </p:nvSpPr>
            <p:spPr bwMode="auto">
              <a:xfrm>
                <a:off x="2691" y="1876"/>
                <a:ext cx="763" cy="489"/>
              </a:xfrm>
              <a:custGeom>
                <a:avLst/>
                <a:gdLst>
                  <a:gd name="T0" fmla="*/ 0 w 1389"/>
                  <a:gd name="T1" fmla="*/ 0 h 937"/>
                  <a:gd name="T2" fmla="*/ 1389 w 1389"/>
                  <a:gd name="T3" fmla="*/ 0 h 937"/>
                  <a:gd name="T4" fmla="*/ 1389 w 1389"/>
                  <a:gd name="T5" fmla="*/ 937 h 937"/>
                  <a:gd name="T6" fmla="*/ 936 w 1389"/>
                  <a:gd name="T7" fmla="*/ 781 h 937"/>
                  <a:gd name="T8" fmla="*/ 726 w 1389"/>
                  <a:gd name="T9" fmla="*/ 737 h 937"/>
                  <a:gd name="T10" fmla="*/ 663 w 1389"/>
                  <a:gd name="T11" fmla="*/ 737 h 937"/>
                  <a:gd name="T12" fmla="*/ 484 w 1389"/>
                  <a:gd name="T13" fmla="*/ 790 h 937"/>
                  <a:gd name="T14" fmla="*/ 0 w 1389"/>
                  <a:gd name="T15" fmla="*/ 937 h 937"/>
                  <a:gd name="T16" fmla="*/ 0 w 1389"/>
                  <a:gd name="T17" fmla="*/ 0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9" h="937">
                    <a:moveTo>
                      <a:pt x="0" y="0"/>
                    </a:moveTo>
                    <a:lnTo>
                      <a:pt x="1389" y="0"/>
                    </a:lnTo>
                    <a:lnTo>
                      <a:pt x="1389" y="937"/>
                    </a:lnTo>
                    <a:lnTo>
                      <a:pt x="936" y="781"/>
                    </a:lnTo>
                    <a:lnTo>
                      <a:pt x="726" y="737"/>
                    </a:lnTo>
                    <a:lnTo>
                      <a:pt x="663" y="737"/>
                    </a:lnTo>
                    <a:lnTo>
                      <a:pt x="484" y="790"/>
                    </a:lnTo>
                    <a:lnTo>
                      <a:pt x="0" y="937"/>
                    </a:lnTo>
                    <a:lnTo>
                      <a:pt x="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5" name="Oval 27"/>
              <p:cNvSpPr>
                <a:spLocks noChangeArrowheads="1"/>
              </p:cNvSpPr>
              <p:nvPr/>
            </p:nvSpPr>
            <p:spPr bwMode="auto">
              <a:xfrm>
                <a:off x="2975" y="2042"/>
                <a:ext cx="213" cy="197"/>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6" name="Rectangle 28" descr="Wave"/>
              <p:cNvSpPr>
                <a:spLocks noChangeArrowheads="1"/>
              </p:cNvSpPr>
              <p:nvPr/>
            </p:nvSpPr>
            <p:spPr bwMode="auto">
              <a:xfrm>
                <a:off x="2679" y="1908"/>
                <a:ext cx="787" cy="28"/>
              </a:xfrm>
              <a:prstGeom prst="rect">
                <a:avLst/>
              </a:prstGeom>
              <a:pattFill prst="wave">
                <a:fgClr>
                  <a:schemeClr val="tx2"/>
                </a:fgClr>
                <a:bgClr>
                  <a:schemeClr val="bg1"/>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7" name="Rectangle 29" descr="Plaid"/>
              <p:cNvSpPr>
                <a:spLocks noChangeArrowheads="1"/>
              </p:cNvSpPr>
              <p:nvPr/>
            </p:nvSpPr>
            <p:spPr bwMode="auto">
              <a:xfrm>
                <a:off x="2677" y="1959"/>
                <a:ext cx="787" cy="27"/>
              </a:xfrm>
              <a:prstGeom prst="rect">
                <a:avLst/>
              </a:prstGeom>
              <a:pattFill prst="plaid">
                <a:fgClr>
                  <a:schemeClr val="tx1"/>
                </a:fgClr>
                <a:bgClr>
                  <a:srgbClr val="FFFFFF"/>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684" name="Oval 36"/>
            <p:cNvSpPr>
              <a:spLocks noChangeArrowheads="1"/>
            </p:cNvSpPr>
            <p:nvPr/>
          </p:nvSpPr>
          <p:spPr bwMode="auto">
            <a:xfrm>
              <a:off x="3007" y="3654"/>
              <a:ext cx="187" cy="179"/>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2" name="Line 34"/>
            <p:cNvSpPr>
              <a:spLocks noChangeShapeType="1"/>
            </p:cNvSpPr>
            <p:nvPr/>
          </p:nvSpPr>
          <p:spPr bwMode="auto">
            <a:xfrm rot="11707382">
              <a:off x="2837" y="3298"/>
              <a:ext cx="214" cy="45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8" name="Arc 50"/>
            <p:cNvSpPr>
              <a:spLocks/>
            </p:cNvSpPr>
            <p:nvPr/>
          </p:nvSpPr>
          <p:spPr bwMode="auto">
            <a:xfrm flipH="1">
              <a:off x="2736" y="2940"/>
              <a:ext cx="490" cy="324"/>
            </a:xfrm>
            <a:custGeom>
              <a:avLst/>
              <a:gdLst>
                <a:gd name="G0" fmla="+- 0 0 0"/>
                <a:gd name="G1" fmla="+- 20815 0 0"/>
                <a:gd name="G2" fmla="+- 21600 0 0"/>
                <a:gd name="T0" fmla="*/ 5769 w 21600"/>
                <a:gd name="T1" fmla="*/ 0 h 20815"/>
                <a:gd name="T2" fmla="*/ 21600 w 21600"/>
                <a:gd name="T3" fmla="*/ 20815 h 20815"/>
                <a:gd name="T4" fmla="*/ 0 w 21600"/>
                <a:gd name="T5" fmla="*/ 20815 h 20815"/>
              </a:gdLst>
              <a:ahLst/>
              <a:cxnLst>
                <a:cxn ang="0">
                  <a:pos x="T0" y="T1"/>
                </a:cxn>
                <a:cxn ang="0">
                  <a:pos x="T2" y="T3"/>
                </a:cxn>
                <a:cxn ang="0">
                  <a:pos x="T4" y="T5"/>
                </a:cxn>
              </a:cxnLst>
              <a:rect l="0" t="0" r="r" b="b"/>
              <a:pathLst>
                <a:path w="21600" h="20815" fill="none" extrusionOk="0">
                  <a:moveTo>
                    <a:pt x="5769" y="-1"/>
                  </a:moveTo>
                  <a:cubicBezTo>
                    <a:pt x="15123" y="2592"/>
                    <a:pt x="21600" y="11107"/>
                    <a:pt x="21600" y="20815"/>
                  </a:cubicBezTo>
                </a:path>
                <a:path w="21600" h="20815" stroke="0" extrusionOk="0">
                  <a:moveTo>
                    <a:pt x="5769" y="-1"/>
                  </a:moveTo>
                  <a:cubicBezTo>
                    <a:pt x="15123" y="2592"/>
                    <a:pt x="21600" y="11107"/>
                    <a:pt x="21600" y="20815"/>
                  </a:cubicBezTo>
                  <a:lnTo>
                    <a:pt x="0" y="20815"/>
                  </a:lnTo>
                  <a:close/>
                </a:path>
              </a:pathLst>
            </a:custGeom>
            <a:noFill/>
            <a:ln w="38100">
              <a:solidFill>
                <a:schemeClr val="tx1"/>
              </a:solidFill>
              <a:round/>
              <a:headEn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734" name="Group 86"/>
          <p:cNvGrpSpPr>
            <a:grpSpLocks/>
          </p:cNvGrpSpPr>
          <p:nvPr/>
        </p:nvGrpSpPr>
        <p:grpSpPr bwMode="auto">
          <a:xfrm>
            <a:off x="3216275" y="5089525"/>
            <a:ext cx="728663" cy="682625"/>
            <a:chOff x="1154" y="1488"/>
            <a:chExt cx="459" cy="430"/>
          </a:xfrm>
        </p:grpSpPr>
        <p:sp>
          <p:nvSpPr>
            <p:cNvPr id="27735" name="Rectangle 87"/>
            <p:cNvSpPr>
              <a:spLocks noChangeArrowheads="1"/>
            </p:cNvSpPr>
            <p:nvPr/>
          </p:nvSpPr>
          <p:spPr bwMode="auto">
            <a:xfrm>
              <a:off x="1164" y="1491"/>
              <a:ext cx="109" cy="418"/>
            </a:xfrm>
            <a:prstGeom prst="rect">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36" name="Rectangle 88"/>
            <p:cNvSpPr>
              <a:spLocks noChangeArrowheads="1"/>
            </p:cNvSpPr>
            <p:nvPr/>
          </p:nvSpPr>
          <p:spPr bwMode="auto">
            <a:xfrm rot="-5400000">
              <a:off x="1332" y="1324"/>
              <a:ext cx="118" cy="445"/>
            </a:xfrm>
            <a:prstGeom prst="rect">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37" name="Freeform 89"/>
            <p:cNvSpPr>
              <a:spLocks/>
            </p:cNvSpPr>
            <p:nvPr/>
          </p:nvSpPr>
          <p:spPr bwMode="auto">
            <a:xfrm>
              <a:off x="1154" y="1491"/>
              <a:ext cx="446" cy="427"/>
            </a:xfrm>
            <a:custGeom>
              <a:avLst/>
              <a:gdLst>
                <a:gd name="T0" fmla="*/ 446 w 446"/>
                <a:gd name="T1" fmla="*/ 0 h 427"/>
                <a:gd name="T2" fmla="*/ 0 w 446"/>
                <a:gd name="T3" fmla="*/ 0 h 427"/>
                <a:gd name="T4" fmla="*/ 0 w 446"/>
                <a:gd name="T5" fmla="*/ 427 h 427"/>
              </a:gdLst>
              <a:ahLst/>
              <a:cxnLst>
                <a:cxn ang="0">
                  <a:pos x="T0" y="T1"/>
                </a:cxn>
                <a:cxn ang="0">
                  <a:pos x="T2" y="T3"/>
                </a:cxn>
                <a:cxn ang="0">
                  <a:pos x="T4" y="T5"/>
                </a:cxn>
              </a:cxnLst>
              <a:rect l="0" t="0" r="r" b="b"/>
              <a:pathLst>
                <a:path w="446" h="427">
                  <a:moveTo>
                    <a:pt x="446" y="0"/>
                  </a:moveTo>
                  <a:lnTo>
                    <a:pt x="0" y="0"/>
                  </a:lnTo>
                  <a:lnTo>
                    <a:pt x="0" y="427"/>
                  </a:lnTo>
                </a:path>
              </a:pathLst>
            </a:custGeom>
            <a:noFill/>
            <a:ln w="28575" cap="flat" cmpd="sng">
              <a:solidFill>
                <a:schemeClr val="tx1"/>
              </a:solidFill>
              <a:prstDash val="solid"/>
              <a:round/>
              <a:headEnd/>
              <a:tailEnd/>
            </a:ln>
            <a:effectLst/>
            <a:extLst>
              <a:ext uri="{909E8E84-426E-40DD-AFC4-6F175D3DCCD1}">
                <a14:hiddenFill xmlns="" xmlns:a14="http://schemas.microsoft.com/office/drawing/2010/main">
                  <a:solidFill>
                    <a:srgbClr val="33CC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38" name="Freeform 90"/>
            <p:cNvSpPr>
              <a:spLocks/>
            </p:cNvSpPr>
            <p:nvPr/>
          </p:nvSpPr>
          <p:spPr bwMode="auto">
            <a:xfrm>
              <a:off x="1264" y="1609"/>
              <a:ext cx="327" cy="291"/>
            </a:xfrm>
            <a:custGeom>
              <a:avLst/>
              <a:gdLst>
                <a:gd name="T0" fmla="*/ 327 w 327"/>
                <a:gd name="T1" fmla="*/ 0 h 291"/>
                <a:gd name="T2" fmla="*/ 0 w 327"/>
                <a:gd name="T3" fmla="*/ 0 h 291"/>
                <a:gd name="T4" fmla="*/ 0 w 327"/>
                <a:gd name="T5" fmla="*/ 291 h 291"/>
              </a:gdLst>
              <a:ahLst/>
              <a:cxnLst>
                <a:cxn ang="0">
                  <a:pos x="T0" y="T1"/>
                </a:cxn>
                <a:cxn ang="0">
                  <a:pos x="T2" y="T3"/>
                </a:cxn>
                <a:cxn ang="0">
                  <a:pos x="T4" y="T5"/>
                </a:cxn>
              </a:cxnLst>
              <a:rect l="0" t="0" r="r" b="b"/>
              <a:pathLst>
                <a:path w="327" h="291">
                  <a:moveTo>
                    <a:pt x="327" y="0"/>
                  </a:moveTo>
                  <a:lnTo>
                    <a:pt x="0" y="0"/>
                  </a:lnTo>
                  <a:lnTo>
                    <a:pt x="0" y="291"/>
                  </a:lnTo>
                </a:path>
              </a:pathLst>
            </a:custGeom>
            <a:noFill/>
            <a:ln w="28575" cap="flat" cmpd="sng">
              <a:solidFill>
                <a:schemeClr val="tx1"/>
              </a:solidFill>
              <a:prstDash val="solid"/>
              <a:round/>
              <a:headEnd/>
              <a:tailEnd/>
            </a:ln>
            <a:effectLst/>
            <a:extLst>
              <a:ext uri="{909E8E84-426E-40DD-AFC4-6F175D3DCCD1}">
                <a14:hiddenFill xmlns="" xmlns:a14="http://schemas.microsoft.com/office/drawing/2010/main">
                  <a:solidFill>
                    <a:srgbClr val="33CC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740" name="Text Box 92"/>
          <p:cNvSpPr txBox="1">
            <a:spLocks noChangeArrowheads="1"/>
          </p:cNvSpPr>
          <p:nvPr/>
        </p:nvSpPr>
        <p:spPr bwMode="auto">
          <a:xfrm>
            <a:off x="2225675" y="2894013"/>
            <a:ext cx="1574800" cy="2746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i="0"/>
              <a:t>stoichiometric mixture</a:t>
            </a:r>
            <a:endParaRPr lang="en-US" sz="2400" i="0"/>
          </a:p>
        </p:txBody>
      </p:sp>
      <p:sp>
        <p:nvSpPr>
          <p:cNvPr id="27741" name="Line 93"/>
          <p:cNvSpPr>
            <a:spLocks noChangeShapeType="1"/>
          </p:cNvSpPr>
          <p:nvPr/>
        </p:nvSpPr>
        <p:spPr bwMode="auto">
          <a:xfrm>
            <a:off x="3362325" y="3160713"/>
            <a:ext cx="1327150" cy="606425"/>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7743" name="Group 95"/>
          <p:cNvGrpSpPr>
            <a:grpSpLocks/>
          </p:cNvGrpSpPr>
          <p:nvPr/>
        </p:nvGrpSpPr>
        <p:grpSpPr bwMode="auto">
          <a:xfrm>
            <a:off x="6445250" y="1847850"/>
            <a:ext cx="2314575" cy="2432050"/>
            <a:chOff x="4060" y="1173"/>
            <a:chExt cx="1458" cy="1532"/>
          </a:xfrm>
        </p:grpSpPr>
        <p:sp>
          <p:nvSpPr>
            <p:cNvPr id="27744" name="Freeform 96"/>
            <p:cNvSpPr>
              <a:spLocks/>
            </p:cNvSpPr>
            <p:nvPr/>
          </p:nvSpPr>
          <p:spPr bwMode="auto">
            <a:xfrm>
              <a:off x="4227" y="1173"/>
              <a:ext cx="1291" cy="1236"/>
            </a:xfrm>
            <a:custGeom>
              <a:avLst/>
              <a:gdLst>
                <a:gd name="T0" fmla="*/ 0 w 1291"/>
                <a:gd name="T1" fmla="*/ 0 h 1236"/>
                <a:gd name="T2" fmla="*/ 0 w 1291"/>
                <a:gd name="T3" fmla="*/ 1236 h 1236"/>
                <a:gd name="T4" fmla="*/ 1291 w 1291"/>
                <a:gd name="T5" fmla="*/ 1236 h 1236"/>
              </a:gdLst>
              <a:ahLst/>
              <a:cxnLst>
                <a:cxn ang="0">
                  <a:pos x="T0" y="T1"/>
                </a:cxn>
                <a:cxn ang="0">
                  <a:pos x="T2" y="T3"/>
                </a:cxn>
                <a:cxn ang="0">
                  <a:pos x="T4" y="T5"/>
                </a:cxn>
              </a:cxnLst>
              <a:rect l="0" t="0" r="r" b="b"/>
              <a:pathLst>
                <a:path w="1291" h="1236">
                  <a:moveTo>
                    <a:pt x="0" y="0"/>
                  </a:moveTo>
                  <a:lnTo>
                    <a:pt x="0" y="1236"/>
                  </a:lnTo>
                  <a:lnTo>
                    <a:pt x="1291" y="1236"/>
                  </a:lnTo>
                </a:path>
              </a:pathLst>
            </a:custGeom>
            <a:noFill/>
            <a:ln w="9525" cap="flat" cmpd="sng">
              <a:solidFill>
                <a:schemeClr val="tx1"/>
              </a:solidFill>
              <a:prstDash val="solid"/>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45" name="Text Box 97"/>
            <p:cNvSpPr txBox="1">
              <a:spLocks noChangeArrowheads="1"/>
            </p:cNvSpPr>
            <p:nvPr/>
          </p:nvSpPr>
          <p:spPr bwMode="auto">
            <a:xfrm>
              <a:off x="4739" y="2397"/>
              <a:ext cx="394"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t>volume</a:t>
              </a:r>
            </a:p>
          </p:txBody>
        </p:sp>
        <p:sp>
          <p:nvSpPr>
            <p:cNvPr id="27746" name="Text Box 98"/>
            <p:cNvSpPr txBox="1">
              <a:spLocks noChangeArrowheads="1"/>
            </p:cNvSpPr>
            <p:nvPr/>
          </p:nvSpPr>
          <p:spPr bwMode="auto">
            <a:xfrm rot="-5400000">
              <a:off x="3924" y="1614"/>
              <a:ext cx="446"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t>pressure</a:t>
              </a:r>
            </a:p>
          </p:txBody>
        </p:sp>
        <p:sp>
          <p:nvSpPr>
            <p:cNvPr id="27747" name="Freeform 99"/>
            <p:cNvSpPr>
              <a:spLocks/>
            </p:cNvSpPr>
            <p:nvPr/>
          </p:nvSpPr>
          <p:spPr bwMode="auto">
            <a:xfrm>
              <a:off x="4466" y="1261"/>
              <a:ext cx="826" cy="938"/>
            </a:xfrm>
            <a:custGeom>
              <a:avLst/>
              <a:gdLst>
                <a:gd name="T0" fmla="*/ 743 w 826"/>
                <a:gd name="T1" fmla="*/ 803 h 938"/>
                <a:gd name="T2" fmla="*/ 579 w 826"/>
                <a:gd name="T3" fmla="*/ 748 h 938"/>
                <a:gd name="T4" fmla="*/ 497 w 826"/>
                <a:gd name="T5" fmla="*/ 721 h 938"/>
                <a:gd name="T6" fmla="*/ 333 w 826"/>
                <a:gd name="T7" fmla="*/ 630 h 938"/>
                <a:gd name="T8" fmla="*/ 252 w 826"/>
                <a:gd name="T9" fmla="*/ 566 h 938"/>
                <a:gd name="T10" fmla="*/ 224 w 826"/>
                <a:gd name="T11" fmla="*/ 548 h 938"/>
                <a:gd name="T12" fmla="*/ 206 w 826"/>
                <a:gd name="T13" fmla="*/ 521 h 938"/>
                <a:gd name="T14" fmla="*/ 179 w 826"/>
                <a:gd name="T15" fmla="*/ 503 h 938"/>
                <a:gd name="T16" fmla="*/ 170 w 826"/>
                <a:gd name="T17" fmla="*/ 475 h 938"/>
                <a:gd name="T18" fmla="*/ 124 w 826"/>
                <a:gd name="T19" fmla="*/ 439 h 938"/>
                <a:gd name="T20" fmla="*/ 97 w 826"/>
                <a:gd name="T21" fmla="*/ 385 h 938"/>
                <a:gd name="T22" fmla="*/ 24 w 826"/>
                <a:gd name="T23" fmla="*/ 212 h 938"/>
                <a:gd name="T24" fmla="*/ 6 w 826"/>
                <a:gd name="T25" fmla="*/ 103 h 938"/>
                <a:gd name="T26" fmla="*/ 24 w 826"/>
                <a:gd name="T27" fmla="*/ 39 h 938"/>
                <a:gd name="T28" fmla="*/ 70 w 826"/>
                <a:gd name="T29" fmla="*/ 12 h 938"/>
                <a:gd name="T30" fmla="*/ 97 w 826"/>
                <a:gd name="T31" fmla="*/ 3 h 938"/>
                <a:gd name="T32" fmla="*/ 152 w 826"/>
                <a:gd name="T33" fmla="*/ 12 h 938"/>
                <a:gd name="T34" fmla="*/ 206 w 826"/>
                <a:gd name="T35" fmla="*/ 30 h 938"/>
                <a:gd name="T36" fmla="*/ 261 w 826"/>
                <a:gd name="T37" fmla="*/ 66 h 938"/>
                <a:gd name="T38" fmla="*/ 352 w 826"/>
                <a:gd name="T39" fmla="*/ 157 h 938"/>
                <a:gd name="T40" fmla="*/ 552 w 826"/>
                <a:gd name="T41" fmla="*/ 375 h 938"/>
                <a:gd name="T42" fmla="*/ 606 w 826"/>
                <a:gd name="T43" fmla="*/ 403 h 938"/>
                <a:gd name="T44" fmla="*/ 752 w 826"/>
                <a:gd name="T45" fmla="*/ 539 h 938"/>
                <a:gd name="T46" fmla="*/ 761 w 826"/>
                <a:gd name="T47" fmla="*/ 566 h 938"/>
                <a:gd name="T48" fmla="*/ 779 w 826"/>
                <a:gd name="T49" fmla="*/ 585 h 938"/>
                <a:gd name="T50" fmla="*/ 797 w 826"/>
                <a:gd name="T51" fmla="*/ 639 h 938"/>
                <a:gd name="T52" fmla="*/ 806 w 826"/>
                <a:gd name="T53" fmla="*/ 666 h 938"/>
                <a:gd name="T54" fmla="*/ 806 w 826"/>
                <a:gd name="T55" fmla="*/ 794 h 938"/>
                <a:gd name="T56" fmla="*/ 624 w 826"/>
                <a:gd name="T57" fmla="*/ 830 h 938"/>
                <a:gd name="T58" fmla="*/ 152 w 826"/>
                <a:gd name="T59" fmla="*/ 776 h 938"/>
                <a:gd name="T60" fmla="*/ 34 w 826"/>
                <a:gd name="T61" fmla="*/ 803 h 938"/>
                <a:gd name="T62" fmla="*/ 152 w 826"/>
                <a:gd name="T63" fmla="*/ 876 h 938"/>
                <a:gd name="T64" fmla="*/ 370 w 826"/>
                <a:gd name="T65" fmla="*/ 921 h 938"/>
                <a:gd name="T66" fmla="*/ 570 w 826"/>
                <a:gd name="T67" fmla="*/ 921 h 938"/>
                <a:gd name="T68" fmla="*/ 733 w 826"/>
                <a:gd name="T69" fmla="*/ 885 h 938"/>
                <a:gd name="T70" fmla="*/ 797 w 826"/>
                <a:gd name="T71" fmla="*/ 794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26" h="938">
                  <a:moveTo>
                    <a:pt x="743" y="803"/>
                  </a:moveTo>
                  <a:cubicBezTo>
                    <a:pt x="688" y="785"/>
                    <a:pt x="634" y="766"/>
                    <a:pt x="579" y="748"/>
                  </a:cubicBezTo>
                  <a:cubicBezTo>
                    <a:pt x="555" y="740"/>
                    <a:pt x="518" y="735"/>
                    <a:pt x="497" y="721"/>
                  </a:cubicBezTo>
                  <a:cubicBezTo>
                    <a:pt x="444" y="686"/>
                    <a:pt x="394" y="649"/>
                    <a:pt x="333" y="630"/>
                  </a:cubicBezTo>
                  <a:cubicBezTo>
                    <a:pt x="292" y="589"/>
                    <a:pt x="314" y="607"/>
                    <a:pt x="252" y="566"/>
                  </a:cubicBezTo>
                  <a:cubicBezTo>
                    <a:pt x="243" y="560"/>
                    <a:pt x="224" y="548"/>
                    <a:pt x="224" y="548"/>
                  </a:cubicBezTo>
                  <a:cubicBezTo>
                    <a:pt x="218" y="539"/>
                    <a:pt x="214" y="529"/>
                    <a:pt x="206" y="521"/>
                  </a:cubicBezTo>
                  <a:cubicBezTo>
                    <a:pt x="198" y="513"/>
                    <a:pt x="186" y="512"/>
                    <a:pt x="179" y="503"/>
                  </a:cubicBezTo>
                  <a:cubicBezTo>
                    <a:pt x="173" y="495"/>
                    <a:pt x="176" y="483"/>
                    <a:pt x="170" y="475"/>
                  </a:cubicBezTo>
                  <a:cubicBezTo>
                    <a:pt x="158" y="460"/>
                    <a:pt x="138" y="452"/>
                    <a:pt x="124" y="439"/>
                  </a:cubicBezTo>
                  <a:cubicBezTo>
                    <a:pt x="90" y="336"/>
                    <a:pt x="145" y="495"/>
                    <a:pt x="97" y="385"/>
                  </a:cubicBezTo>
                  <a:cubicBezTo>
                    <a:pt x="74" y="332"/>
                    <a:pt x="38" y="267"/>
                    <a:pt x="24" y="212"/>
                  </a:cubicBezTo>
                  <a:cubicBezTo>
                    <a:pt x="16" y="165"/>
                    <a:pt x="0" y="132"/>
                    <a:pt x="6" y="103"/>
                  </a:cubicBezTo>
                  <a:cubicBezTo>
                    <a:pt x="6" y="74"/>
                    <a:pt x="13" y="54"/>
                    <a:pt x="24" y="39"/>
                  </a:cubicBezTo>
                  <a:cubicBezTo>
                    <a:pt x="25" y="30"/>
                    <a:pt x="62" y="18"/>
                    <a:pt x="70" y="12"/>
                  </a:cubicBezTo>
                  <a:cubicBezTo>
                    <a:pt x="85" y="1"/>
                    <a:pt x="79" y="9"/>
                    <a:pt x="97" y="3"/>
                  </a:cubicBezTo>
                  <a:cubicBezTo>
                    <a:pt x="106" y="0"/>
                    <a:pt x="152" y="12"/>
                    <a:pt x="152" y="12"/>
                  </a:cubicBezTo>
                  <a:cubicBezTo>
                    <a:pt x="170" y="18"/>
                    <a:pt x="190" y="20"/>
                    <a:pt x="206" y="30"/>
                  </a:cubicBezTo>
                  <a:cubicBezTo>
                    <a:pt x="224" y="42"/>
                    <a:pt x="261" y="66"/>
                    <a:pt x="261" y="66"/>
                  </a:cubicBezTo>
                  <a:cubicBezTo>
                    <a:pt x="288" y="107"/>
                    <a:pt x="316" y="123"/>
                    <a:pt x="352" y="157"/>
                  </a:cubicBezTo>
                  <a:cubicBezTo>
                    <a:pt x="378" y="238"/>
                    <a:pt x="471" y="349"/>
                    <a:pt x="552" y="375"/>
                  </a:cubicBezTo>
                  <a:cubicBezTo>
                    <a:pt x="622" y="424"/>
                    <a:pt x="538" y="369"/>
                    <a:pt x="606" y="403"/>
                  </a:cubicBezTo>
                  <a:cubicBezTo>
                    <a:pt x="661" y="430"/>
                    <a:pt x="717" y="490"/>
                    <a:pt x="752" y="539"/>
                  </a:cubicBezTo>
                  <a:cubicBezTo>
                    <a:pt x="755" y="548"/>
                    <a:pt x="756" y="558"/>
                    <a:pt x="761" y="566"/>
                  </a:cubicBezTo>
                  <a:cubicBezTo>
                    <a:pt x="765" y="574"/>
                    <a:pt x="775" y="577"/>
                    <a:pt x="779" y="585"/>
                  </a:cubicBezTo>
                  <a:cubicBezTo>
                    <a:pt x="787" y="602"/>
                    <a:pt x="791" y="621"/>
                    <a:pt x="797" y="639"/>
                  </a:cubicBezTo>
                  <a:cubicBezTo>
                    <a:pt x="800" y="648"/>
                    <a:pt x="806" y="666"/>
                    <a:pt x="806" y="666"/>
                  </a:cubicBezTo>
                  <a:cubicBezTo>
                    <a:pt x="810" y="692"/>
                    <a:pt x="826" y="768"/>
                    <a:pt x="806" y="794"/>
                  </a:cubicBezTo>
                  <a:cubicBezTo>
                    <a:pt x="790" y="815"/>
                    <a:pt x="639" y="828"/>
                    <a:pt x="624" y="830"/>
                  </a:cubicBezTo>
                  <a:cubicBezTo>
                    <a:pt x="455" y="820"/>
                    <a:pt x="324" y="781"/>
                    <a:pt x="152" y="776"/>
                  </a:cubicBezTo>
                  <a:cubicBezTo>
                    <a:pt x="82" y="785"/>
                    <a:pt x="102" y="781"/>
                    <a:pt x="34" y="803"/>
                  </a:cubicBezTo>
                  <a:cubicBezTo>
                    <a:pt x="28" y="809"/>
                    <a:pt x="97" y="848"/>
                    <a:pt x="152" y="876"/>
                  </a:cubicBezTo>
                  <a:cubicBezTo>
                    <a:pt x="279" y="903"/>
                    <a:pt x="325" y="917"/>
                    <a:pt x="370" y="921"/>
                  </a:cubicBezTo>
                  <a:cubicBezTo>
                    <a:pt x="570" y="930"/>
                    <a:pt x="395" y="938"/>
                    <a:pt x="570" y="921"/>
                  </a:cubicBezTo>
                  <a:cubicBezTo>
                    <a:pt x="625" y="907"/>
                    <a:pt x="679" y="903"/>
                    <a:pt x="733" y="885"/>
                  </a:cubicBezTo>
                  <a:cubicBezTo>
                    <a:pt x="766" y="863"/>
                    <a:pt x="797" y="836"/>
                    <a:pt x="797" y="794"/>
                  </a:cubicBezTo>
                </a:path>
              </a:pathLst>
            </a:custGeom>
            <a:noFill/>
            <a:ln w="9525" cap="flat" cmpd="sng">
              <a:solidFill>
                <a:schemeClr val="bg2"/>
              </a:solidFill>
              <a:prstDash val="solid"/>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48" name="Line 100"/>
            <p:cNvSpPr>
              <a:spLocks noChangeShapeType="1"/>
            </p:cNvSpPr>
            <p:nvPr/>
          </p:nvSpPr>
          <p:spPr bwMode="auto">
            <a:xfrm>
              <a:off x="4300" y="2073"/>
              <a:ext cx="109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49" name="Line 101"/>
            <p:cNvSpPr>
              <a:spLocks noChangeShapeType="1"/>
            </p:cNvSpPr>
            <p:nvPr/>
          </p:nvSpPr>
          <p:spPr bwMode="auto">
            <a:xfrm>
              <a:off x="5272" y="1836"/>
              <a:ext cx="0" cy="68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0" name="Line 102"/>
            <p:cNvSpPr>
              <a:spLocks noChangeShapeType="1"/>
            </p:cNvSpPr>
            <p:nvPr/>
          </p:nvSpPr>
          <p:spPr bwMode="auto">
            <a:xfrm>
              <a:off x="4480" y="1809"/>
              <a:ext cx="1" cy="7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1" name="Text Box 103"/>
            <p:cNvSpPr txBox="1">
              <a:spLocks noChangeArrowheads="1"/>
            </p:cNvSpPr>
            <p:nvPr/>
          </p:nvSpPr>
          <p:spPr bwMode="auto">
            <a:xfrm>
              <a:off x="4349" y="2523"/>
              <a:ext cx="302"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t>TDC</a:t>
              </a:r>
            </a:p>
          </p:txBody>
        </p:sp>
        <p:sp>
          <p:nvSpPr>
            <p:cNvPr id="27752" name="Text Box 104"/>
            <p:cNvSpPr txBox="1">
              <a:spLocks noChangeArrowheads="1"/>
            </p:cNvSpPr>
            <p:nvPr/>
          </p:nvSpPr>
          <p:spPr bwMode="auto">
            <a:xfrm>
              <a:off x="5147" y="2532"/>
              <a:ext cx="308"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t>BDC</a:t>
              </a:r>
            </a:p>
          </p:txBody>
        </p:sp>
      </p:grpSp>
      <p:sp>
        <p:nvSpPr>
          <p:cNvPr id="27753" name="Text Box 105"/>
          <p:cNvSpPr txBox="1">
            <a:spLocks noChangeArrowheads="1"/>
          </p:cNvSpPr>
          <p:nvPr/>
        </p:nvSpPr>
        <p:spPr bwMode="auto">
          <a:xfrm>
            <a:off x="8159750" y="3095625"/>
            <a:ext cx="338138"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800">
                <a:solidFill>
                  <a:srgbClr val="FF3300"/>
                </a:solidFill>
                <a:sym typeface="ZapfDingbats" pitchFamily="82" charset="2"/>
              </a:rPr>
              <a:t></a:t>
            </a:r>
            <a:endParaRPr lang="en-US"/>
          </a:p>
        </p:txBody>
      </p:sp>
      <p:sp>
        <p:nvSpPr>
          <p:cNvPr id="27754" name="Text Box 106"/>
          <p:cNvSpPr txBox="1">
            <a:spLocks noChangeArrowheads="1"/>
          </p:cNvSpPr>
          <p:nvPr/>
        </p:nvSpPr>
        <p:spPr bwMode="auto">
          <a:xfrm>
            <a:off x="7215188" y="3205163"/>
            <a:ext cx="338137"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800">
                <a:solidFill>
                  <a:schemeClr val="tx2"/>
                </a:solidFill>
                <a:sym typeface="ZapfDingbats" pitchFamily="82" charset="2"/>
              </a:rPr>
              <a:t></a:t>
            </a:r>
            <a:endParaRPr lang="en-US">
              <a:solidFill>
                <a:schemeClr val="tx2"/>
              </a:solidFill>
            </a:endParaRPr>
          </a:p>
        </p:txBody>
      </p:sp>
      <p:grpSp>
        <p:nvGrpSpPr>
          <p:cNvPr id="27755" name="Group 107"/>
          <p:cNvGrpSpPr>
            <a:grpSpLocks/>
          </p:cNvGrpSpPr>
          <p:nvPr/>
        </p:nvGrpSpPr>
        <p:grpSpPr bwMode="auto">
          <a:xfrm rot="-1585264">
            <a:off x="3071813" y="2093913"/>
            <a:ext cx="238125" cy="149225"/>
            <a:chOff x="1348" y="1323"/>
            <a:chExt cx="150" cy="94"/>
          </a:xfrm>
        </p:grpSpPr>
        <p:sp>
          <p:nvSpPr>
            <p:cNvPr id="27756" name="Line 108"/>
            <p:cNvSpPr>
              <a:spLocks noChangeShapeType="1"/>
            </p:cNvSpPr>
            <p:nvPr/>
          </p:nvSpPr>
          <p:spPr bwMode="auto">
            <a:xfrm rot="7248788">
              <a:off x="1376" y="1295"/>
              <a:ext cx="94" cy="15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7" name="Oval 109"/>
            <p:cNvSpPr>
              <a:spLocks noChangeArrowheads="1"/>
            </p:cNvSpPr>
            <p:nvPr/>
          </p:nvSpPr>
          <p:spPr bwMode="auto">
            <a:xfrm rot="21424219">
              <a:off x="1409" y="1341"/>
              <a:ext cx="32" cy="63"/>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758" name="Group 110"/>
          <p:cNvGrpSpPr>
            <a:grpSpLocks/>
          </p:cNvGrpSpPr>
          <p:nvPr/>
        </p:nvGrpSpPr>
        <p:grpSpPr bwMode="auto">
          <a:xfrm>
            <a:off x="2139950" y="2100263"/>
            <a:ext cx="238125" cy="149225"/>
            <a:chOff x="1348" y="1323"/>
            <a:chExt cx="150" cy="94"/>
          </a:xfrm>
        </p:grpSpPr>
        <p:sp>
          <p:nvSpPr>
            <p:cNvPr id="27759" name="Line 111"/>
            <p:cNvSpPr>
              <a:spLocks noChangeShapeType="1"/>
            </p:cNvSpPr>
            <p:nvPr/>
          </p:nvSpPr>
          <p:spPr bwMode="auto">
            <a:xfrm rot="7248788">
              <a:off x="1376" y="1295"/>
              <a:ext cx="94" cy="15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60" name="Oval 112"/>
            <p:cNvSpPr>
              <a:spLocks noChangeArrowheads="1"/>
            </p:cNvSpPr>
            <p:nvPr/>
          </p:nvSpPr>
          <p:spPr bwMode="auto">
            <a:xfrm rot="21424219">
              <a:off x="1409" y="1341"/>
              <a:ext cx="32" cy="63"/>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 xmlns:p14="http://schemas.microsoft.com/office/powerpoint/2010/main" val="7228633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3275013" y="2020888"/>
            <a:ext cx="750887" cy="288925"/>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19" name="Rectangle 3"/>
          <p:cNvSpPr>
            <a:spLocks noChangeArrowheads="1"/>
          </p:cNvSpPr>
          <p:nvPr/>
        </p:nvSpPr>
        <p:spPr bwMode="auto">
          <a:xfrm>
            <a:off x="4040188" y="2020888"/>
            <a:ext cx="708025" cy="677862"/>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0" name="Rectangle 4"/>
          <p:cNvSpPr>
            <a:spLocks noChangeArrowheads="1"/>
          </p:cNvSpPr>
          <p:nvPr/>
        </p:nvSpPr>
        <p:spPr bwMode="auto">
          <a:xfrm>
            <a:off x="4240213" y="2671763"/>
            <a:ext cx="1254125" cy="855662"/>
          </a:xfrm>
          <a:prstGeom prst="rect">
            <a:avLst/>
          </a:prstGeom>
          <a:solidFill>
            <a:srgbClr val="FFFF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1" name="Rectangle 5"/>
          <p:cNvSpPr>
            <a:spLocks noChangeArrowheads="1"/>
          </p:cNvSpPr>
          <p:nvPr/>
        </p:nvSpPr>
        <p:spPr bwMode="auto">
          <a:xfrm>
            <a:off x="4248150" y="2463800"/>
            <a:ext cx="93663" cy="120650"/>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4822" name="Group 6"/>
          <p:cNvGrpSpPr>
            <a:grpSpLocks/>
          </p:cNvGrpSpPr>
          <p:nvPr/>
        </p:nvGrpSpPr>
        <p:grpSpPr bwMode="auto">
          <a:xfrm>
            <a:off x="4325938" y="1763713"/>
            <a:ext cx="312737" cy="906462"/>
            <a:chOff x="4642" y="1000"/>
            <a:chExt cx="347" cy="1094"/>
          </a:xfrm>
        </p:grpSpPr>
        <p:sp>
          <p:nvSpPr>
            <p:cNvPr id="34823" name="AutoShape 7"/>
            <p:cNvSpPr>
              <a:spLocks noChangeArrowheads="1"/>
            </p:cNvSpPr>
            <p:nvPr/>
          </p:nvSpPr>
          <p:spPr bwMode="auto">
            <a:xfrm flipH="1" flipV="1">
              <a:off x="4642" y="2002"/>
              <a:ext cx="347" cy="9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4" name="Rectangle 8"/>
            <p:cNvSpPr>
              <a:spLocks noChangeArrowheads="1"/>
            </p:cNvSpPr>
            <p:nvPr/>
          </p:nvSpPr>
          <p:spPr bwMode="auto">
            <a:xfrm>
              <a:off x="4784" y="1000"/>
              <a:ext cx="72" cy="1002"/>
            </a:xfrm>
            <a:prstGeom prst="rect">
              <a:avLst/>
            </a:pr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25" name="Group 9"/>
          <p:cNvGrpSpPr>
            <a:grpSpLocks/>
          </p:cNvGrpSpPr>
          <p:nvPr/>
        </p:nvGrpSpPr>
        <p:grpSpPr bwMode="auto">
          <a:xfrm>
            <a:off x="5018088" y="1763713"/>
            <a:ext cx="415925" cy="906462"/>
            <a:chOff x="3044" y="584"/>
            <a:chExt cx="344" cy="758"/>
          </a:xfrm>
        </p:grpSpPr>
        <p:sp>
          <p:nvSpPr>
            <p:cNvPr id="34826" name="AutoShape 10"/>
            <p:cNvSpPr>
              <a:spLocks noChangeArrowheads="1"/>
            </p:cNvSpPr>
            <p:nvPr/>
          </p:nvSpPr>
          <p:spPr bwMode="auto">
            <a:xfrm flipH="1" flipV="1">
              <a:off x="3044" y="1278"/>
              <a:ext cx="344" cy="6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7" name="Rectangle 11"/>
            <p:cNvSpPr>
              <a:spLocks noChangeArrowheads="1"/>
            </p:cNvSpPr>
            <p:nvPr/>
          </p:nvSpPr>
          <p:spPr bwMode="auto">
            <a:xfrm>
              <a:off x="3191" y="584"/>
              <a:ext cx="53" cy="694"/>
            </a:xfrm>
            <a:prstGeom prst="rect">
              <a:avLst/>
            </a:prstGeom>
            <a:gradFill rotWithShape="0">
              <a:gsLst>
                <a:gs pos="0">
                  <a:srgbClr val="DDDDDD"/>
                </a:gs>
                <a:gs pos="100000">
                  <a:srgbClr val="FF3300"/>
                </a:gs>
              </a:gsLst>
              <a:lin ang="540000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28" name="Group 12"/>
          <p:cNvGrpSpPr>
            <a:grpSpLocks/>
          </p:cNvGrpSpPr>
          <p:nvPr/>
        </p:nvGrpSpPr>
        <p:grpSpPr bwMode="auto">
          <a:xfrm>
            <a:off x="3679825" y="2000250"/>
            <a:ext cx="2378075" cy="2951163"/>
            <a:chOff x="1936" y="782"/>
            <a:chExt cx="1968" cy="2468"/>
          </a:xfrm>
        </p:grpSpPr>
        <p:sp>
          <p:nvSpPr>
            <p:cNvPr id="34829" name="Freeform 13"/>
            <p:cNvSpPr>
              <a:spLocks/>
            </p:cNvSpPr>
            <p:nvPr/>
          </p:nvSpPr>
          <p:spPr bwMode="auto">
            <a:xfrm>
              <a:off x="1936" y="1017"/>
              <a:ext cx="576" cy="2230"/>
            </a:xfrm>
            <a:custGeom>
              <a:avLst/>
              <a:gdLst>
                <a:gd name="T0" fmla="*/ 391 w 773"/>
                <a:gd name="T1" fmla="*/ 0 h 3218"/>
                <a:gd name="T2" fmla="*/ 391 w 773"/>
                <a:gd name="T3" fmla="*/ 2673 h 3218"/>
                <a:gd name="T4" fmla="*/ 109 w 773"/>
                <a:gd name="T5" fmla="*/ 2982 h 3218"/>
                <a:gd name="T6" fmla="*/ 109 w 773"/>
                <a:gd name="T7" fmla="*/ 3109 h 3218"/>
                <a:gd name="T8" fmla="*/ 0 w 773"/>
                <a:gd name="T9" fmla="*/ 3109 h 3218"/>
                <a:gd name="T10" fmla="*/ 0 w 773"/>
                <a:gd name="T11" fmla="*/ 3218 h 3218"/>
                <a:gd name="T12" fmla="*/ 246 w 773"/>
                <a:gd name="T13" fmla="*/ 3218 h 3218"/>
                <a:gd name="T14" fmla="*/ 255 w 773"/>
                <a:gd name="T15" fmla="*/ 3045 h 3218"/>
                <a:gd name="T16" fmla="*/ 618 w 773"/>
                <a:gd name="T17" fmla="*/ 2636 h 3218"/>
                <a:gd name="T18" fmla="*/ 618 w 773"/>
                <a:gd name="T19" fmla="*/ 463 h 3218"/>
                <a:gd name="T20" fmla="*/ 719 w 773"/>
                <a:gd name="T21" fmla="*/ 465 h 3218"/>
                <a:gd name="T22" fmla="*/ 773 w 773"/>
                <a:gd name="T23" fmla="*/ 411 h 3218"/>
                <a:gd name="T24" fmla="*/ 773 w 773"/>
                <a:gd name="T25" fmla="*/ 189 h 3218"/>
                <a:gd name="T26" fmla="*/ 655 w 773"/>
                <a:gd name="T27" fmla="*/ 82 h 3218"/>
                <a:gd name="T28" fmla="*/ 391 w 773"/>
                <a:gd name="T29" fmla="*/ 0 h 3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3" h="3218">
                  <a:moveTo>
                    <a:pt x="391" y="0"/>
                  </a:moveTo>
                  <a:lnTo>
                    <a:pt x="391" y="2673"/>
                  </a:lnTo>
                  <a:lnTo>
                    <a:pt x="109" y="2982"/>
                  </a:lnTo>
                  <a:lnTo>
                    <a:pt x="109" y="3109"/>
                  </a:lnTo>
                  <a:lnTo>
                    <a:pt x="0" y="3109"/>
                  </a:lnTo>
                  <a:lnTo>
                    <a:pt x="0" y="3218"/>
                  </a:lnTo>
                  <a:lnTo>
                    <a:pt x="246" y="3218"/>
                  </a:lnTo>
                  <a:lnTo>
                    <a:pt x="255" y="3045"/>
                  </a:lnTo>
                  <a:lnTo>
                    <a:pt x="618" y="2636"/>
                  </a:lnTo>
                  <a:lnTo>
                    <a:pt x="618" y="463"/>
                  </a:lnTo>
                  <a:lnTo>
                    <a:pt x="719" y="465"/>
                  </a:lnTo>
                  <a:lnTo>
                    <a:pt x="773" y="411"/>
                  </a:lnTo>
                  <a:lnTo>
                    <a:pt x="773" y="189"/>
                  </a:lnTo>
                  <a:lnTo>
                    <a:pt x="655" y="82"/>
                  </a:lnTo>
                  <a:lnTo>
                    <a:pt x="391" y="0"/>
                  </a:lnTo>
                  <a:close/>
                </a:path>
              </a:pathLst>
            </a:custGeom>
            <a:solidFill>
              <a:schemeClr val="accent1"/>
            </a:solidFill>
            <a:ln w="38100"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0" name="Rectangle 14"/>
            <p:cNvSpPr>
              <a:spLocks noChangeArrowheads="1"/>
            </p:cNvSpPr>
            <p:nvPr/>
          </p:nvSpPr>
          <p:spPr bwMode="auto">
            <a:xfrm>
              <a:off x="2283" y="1179"/>
              <a:ext cx="63" cy="752"/>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1" name="Rectangle 15"/>
            <p:cNvSpPr>
              <a:spLocks noChangeArrowheads="1"/>
            </p:cNvSpPr>
            <p:nvPr/>
          </p:nvSpPr>
          <p:spPr bwMode="auto">
            <a:xfrm>
              <a:off x="2283" y="2014"/>
              <a:ext cx="64" cy="752"/>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2" name="Freeform 16"/>
            <p:cNvSpPr>
              <a:spLocks/>
            </p:cNvSpPr>
            <p:nvPr/>
          </p:nvSpPr>
          <p:spPr bwMode="auto">
            <a:xfrm>
              <a:off x="2239" y="782"/>
              <a:ext cx="336" cy="196"/>
            </a:xfrm>
            <a:custGeom>
              <a:avLst/>
              <a:gdLst>
                <a:gd name="T0" fmla="*/ 450 w 450"/>
                <a:gd name="T1" fmla="*/ 282 h 282"/>
                <a:gd name="T2" fmla="*/ 0 w 450"/>
                <a:gd name="T3" fmla="*/ 72 h 282"/>
                <a:gd name="T4" fmla="*/ 0 w 450"/>
                <a:gd name="T5" fmla="*/ 0 h 282"/>
                <a:gd name="T6" fmla="*/ 450 w 450"/>
                <a:gd name="T7" fmla="*/ 0 h 282"/>
                <a:gd name="T8" fmla="*/ 450 w 450"/>
                <a:gd name="T9" fmla="*/ 282 h 282"/>
              </a:gdLst>
              <a:ahLst/>
              <a:cxnLst>
                <a:cxn ang="0">
                  <a:pos x="T0" y="T1"/>
                </a:cxn>
                <a:cxn ang="0">
                  <a:pos x="T2" y="T3"/>
                </a:cxn>
                <a:cxn ang="0">
                  <a:pos x="T4" y="T5"/>
                </a:cxn>
                <a:cxn ang="0">
                  <a:pos x="T6" y="T7"/>
                </a:cxn>
                <a:cxn ang="0">
                  <a:pos x="T8" y="T9"/>
                </a:cxn>
              </a:cxnLst>
              <a:rect l="0" t="0" r="r" b="b"/>
              <a:pathLst>
                <a:path w="450" h="282">
                  <a:moveTo>
                    <a:pt x="450" y="282"/>
                  </a:moveTo>
                  <a:lnTo>
                    <a:pt x="0" y="72"/>
                  </a:lnTo>
                  <a:lnTo>
                    <a:pt x="0" y="0"/>
                  </a:lnTo>
                  <a:lnTo>
                    <a:pt x="450" y="0"/>
                  </a:lnTo>
                  <a:lnTo>
                    <a:pt x="450" y="282"/>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3" name="Freeform 17"/>
            <p:cNvSpPr>
              <a:spLocks/>
            </p:cNvSpPr>
            <p:nvPr/>
          </p:nvSpPr>
          <p:spPr bwMode="auto">
            <a:xfrm flipH="1">
              <a:off x="3321" y="1020"/>
              <a:ext cx="583" cy="2230"/>
            </a:xfrm>
            <a:custGeom>
              <a:avLst/>
              <a:gdLst>
                <a:gd name="T0" fmla="*/ 391 w 782"/>
                <a:gd name="T1" fmla="*/ 0 h 3218"/>
                <a:gd name="T2" fmla="*/ 391 w 782"/>
                <a:gd name="T3" fmla="*/ 2673 h 3218"/>
                <a:gd name="T4" fmla="*/ 109 w 782"/>
                <a:gd name="T5" fmla="*/ 2982 h 3218"/>
                <a:gd name="T6" fmla="*/ 109 w 782"/>
                <a:gd name="T7" fmla="*/ 3109 h 3218"/>
                <a:gd name="T8" fmla="*/ 0 w 782"/>
                <a:gd name="T9" fmla="*/ 3109 h 3218"/>
                <a:gd name="T10" fmla="*/ 0 w 782"/>
                <a:gd name="T11" fmla="*/ 3218 h 3218"/>
                <a:gd name="T12" fmla="*/ 246 w 782"/>
                <a:gd name="T13" fmla="*/ 3218 h 3218"/>
                <a:gd name="T14" fmla="*/ 255 w 782"/>
                <a:gd name="T15" fmla="*/ 3045 h 3218"/>
                <a:gd name="T16" fmla="*/ 618 w 782"/>
                <a:gd name="T17" fmla="*/ 2636 h 3218"/>
                <a:gd name="T18" fmla="*/ 618 w 782"/>
                <a:gd name="T19" fmla="*/ 463 h 3218"/>
                <a:gd name="T20" fmla="*/ 700 w 782"/>
                <a:gd name="T21" fmla="*/ 463 h 3218"/>
                <a:gd name="T22" fmla="*/ 782 w 782"/>
                <a:gd name="T23" fmla="*/ 391 h 3218"/>
                <a:gd name="T24" fmla="*/ 782 w 782"/>
                <a:gd name="T25" fmla="*/ 182 h 3218"/>
                <a:gd name="T26" fmla="*/ 655 w 782"/>
                <a:gd name="T27" fmla="*/ 82 h 3218"/>
                <a:gd name="T28" fmla="*/ 391 w 782"/>
                <a:gd name="T29" fmla="*/ 0 h 3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2" h="3218">
                  <a:moveTo>
                    <a:pt x="391" y="0"/>
                  </a:moveTo>
                  <a:lnTo>
                    <a:pt x="391" y="2673"/>
                  </a:lnTo>
                  <a:lnTo>
                    <a:pt x="109" y="2982"/>
                  </a:lnTo>
                  <a:lnTo>
                    <a:pt x="109" y="3109"/>
                  </a:lnTo>
                  <a:lnTo>
                    <a:pt x="0" y="3109"/>
                  </a:lnTo>
                  <a:lnTo>
                    <a:pt x="0" y="3218"/>
                  </a:lnTo>
                  <a:lnTo>
                    <a:pt x="246" y="3218"/>
                  </a:lnTo>
                  <a:lnTo>
                    <a:pt x="255" y="3045"/>
                  </a:lnTo>
                  <a:lnTo>
                    <a:pt x="618" y="2636"/>
                  </a:lnTo>
                  <a:lnTo>
                    <a:pt x="618" y="463"/>
                  </a:lnTo>
                  <a:lnTo>
                    <a:pt x="700" y="463"/>
                  </a:lnTo>
                  <a:lnTo>
                    <a:pt x="782" y="391"/>
                  </a:lnTo>
                  <a:lnTo>
                    <a:pt x="782" y="182"/>
                  </a:lnTo>
                  <a:lnTo>
                    <a:pt x="655" y="82"/>
                  </a:lnTo>
                  <a:lnTo>
                    <a:pt x="391" y="0"/>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4" name="Rectangle 18"/>
            <p:cNvSpPr>
              <a:spLocks noChangeArrowheads="1"/>
            </p:cNvSpPr>
            <p:nvPr/>
          </p:nvSpPr>
          <p:spPr bwMode="auto">
            <a:xfrm flipH="1">
              <a:off x="3493" y="1590"/>
              <a:ext cx="64" cy="1179"/>
            </a:xfrm>
            <a:prstGeom prst="rect">
              <a:avLst/>
            </a:prstGeom>
            <a:solidFill>
              <a:srgbClr val="00CCFF"/>
            </a:solidFill>
            <a:ln>
              <a:noFill/>
            </a:ln>
            <a:effectLst/>
            <a:extLs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5" name="Rectangle 19"/>
            <p:cNvSpPr>
              <a:spLocks noChangeArrowheads="1"/>
            </p:cNvSpPr>
            <p:nvPr/>
          </p:nvSpPr>
          <p:spPr bwMode="auto">
            <a:xfrm flipH="1">
              <a:off x="3356" y="1172"/>
              <a:ext cx="187" cy="111"/>
            </a:xfrm>
            <a:prstGeom prst="rect">
              <a:avLst/>
            </a:prstGeom>
            <a:solidFill>
              <a:srgbClr val="00CCFF"/>
            </a:solidFill>
            <a:ln>
              <a:noFill/>
            </a:ln>
            <a:effectLst/>
            <a:extLs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6" name="Freeform 20"/>
            <p:cNvSpPr>
              <a:spLocks/>
            </p:cNvSpPr>
            <p:nvPr/>
          </p:nvSpPr>
          <p:spPr bwMode="auto">
            <a:xfrm flipH="1">
              <a:off x="3250" y="790"/>
              <a:ext cx="335" cy="196"/>
            </a:xfrm>
            <a:custGeom>
              <a:avLst/>
              <a:gdLst>
                <a:gd name="T0" fmla="*/ 450 w 450"/>
                <a:gd name="T1" fmla="*/ 282 h 282"/>
                <a:gd name="T2" fmla="*/ 0 w 450"/>
                <a:gd name="T3" fmla="*/ 72 h 282"/>
                <a:gd name="T4" fmla="*/ 0 w 450"/>
                <a:gd name="T5" fmla="*/ 0 h 282"/>
                <a:gd name="T6" fmla="*/ 450 w 450"/>
                <a:gd name="T7" fmla="*/ 0 h 282"/>
                <a:gd name="T8" fmla="*/ 450 w 450"/>
                <a:gd name="T9" fmla="*/ 282 h 282"/>
              </a:gdLst>
              <a:ahLst/>
              <a:cxnLst>
                <a:cxn ang="0">
                  <a:pos x="T0" y="T1"/>
                </a:cxn>
                <a:cxn ang="0">
                  <a:pos x="T2" y="T3"/>
                </a:cxn>
                <a:cxn ang="0">
                  <a:pos x="T4" y="T5"/>
                </a:cxn>
                <a:cxn ang="0">
                  <a:pos x="T6" y="T7"/>
                </a:cxn>
                <a:cxn ang="0">
                  <a:pos x="T8" y="T9"/>
                </a:cxn>
              </a:cxnLst>
              <a:rect l="0" t="0" r="r" b="b"/>
              <a:pathLst>
                <a:path w="450" h="282">
                  <a:moveTo>
                    <a:pt x="450" y="282"/>
                  </a:moveTo>
                  <a:lnTo>
                    <a:pt x="0" y="72"/>
                  </a:lnTo>
                  <a:lnTo>
                    <a:pt x="0" y="0"/>
                  </a:lnTo>
                  <a:lnTo>
                    <a:pt x="450" y="0"/>
                  </a:lnTo>
                  <a:lnTo>
                    <a:pt x="450" y="282"/>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7" name="Freeform 21"/>
            <p:cNvSpPr>
              <a:spLocks/>
            </p:cNvSpPr>
            <p:nvPr/>
          </p:nvSpPr>
          <p:spPr bwMode="auto">
            <a:xfrm>
              <a:off x="2636" y="784"/>
              <a:ext cx="290" cy="555"/>
            </a:xfrm>
            <a:custGeom>
              <a:avLst/>
              <a:gdLst>
                <a:gd name="T0" fmla="*/ 0 w 389"/>
                <a:gd name="T1" fmla="*/ 0 h 800"/>
                <a:gd name="T2" fmla="*/ 389 w 389"/>
                <a:gd name="T3" fmla="*/ 0 h 800"/>
                <a:gd name="T4" fmla="*/ 389 w 389"/>
                <a:gd name="T5" fmla="*/ 800 h 800"/>
                <a:gd name="T6" fmla="*/ 130 w 389"/>
                <a:gd name="T7" fmla="*/ 800 h 800"/>
                <a:gd name="T8" fmla="*/ 85 w 389"/>
                <a:gd name="T9" fmla="*/ 747 h 800"/>
                <a:gd name="T10" fmla="*/ 85 w 389"/>
                <a:gd name="T11" fmla="*/ 474 h 800"/>
                <a:gd name="T12" fmla="*/ 0 w 389"/>
                <a:gd name="T13" fmla="*/ 358 h 800"/>
                <a:gd name="T14" fmla="*/ 0 w 389"/>
                <a:gd name="T15" fmla="*/ 0 h 8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9" h="800">
                  <a:moveTo>
                    <a:pt x="0" y="0"/>
                  </a:moveTo>
                  <a:lnTo>
                    <a:pt x="389" y="0"/>
                  </a:lnTo>
                  <a:lnTo>
                    <a:pt x="389" y="800"/>
                  </a:lnTo>
                  <a:lnTo>
                    <a:pt x="130" y="800"/>
                  </a:lnTo>
                  <a:lnTo>
                    <a:pt x="85" y="747"/>
                  </a:lnTo>
                  <a:lnTo>
                    <a:pt x="85" y="474"/>
                  </a:lnTo>
                  <a:lnTo>
                    <a:pt x="0" y="358"/>
                  </a:lnTo>
                  <a:lnTo>
                    <a:pt x="0" y="0"/>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8" name="Freeform 22"/>
            <p:cNvSpPr>
              <a:spLocks/>
            </p:cNvSpPr>
            <p:nvPr/>
          </p:nvSpPr>
          <p:spPr bwMode="auto">
            <a:xfrm>
              <a:off x="2932" y="785"/>
              <a:ext cx="252" cy="554"/>
            </a:xfrm>
            <a:custGeom>
              <a:avLst/>
              <a:gdLst>
                <a:gd name="T0" fmla="*/ 338 w 338"/>
                <a:gd name="T1" fmla="*/ 0 h 800"/>
                <a:gd name="T2" fmla="*/ 0 w 338"/>
                <a:gd name="T3" fmla="*/ 0 h 800"/>
                <a:gd name="T4" fmla="*/ 0 w 338"/>
                <a:gd name="T5" fmla="*/ 800 h 800"/>
                <a:gd name="T6" fmla="*/ 150 w 338"/>
                <a:gd name="T7" fmla="*/ 799 h 800"/>
                <a:gd name="T8" fmla="*/ 258 w 338"/>
                <a:gd name="T9" fmla="*/ 710 h 800"/>
                <a:gd name="T10" fmla="*/ 258 w 338"/>
                <a:gd name="T11" fmla="*/ 494 h 800"/>
                <a:gd name="T12" fmla="*/ 338 w 338"/>
                <a:gd name="T13" fmla="*/ 358 h 800"/>
                <a:gd name="T14" fmla="*/ 338 w 338"/>
                <a:gd name="T15" fmla="*/ 0 h 8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00">
                  <a:moveTo>
                    <a:pt x="338" y="0"/>
                  </a:moveTo>
                  <a:lnTo>
                    <a:pt x="0" y="0"/>
                  </a:lnTo>
                  <a:lnTo>
                    <a:pt x="0" y="800"/>
                  </a:lnTo>
                  <a:lnTo>
                    <a:pt x="150" y="799"/>
                  </a:lnTo>
                  <a:lnTo>
                    <a:pt x="258" y="710"/>
                  </a:lnTo>
                  <a:lnTo>
                    <a:pt x="258" y="494"/>
                  </a:lnTo>
                  <a:lnTo>
                    <a:pt x="338" y="358"/>
                  </a:lnTo>
                  <a:lnTo>
                    <a:pt x="338" y="0"/>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9" name="Rectangle 23"/>
            <p:cNvSpPr>
              <a:spLocks noChangeArrowheads="1"/>
            </p:cNvSpPr>
            <p:nvPr/>
          </p:nvSpPr>
          <p:spPr bwMode="auto">
            <a:xfrm>
              <a:off x="2874" y="788"/>
              <a:ext cx="96" cy="538"/>
            </a:xfrm>
            <a:prstGeom prst="rect">
              <a:avLst/>
            </a:prstGeom>
            <a:solidFill>
              <a:schemeClr val="accent1"/>
            </a:solidFill>
            <a:ln>
              <a:noFill/>
            </a:ln>
            <a:effectLst/>
            <a:extLs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53" name="Group 37"/>
          <p:cNvGrpSpPr>
            <a:grpSpLocks/>
          </p:cNvGrpSpPr>
          <p:nvPr/>
        </p:nvGrpSpPr>
        <p:grpSpPr bwMode="auto">
          <a:xfrm rot="5400000" flipH="1">
            <a:off x="5658645" y="2443956"/>
            <a:ext cx="239712" cy="733425"/>
            <a:chOff x="700" y="728"/>
            <a:chExt cx="464" cy="1427"/>
          </a:xfrm>
        </p:grpSpPr>
        <p:sp>
          <p:nvSpPr>
            <p:cNvPr id="34854" name="Rectangle 38"/>
            <p:cNvSpPr>
              <a:spLocks noChangeArrowheads="1"/>
            </p:cNvSpPr>
            <p:nvPr/>
          </p:nvSpPr>
          <p:spPr bwMode="auto">
            <a:xfrm>
              <a:off x="927" y="2001"/>
              <a:ext cx="47" cy="82"/>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55" name="AutoShape 39"/>
            <p:cNvSpPr>
              <a:spLocks noChangeArrowheads="1"/>
            </p:cNvSpPr>
            <p:nvPr/>
          </p:nvSpPr>
          <p:spPr bwMode="auto">
            <a:xfrm>
              <a:off x="800" y="1682"/>
              <a:ext cx="291" cy="34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56" name="Rectangle 40"/>
            <p:cNvSpPr>
              <a:spLocks noChangeArrowheads="1"/>
            </p:cNvSpPr>
            <p:nvPr/>
          </p:nvSpPr>
          <p:spPr bwMode="auto">
            <a:xfrm>
              <a:off x="700" y="1509"/>
              <a:ext cx="464" cy="182"/>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57" name="AutoShape 41"/>
            <p:cNvSpPr>
              <a:spLocks noChangeArrowheads="1"/>
            </p:cNvSpPr>
            <p:nvPr/>
          </p:nvSpPr>
          <p:spPr bwMode="auto">
            <a:xfrm flipV="1">
              <a:off x="791" y="864"/>
              <a:ext cx="292" cy="64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58" name="Freeform 42"/>
            <p:cNvSpPr>
              <a:spLocks/>
            </p:cNvSpPr>
            <p:nvPr/>
          </p:nvSpPr>
          <p:spPr bwMode="auto">
            <a:xfrm>
              <a:off x="873" y="2019"/>
              <a:ext cx="119" cy="136"/>
            </a:xfrm>
            <a:custGeom>
              <a:avLst/>
              <a:gdLst>
                <a:gd name="T0" fmla="*/ 0 w 246"/>
                <a:gd name="T1" fmla="*/ 91 h 218"/>
                <a:gd name="T2" fmla="*/ 9 w 246"/>
                <a:gd name="T3" fmla="*/ 182 h 218"/>
                <a:gd name="T4" fmla="*/ 246 w 246"/>
                <a:gd name="T5" fmla="*/ 218 h 218"/>
                <a:gd name="T6" fmla="*/ 227 w 246"/>
                <a:gd name="T7" fmla="*/ 155 h 218"/>
                <a:gd name="T8" fmla="*/ 91 w 246"/>
                <a:gd name="T9" fmla="*/ 128 h 218"/>
                <a:gd name="T10" fmla="*/ 64 w 246"/>
                <a:gd name="T11" fmla="*/ 0 h 218"/>
                <a:gd name="T12" fmla="*/ 0 w 246"/>
                <a:gd name="T13" fmla="*/ 9 h 218"/>
                <a:gd name="T14" fmla="*/ 0 w 246"/>
                <a:gd name="T15" fmla="*/ 91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18">
                  <a:moveTo>
                    <a:pt x="0" y="91"/>
                  </a:moveTo>
                  <a:cubicBezTo>
                    <a:pt x="10" y="164"/>
                    <a:pt x="9" y="133"/>
                    <a:pt x="9" y="182"/>
                  </a:cubicBezTo>
                  <a:lnTo>
                    <a:pt x="246" y="218"/>
                  </a:lnTo>
                  <a:lnTo>
                    <a:pt x="227" y="155"/>
                  </a:lnTo>
                  <a:lnTo>
                    <a:pt x="91" y="128"/>
                  </a:lnTo>
                  <a:lnTo>
                    <a:pt x="64" y="0"/>
                  </a:lnTo>
                  <a:lnTo>
                    <a:pt x="0" y="9"/>
                  </a:lnTo>
                  <a:lnTo>
                    <a:pt x="0" y="91"/>
                  </a:lnTo>
                  <a:close/>
                </a:path>
              </a:pathLst>
            </a:cu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59" name="Rectangle 43"/>
            <p:cNvSpPr>
              <a:spLocks noChangeArrowheads="1"/>
            </p:cNvSpPr>
            <p:nvPr/>
          </p:nvSpPr>
          <p:spPr bwMode="auto">
            <a:xfrm>
              <a:off x="700" y="1547"/>
              <a:ext cx="118" cy="135"/>
            </a:xfrm>
            <a:prstGeom prst="rect">
              <a:avLst/>
            </a:prstGeom>
            <a:gradFill rotWithShape="0">
              <a:gsLst>
                <a:gs pos="0">
                  <a:schemeClr val="folHlink">
                    <a:gamma/>
                    <a:shade val="46275"/>
                    <a:invGamma/>
                  </a:schemeClr>
                </a:gs>
                <a:gs pos="100000">
                  <a:schemeClr val="folHlink"/>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60" name="Rectangle 44"/>
            <p:cNvSpPr>
              <a:spLocks noChangeArrowheads="1"/>
            </p:cNvSpPr>
            <p:nvPr/>
          </p:nvSpPr>
          <p:spPr bwMode="auto">
            <a:xfrm>
              <a:off x="1042" y="1542"/>
              <a:ext cx="118" cy="145"/>
            </a:xfrm>
            <a:prstGeom prst="rect">
              <a:avLst/>
            </a:prstGeom>
            <a:gradFill rotWithShape="0">
              <a:gsLst>
                <a:gs pos="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61" name="Rectangle 45"/>
            <p:cNvSpPr>
              <a:spLocks noChangeArrowheads="1"/>
            </p:cNvSpPr>
            <p:nvPr/>
          </p:nvSpPr>
          <p:spPr bwMode="auto">
            <a:xfrm>
              <a:off x="818" y="1545"/>
              <a:ext cx="227" cy="146"/>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62" name="Rectangle 46"/>
            <p:cNvSpPr>
              <a:spLocks noChangeArrowheads="1"/>
            </p:cNvSpPr>
            <p:nvPr/>
          </p:nvSpPr>
          <p:spPr bwMode="auto">
            <a:xfrm>
              <a:off x="909" y="728"/>
              <a:ext cx="56" cy="137"/>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4863" name="Text Box 47"/>
          <p:cNvSpPr txBox="1">
            <a:spLocks noChangeArrowheads="1"/>
          </p:cNvSpPr>
          <p:nvPr/>
        </p:nvSpPr>
        <p:spPr bwMode="auto">
          <a:xfrm>
            <a:off x="547688" y="5426075"/>
            <a:ext cx="12414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i="0"/>
              <a:t>Slide 12</a:t>
            </a:r>
          </a:p>
        </p:txBody>
      </p:sp>
      <p:sp>
        <p:nvSpPr>
          <p:cNvPr id="34864" name="Text Box 48"/>
          <p:cNvSpPr txBox="1">
            <a:spLocks noChangeArrowheads="1"/>
          </p:cNvSpPr>
          <p:nvPr/>
        </p:nvSpPr>
        <p:spPr bwMode="auto">
          <a:xfrm>
            <a:off x="527050" y="849313"/>
            <a:ext cx="5568950"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800" b="1" i="0">
                <a:solidFill>
                  <a:srgbClr val="FF3300"/>
                </a:solidFill>
              </a:rPr>
              <a:t>Internal Combustion Engine Basics</a:t>
            </a:r>
            <a:endParaRPr lang="en-US" sz="2400" i="0"/>
          </a:p>
        </p:txBody>
      </p:sp>
      <p:sp>
        <p:nvSpPr>
          <p:cNvPr id="34865" name="Text Box 49"/>
          <p:cNvSpPr txBox="1">
            <a:spLocks noChangeArrowheads="1"/>
          </p:cNvSpPr>
          <p:nvPr/>
        </p:nvSpPr>
        <p:spPr bwMode="auto">
          <a:xfrm>
            <a:off x="8175625" y="6167438"/>
            <a:ext cx="64452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a:r>
              <a:rPr lang="en-US" sz="1000" i="0"/>
              <a:t>D. Abata</a:t>
            </a:r>
            <a:endParaRPr lang="en-US" sz="2400" i="0"/>
          </a:p>
        </p:txBody>
      </p:sp>
      <p:grpSp>
        <p:nvGrpSpPr>
          <p:cNvPr id="34898" name="Group 82"/>
          <p:cNvGrpSpPr>
            <a:grpSpLocks/>
          </p:cNvGrpSpPr>
          <p:nvPr/>
        </p:nvGrpSpPr>
        <p:grpSpPr bwMode="auto">
          <a:xfrm>
            <a:off x="4235450" y="3081338"/>
            <a:ext cx="1336675" cy="2373312"/>
            <a:chOff x="2668" y="1941"/>
            <a:chExt cx="842" cy="1495"/>
          </a:xfrm>
        </p:grpSpPr>
        <p:sp>
          <p:nvSpPr>
            <p:cNvPr id="34840" name="AutoShape 24"/>
            <p:cNvSpPr>
              <a:spLocks noChangeArrowheads="1"/>
            </p:cNvSpPr>
            <p:nvPr/>
          </p:nvSpPr>
          <p:spPr bwMode="auto">
            <a:xfrm rot="-1341225">
              <a:off x="3102" y="2213"/>
              <a:ext cx="197" cy="677"/>
            </a:xfrm>
            <a:custGeom>
              <a:avLst/>
              <a:gdLst>
                <a:gd name="G0" fmla="+- 5214 0 0"/>
                <a:gd name="G1" fmla="+- 21600 0 5214"/>
                <a:gd name="G2" fmla="*/ 5214 1 2"/>
                <a:gd name="G3" fmla="+- 21600 0 G2"/>
                <a:gd name="G4" fmla="+/ 5214 21600 2"/>
                <a:gd name="G5" fmla="+/ G1 0 2"/>
                <a:gd name="G6" fmla="*/ 21600 21600 5214"/>
                <a:gd name="G7" fmla="*/ G6 1 2"/>
                <a:gd name="G8" fmla="+- 21600 0 G7"/>
                <a:gd name="G9" fmla="*/ 21600 1 2"/>
                <a:gd name="G10" fmla="+- 5214 0 G9"/>
                <a:gd name="G11" fmla="?: G10 G8 0"/>
                <a:gd name="G12" fmla="?: G10 G7 21600"/>
                <a:gd name="T0" fmla="*/ 18993 w 21600"/>
                <a:gd name="T1" fmla="*/ 10800 h 21600"/>
                <a:gd name="T2" fmla="*/ 10800 w 21600"/>
                <a:gd name="T3" fmla="*/ 21600 h 21600"/>
                <a:gd name="T4" fmla="*/ 2607 w 21600"/>
                <a:gd name="T5" fmla="*/ 10800 h 21600"/>
                <a:gd name="T6" fmla="*/ 10800 w 21600"/>
                <a:gd name="T7" fmla="*/ 0 h 21600"/>
                <a:gd name="T8" fmla="*/ 4407 w 21600"/>
                <a:gd name="T9" fmla="*/ 4407 h 21600"/>
                <a:gd name="T10" fmla="*/ 17193 w 21600"/>
                <a:gd name="T11" fmla="*/ 17193 h 21600"/>
              </a:gdLst>
              <a:ahLst/>
              <a:cxnLst>
                <a:cxn ang="0">
                  <a:pos x="T0" y="T1"/>
                </a:cxn>
                <a:cxn ang="0">
                  <a:pos x="T2" y="T3"/>
                </a:cxn>
                <a:cxn ang="0">
                  <a:pos x="T4" y="T5"/>
                </a:cxn>
                <a:cxn ang="0">
                  <a:pos x="T6" y="T7"/>
                </a:cxn>
              </a:cxnLst>
              <a:rect l="T8" t="T9" r="T10" b="T11"/>
              <a:pathLst>
                <a:path w="21600" h="21600">
                  <a:moveTo>
                    <a:pt x="0" y="0"/>
                  </a:moveTo>
                  <a:lnTo>
                    <a:pt x="5214" y="21600"/>
                  </a:lnTo>
                  <a:lnTo>
                    <a:pt x="16386" y="21600"/>
                  </a:lnTo>
                  <a:lnTo>
                    <a:pt x="21600" y="0"/>
                  </a:lnTo>
                  <a:close/>
                </a:path>
              </a:pathLst>
            </a:cu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4841" name="Group 25"/>
            <p:cNvGrpSpPr>
              <a:grpSpLocks/>
            </p:cNvGrpSpPr>
            <p:nvPr/>
          </p:nvGrpSpPr>
          <p:grpSpPr bwMode="auto">
            <a:xfrm>
              <a:off x="2668" y="1941"/>
              <a:ext cx="789" cy="489"/>
              <a:chOff x="2677" y="1876"/>
              <a:chExt cx="789" cy="489"/>
            </a:xfrm>
          </p:grpSpPr>
          <p:sp>
            <p:nvSpPr>
              <p:cNvPr id="34842" name="Freeform 26"/>
              <p:cNvSpPr>
                <a:spLocks/>
              </p:cNvSpPr>
              <p:nvPr/>
            </p:nvSpPr>
            <p:spPr bwMode="auto">
              <a:xfrm>
                <a:off x="2691" y="1876"/>
                <a:ext cx="763" cy="489"/>
              </a:xfrm>
              <a:custGeom>
                <a:avLst/>
                <a:gdLst>
                  <a:gd name="T0" fmla="*/ 0 w 1389"/>
                  <a:gd name="T1" fmla="*/ 0 h 937"/>
                  <a:gd name="T2" fmla="*/ 1389 w 1389"/>
                  <a:gd name="T3" fmla="*/ 0 h 937"/>
                  <a:gd name="T4" fmla="*/ 1389 w 1389"/>
                  <a:gd name="T5" fmla="*/ 937 h 937"/>
                  <a:gd name="T6" fmla="*/ 936 w 1389"/>
                  <a:gd name="T7" fmla="*/ 781 h 937"/>
                  <a:gd name="T8" fmla="*/ 726 w 1389"/>
                  <a:gd name="T9" fmla="*/ 737 h 937"/>
                  <a:gd name="T10" fmla="*/ 663 w 1389"/>
                  <a:gd name="T11" fmla="*/ 737 h 937"/>
                  <a:gd name="T12" fmla="*/ 484 w 1389"/>
                  <a:gd name="T13" fmla="*/ 790 h 937"/>
                  <a:gd name="T14" fmla="*/ 0 w 1389"/>
                  <a:gd name="T15" fmla="*/ 937 h 937"/>
                  <a:gd name="T16" fmla="*/ 0 w 1389"/>
                  <a:gd name="T17" fmla="*/ 0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9" h="937">
                    <a:moveTo>
                      <a:pt x="0" y="0"/>
                    </a:moveTo>
                    <a:lnTo>
                      <a:pt x="1389" y="0"/>
                    </a:lnTo>
                    <a:lnTo>
                      <a:pt x="1389" y="937"/>
                    </a:lnTo>
                    <a:lnTo>
                      <a:pt x="936" y="781"/>
                    </a:lnTo>
                    <a:lnTo>
                      <a:pt x="726" y="737"/>
                    </a:lnTo>
                    <a:lnTo>
                      <a:pt x="663" y="737"/>
                    </a:lnTo>
                    <a:lnTo>
                      <a:pt x="484" y="790"/>
                    </a:lnTo>
                    <a:lnTo>
                      <a:pt x="0" y="937"/>
                    </a:lnTo>
                    <a:lnTo>
                      <a:pt x="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3" name="Oval 27"/>
              <p:cNvSpPr>
                <a:spLocks noChangeArrowheads="1"/>
              </p:cNvSpPr>
              <p:nvPr/>
            </p:nvSpPr>
            <p:spPr bwMode="auto">
              <a:xfrm>
                <a:off x="2975" y="2042"/>
                <a:ext cx="213" cy="197"/>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4" name="Rectangle 28" descr="Wave"/>
              <p:cNvSpPr>
                <a:spLocks noChangeArrowheads="1"/>
              </p:cNvSpPr>
              <p:nvPr/>
            </p:nvSpPr>
            <p:spPr bwMode="auto">
              <a:xfrm>
                <a:off x="2679" y="1908"/>
                <a:ext cx="787" cy="28"/>
              </a:xfrm>
              <a:prstGeom prst="rect">
                <a:avLst/>
              </a:prstGeom>
              <a:pattFill prst="wave">
                <a:fgClr>
                  <a:schemeClr val="tx2"/>
                </a:fgClr>
                <a:bgClr>
                  <a:schemeClr val="bg1"/>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5" name="Rectangle 29" descr="Plaid"/>
              <p:cNvSpPr>
                <a:spLocks noChangeArrowheads="1"/>
              </p:cNvSpPr>
              <p:nvPr/>
            </p:nvSpPr>
            <p:spPr bwMode="auto">
              <a:xfrm>
                <a:off x="2677" y="1959"/>
                <a:ext cx="787" cy="27"/>
              </a:xfrm>
              <a:prstGeom prst="rect">
                <a:avLst/>
              </a:prstGeom>
              <a:pattFill prst="plaid">
                <a:fgClr>
                  <a:schemeClr val="tx1"/>
                </a:fgClr>
                <a:bgClr>
                  <a:srgbClr val="FFFFFF"/>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4847" name="Oval 31"/>
            <p:cNvSpPr>
              <a:spLocks noChangeArrowheads="1"/>
            </p:cNvSpPr>
            <p:nvPr/>
          </p:nvSpPr>
          <p:spPr bwMode="auto">
            <a:xfrm>
              <a:off x="2899" y="3121"/>
              <a:ext cx="360" cy="315"/>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8" name="AutoShape 32"/>
            <p:cNvSpPr>
              <a:spLocks noChangeArrowheads="1"/>
            </p:cNvSpPr>
            <p:nvPr/>
          </p:nvSpPr>
          <p:spPr bwMode="auto">
            <a:xfrm rot="1981414" flipV="1">
              <a:off x="3040" y="2843"/>
              <a:ext cx="330" cy="467"/>
            </a:xfrm>
            <a:custGeom>
              <a:avLst/>
              <a:gdLst>
                <a:gd name="G0" fmla="+- 3222 0 0"/>
                <a:gd name="G1" fmla="+- 21600 0 3222"/>
                <a:gd name="G2" fmla="*/ 3222 1 2"/>
                <a:gd name="G3" fmla="+- 21600 0 G2"/>
                <a:gd name="G4" fmla="+/ 3222 21600 2"/>
                <a:gd name="G5" fmla="+/ G1 0 2"/>
                <a:gd name="G6" fmla="*/ 21600 21600 3222"/>
                <a:gd name="G7" fmla="*/ G6 1 2"/>
                <a:gd name="G8" fmla="+- 21600 0 G7"/>
                <a:gd name="G9" fmla="*/ 21600 1 2"/>
                <a:gd name="G10" fmla="+- 3222 0 G9"/>
                <a:gd name="G11" fmla="?: G10 G8 0"/>
                <a:gd name="G12" fmla="?: G10 G7 21600"/>
                <a:gd name="T0" fmla="*/ 19989 w 21600"/>
                <a:gd name="T1" fmla="*/ 10800 h 21600"/>
                <a:gd name="T2" fmla="*/ 10800 w 21600"/>
                <a:gd name="T3" fmla="*/ 21600 h 21600"/>
                <a:gd name="T4" fmla="*/ 1611 w 21600"/>
                <a:gd name="T5" fmla="*/ 10800 h 21600"/>
                <a:gd name="T6" fmla="*/ 10800 w 21600"/>
                <a:gd name="T7" fmla="*/ 0 h 21600"/>
                <a:gd name="T8" fmla="*/ 3411 w 21600"/>
                <a:gd name="T9" fmla="*/ 3411 h 21600"/>
                <a:gd name="T10" fmla="*/ 18189 w 21600"/>
                <a:gd name="T11" fmla="*/ 18189 h 21600"/>
              </a:gdLst>
              <a:ahLst/>
              <a:cxnLst>
                <a:cxn ang="0">
                  <a:pos x="T0" y="T1"/>
                </a:cxn>
                <a:cxn ang="0">
                  <a:pos x="T2" y="T3"/>
                </a:cxn>
                <a:cxn ang="0">
                  <a:pos x="T4" y="T5"/>
                </a:cxn>
                <a:cxn ang="0">
                  <a:pos x="T6" y="T7"/>
                </a:cxn>
              </a:cxnLst>
              <a:rect l="T8" t="T9" r="T10" b="T11"/>
              <a:pathLst>
                <a:path w="21600" h="21600">
                  <a:moveTo>
                    <a:pt x="0" y="0"/>
                  </a:moveTo>
                  <a:lnTo>
                    <a:pt x="3222" y="21600"/>
                  </a:lnTo>
                  <a:lnTo>
                    <a:pt x="18378" y="21600"/>
                  </a:lnTo>
                  <a:lnTo>
                    <a:pt x="21600" y="0"/>
                  </a:lnTo>
                  <a:close/>
                </a:path>
              </a:pathLst>
            </a:custGeom>
            <a:solidFill>
              <a:srgbClr val="DDDDD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9" name="Line 33"/>
            <p:cNvSpPr>
              <a:spLocks noChangeShapeType="1"/>
            </p:cNvSpPr>
            <p:nvPr/>
          </p:nvSpPr>
          <p:spPr bwMode="auto">
            <a:xfrm rot="14625784">
              <a:off x="3200" y="2972"/>
              <a:ext cx="277" cy="34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50" name="Line 34"/>
            <p:cNvSpPr>
              <a:spLocks noChangeShapeType="1"/>
            </p:cNvSpPr>
            <p:nvPr/>
          </p:nvSpPr>
          <p:spPr bwMode="auto">
            <a:xfrm rot="3886176">
              <a:off x="2973" y="2789"/>
              <a:ext cx="214" cy="45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51" name="Oval 35"/>
            <p:cNvSpPr>
              <a:spLocks noChangeArrowheads="1"/>
            </p:cNvSpPr>
            <p:nvPr/>
          </p:nvSpPr>
          <p:spPr bwMode="auto">
            <a:xfrm>
              <a:off x="2946" y="3148"/>
              <a:ext cx="278" cy="259"/>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4896" name="Group 80"/>
            <p:cNvGrpSpPr>
              <a:grpSpLocks/>
            </p:cNvGrpSpPr>
            <p:nvPr/>
          </p:nvGrpSpPr>
          <p:grpSpPr bwMode="auto">
            <a:xfrm>
              <a:off x="3221" y="2773"/>
              <a:ext cx="228" cy="213"/>
              <a:chOff x="2985" y="3646"/>
              <a:chExt cx="228" cy="213"/>
            </a:xfrm>
          </p:grpSpPr>
          <p:sp>
            <p:nvSpPr>
              <p:cNvPr id="34846" name="Oval 30"/>
              <p:cNvSpPr>
                <a:spLocks noChangeArrowheads="1"/>
              </p:cNvSpPr>
              <p:nvPr/>
            </p:nvSpPr>
            <p:spPr bwMode="auto">
              <a:xfrm>
                <a:off x="2985" y="3646"/>
                <a:ext cx="228" cy="213"/>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52" name="Oval 36"/>
              <p:cNvSpPr>
                <a:spLocks noChangeArrowheads="1"/>
              </p:cNvSpPr>
              <p:nvPr/>
            </p:nvSpPr>
            <p:spPr bwMode="auto">
              <a:xfrm>
                <a:off x="3006" y="3664"/>
                <a:ext cx="187" cy="179"/>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4866" name="Arc 50"/>
            <p:cNvSpPr>
              <a:spLocks/>
            </p:cNvSpPr>
            <p:nvPr/>
          </p:nvSpPr>
          <p:spPr bwMode="auto">
            <a:xfrm flipH="1">
              <a:off x="2736" y="2940"/>
              <a:ext cx="490" cy="324"/>
            </a:xfrm>
            <a:custGeom>
              <a:avLst/>
              <a:gdLst>
                <a:gd name="G0" fmla="+- 0 0 0"/>
                <a:gd name="G1" fmla="+- 20815 0 0"/>
                <a:gd name="G2" fmla="+- 21600 0 0"/>
                <a:gd name="T0" fmla="*/ 5769 w 21600"/>
                <a:gd name="T1" fmla="*/ 0 h 20815"/>
                <a:gd name="T2" fmla="*/ 21600 w 21600"/>
                <a:gd name="T3" fmla="*/ 20815 h 20815"/>
                <a:gd name="T4" fmla="*/ 0 w 21600"/>
                <a:gd name="T5" fmla="*/ 20815 h 20815"/>
              </a:gdLst>
              <a:ahLst/>
              <a:cxnLst>
                <a:cxn ang="0">
                  <a:pos x="T0" y="T1"/>
                </a:cxn>
                <a:cxn ang="0">
                  <a:pos x="T2" y="T3"/>
                </a:cxn>
                <a:cxn ang="0">
                  <a:pos x="T4" y="T5"/>
                </a:cxn>
              </a:cxnLst>
              <a:rect l="0" t="0" r="r" b="b"/>
              <a:pathLst>
                <a:path w="21600" h="20815" fill="none" extrusionOk="0">
                  <a:moveTo>
                    <a:pt x="5769" y="-1"/>
                  </a:moveTo>
                  <a:cubicBezTo>
                    <a:pt x="15123" y="2592"/>
                    <a:pt x="21600" y="11107"/>
                    <a:pt x="21600" y="20815"/>
                  </a:cubicBezTo>
                </a:path>
                <a:path w="21600" h="20815" stroke="0" extrusionOk="0">
                  <a:moveTo>
                    <a:pt x="5769" y="-1"/>
                  </a:moveTo>
                  <a:cubicBezTo>
                    <a:pt x="15123" y="2592"/>
                    <a:pt x="21600" y="11107"/>
                    <a:pt x="21600" y="20815"/>
                  </a:cubicBezTo>
                  <a:lnTo>
                    <a:pt x="0" y="20815"/>
                  </a:lnTo>
                  <a:close/>
                </a:path>
              </a:pathLst>
            </a:custGeom>
            <a:noFill/>
            <a:ln w="38100">
              <a:solidFill>
                <a:schemeClr val="tx1"/>
              </a:solidFill>
              <a:round/>
              <a:headEn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4868" name="Rectangle 52"/>
          <p:cNvSpPr>
            <a:spLocks noChangeArrowheads="1"/>
          </p:cNvSpPr>
          <p:nvPr/>
        </p:nvSpPr>
        <p:spPr bwMode="auto">
          <a:xfrm rot="5400000">
            <a:off x="2440782" y="1556544"/>
            <a:ext cx="444500" cy="1227137"/>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4869" name="Group 53"/>
          <p:cNvGrpSpPr>
            <a:grpSpLocks/>
          </p:cNvGrpSpPr>
          <p:nvPr/>
        </p:nvGrpSpPr>
        <p:grpSpPr bwMode="auto">
          <a:xfrm rot="5400000">
            <a:off x="2663825" y="1706563"/>
            <a:ext cx="268288" cy="938212"/>
            <a:chOff x="1241" y="1354"/>
            <a:chExt cx="331" cy="778"/>
          </a:xfrm>
        </p:grpSpPr>
        <p:grpSp>
          <p:nvGrpSpPr>
            <p:cNvPr id="34870" name="Group 54"/>
            <p:cNvGrpSpPr>
              <a:grpSpLocks/>
            </p:cNvGrpSpPr>
            <p:nvPr/>
          </p:nvGrpSpPr>
          <p:grpSpPr bwMode="auto">
            <a:xfrm>
              <a:off x="1241" y="1354"/>
              <a:ext cx="331" cy="778"/>
              <a:chOff x="1223" y="2518"/>
              <a:chExt cx="331" cy="778"/>
            </a:xfrm>
          </p:grpSpPr>
          <p:sp>
            <p:nvSpPr>
              <p:cNvPr id="34871" name="AutoShape 55"/>
              <p:cNvSpPr>
                <a:spLocks noChangeArrowheads="1"/>
              </p:cNvSpPr>
              <p:nvPr/>
            </p:nvSpPr>
            <p:spPr bwMode="auto">
              <a:xfrm>
                <a:off x="1227" y="2518"/>
                <a:ext cx="327" cy="3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72" name="AutoShape 56"/>
              <p:cNvSpPr>
                <a:spLocks noChangeArrowheads="1"/>
              </p:cNvSpPr>
              <p:nvPr/>
            </p:nvSpPr>
            <p:spPr bwMode="auto">
              <a:xfrm flipV="1">
                <a:off x="1223" y="2905"/>
                <a:ext cx="327" cy="3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4873" name="Rectangle 57"/>
            <p:cNvSpPr>
              <a:spLocks noChangeArrowheads="1"/>
            </p:cNvSpPr>
            <p:nvPr/>
          </p:nvSpPr>
          <p:spPr bwMode="auto">
            <a:xfrm>
              <a:off x="1327" y="1709"/>
              <a:ext cx="164" cy="73"/>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4874" name="Rectangle 58"/>
          <p:cNvSpPr>
            <a:spLocks noChangeArrowheads="1"/>
          </p:cNvSpPr>
          <p:nvPr/>
        </p:nvSpPr>
        <p:spPr bwMode="auto">
          <a:xfrm rot="5400000">
            <a:off x="2674144" y="1939132"/>
            <a:ext cx="273050" cy="55562"/>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75" name="Rectangle 59"/>
          <p:cNvSpPr>
            <a:spLocks noChangeArrowheads="1"/>
          </p:cNvSpPr>
          <p:nvPr/>
        </p:nvSpPr>
        <p:spPr bwMode="auto">
          <a:xfrm rot="5400000">
            <a:off x="2057400" y="2030413"/>
            <a:ext cx="273050" cy="28575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76" name="Rectangle 60"/>
          <p:cNvSpPr>
            <a:spLocks noChangeArrowheads="1"/>
          </p:cNvSpPr>
          <p:nvPr/>
        </p:nvSpPr>
        <p:spPr bwMode="auto">
          <a:xfrm rot="5400000">
            <a:off x="2212181" y="2139157"/>
            <a:ext cx="236537" cy="76200"/>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79" name="Rectangle 63"/>
          <p:cNvSpPr>
            <a:spLocks noChangeArrowheads="1"/>
          </p:cNvSpPr>
          <p:nvPr/>
        </p:nvSpPr>
        <p:spPr bwMode="auto">
          <a:xfrm>
            <a:off x="3203575" y="2092325"/>
            <a:ext cx="850900" cy="187325"/>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4880" name="Group 64"/>
          <p:cNvGrpSpPr>
            <a:grpSpLocks/>
          </p:cNvGrpSpPr>
          <p:nvPr/>
        </p:nvGrpSpPr>
        <p:grpSpPr bwMode="auto">
          <a:xfrm>
            <a:off x="1743075" y="1660525"/>
            <a:ext cx="288925" cy="1038225"/>
            <a:chOff x="936" y="1046"/>
            <a:chExt cx="182" cy="654"/>
          </a:xfrm>
        </p:grpSpPr>
        <p:sp>
          <p:nvSpPr>
            <p:cNvPr id="34881" name="Rectangle 65"/>
            <p:cNvSpPr>
              <a:spLocks noChangeArrowheads="1"/>
            </p:cNvSpPr>
            <p:nvPr/>
          </p:nvSpPr>
          <p:spPr bwMode="auto">
            <a:xfrm>
              <a:off x="936" y="1046"/>
              <a:ext cx="182" cy="654"/>
            </a:xfrm>
            <a:prstGeom prst="rect">
              <a:avLst/>
            </a:pr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82" name="Rectangle 66" descr="Small grid"/>
            <p:cNvSpPr>
              <a:spLocks noChangeArrowheads="1"/>
            </p:cNvSpPr>
            <p:nvPr/>
          </p:nvSpPr>
          <p:spPr bwMode="auto">
            <a:xfrm>
              <a:off x="963" y="1100"/>
              <a:ext cx="137" cy="555"/>
            </a:xfrm>
            <a:prstGeom prst="rect">
              <a:avLst/>
            </a:prstGeom>
            <a:pattFill prst="smGrid">
              <a:fgClr>
                <a:schemeClr val="accent1"/>
              </a:fgClr>
              <a:bgClr>
                <a:schemeClr val="bg1"/>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83" name="Group 67"/>
          <p:cNvGrpSpPr>
            <a:grpSpLocks/>
          </p:cNvGrpSpPr>
          <p:nvPr/>
        </p:nvGrpSpPr>
        <p:grpSpPr bwMode="auto">
          <a:xfrm>
            <a:off x="3679825" y="4305300"/>
            <a:ext cx="2987675" cy="2022475"/>
            <a:chOff x="2318" y="2712"/>
            <a:chExt cx="1882" cy="1274"/>
          </a:xfrm>
        </p:grpSpPr>
        <p:sp>
          <p:nvSpPr>
            <p:cNvPr id="34884" name="Freeform 68"/>
            <p:cNvSpPr>
              <a:spLocks/>
            </p:cNvSpPr>
            <p:nvPr/>
          </p:nvSpPr>
          <p:spPr bwMode="auto">
            <a:xfrm>
              <a:off x="2318" y="3150"/>
              <a:ext cx="775" cy="830"/>
            </a:xfrm>
            <a:custGeom>
              <a:avLst/>
              <a:gdLst>
                <a:gd name="T0" fmla="*/ 0 w 1018"/>
                <a:gd name="T1" fmla="*/ 0 h 764"/>
                <a:gd name="T2" fmla="*/ 173 w 1018"/>
                <a:gd name="T3" fmla="*/ 0 h 764"/>
                <a:gd name="T4" fmla="*/ 173 w 1018"/>
                <a:gd name="T5" fmla="*/ 491 h 764"/>
                <a:gd name="T6" fmla="*/ 446 w 1018"/>
                <a:gd name="T7" fmla="*/ 764 h 764"/>
                <a:gd name="T8" fmla="*/ 1018 w 1018"/>
                <a:gd name="T9" fmla="*/ 764 h 764"/>
              </a:gdLst>
              <a:ahLst/>
              <a:cxnLst>
                <a:cxn ang="0">
                  <a:pos x="T0" y="T1"/>
                </a:cxn>
                <a:cxn ang="0">
                  <a:pos x="T2" y="T3"/>
                </a:cxn>
                <a:cxn ang="0">
                  <a:pos x="T4" y="T5"/>
                </a:cxn>
                <a:cxn ang="0">
                  <a:pos x="T6" y="T7"/>
                </a:cxn>
                <a:cxn ang="0">
                  <a:pos x="T8" y="T9"/>
                </a:cxn>
              </a:cxnLst>
              <a:rect l="0" t="0" r="r" b="b"/>
              <a:pathLst>
                <a:path w="1018" h="764">
                  <a:moveTo>
                    <a:pt x="0" y="0"/>
                  </a:moveTo>
                  <a:lnTo>
                    <a:pt x="173" y="0"/>
                  </a:lnTo>
                  <a:lnTo>
                    <a:pt x="173" y="491"/>
                  </a:lnTo>
                  <a:lnTo>
                    <a:pt x="446" y="764"/>
                  </a:lnTo>
                  <a:lnTo>
                    <a:pt x="1018" y="764"/>
                  </a:lnTo>
                </a:path>
              </a:pathLst>
            </a:custGeom>
            <a:noFill/>
            <a:ln w="762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85" name="Freeform 69"/>
            <p:cNvSpPr>
              <a:spLocks/>
            </p:cNvSpPr>
            <p:nvPr/>
          </p:nvSpPr>
          <p:spPr bwMode="auto">
            <a:xfrm flipH="1">
              <a:off x="3055" y="3147"/>
              <a:ext cx="775" cy="839"/>
            </a:xfrm>
            <a:custGeom>
              <a:avLst/>
              <a:gdLst>
                <a:gd name="T0" fmla="*/ 0 w 1018"/>
                <a:gd name="T1" fmla="*/ 0 h 764"/>
                <a:gd name="T2" fmla="*/ 173 w 1018"/>
                <a:gd name="T3" fmla="*/ 0 h 764"/>
                <a:gd name="T4" fmla="*/ 173 w 1018"/>
                <a:gd name="T5" fmla="*/ 491 h 764"/>
                <a:gd name="T6" fmla="*/ 446 w 1018"/>
                <a:gd name="T7" fmla="*/ 764 h 764"/>
                <a:gd name="T8" fmla="*/ 1018 w 1018"/>
                <a:gd name="T9" fmla="*/ 764 h 764"/>
              </a:gdLst>
              <a:ahLst/>
              <a:cxnLst>
                <a:cxn ang="0">
                  <a:pos x="T0" y="T1"/>
                </a:cxn>
                <a:cxn ang="0">
                  <a:pos x="T2" y="T3"/>
                </a:cxn>
                <a:cxn ang="0">
                  <a:pos x="T4" y="T5"/>
                </a:cxn>
                <a:cxn ang="0">
                  <a:pos x="T6" y="T7"/>
                </a:cxn>
                <a:cxn ang="0">
                  <a:pos x="T8" y="T9"/>
                </a:cxn>
              </a:cxnLst>
              <a:rect l="0" t="0" r="r" b="b"/>
              <a:pathLst>
                <a:path w="1018" h="764">
                  <a:moveTo>
                    <a:pt x="0" y="0"/>
                  </a:moveTo>
                  <a:lnTo>
                    <a:pt x="173" y="0"/>
                  </a:lnTo>
                  <a:lnTo>
                    <a:pt x="173" y="491"/>
                  </a:lnTo>
                  <a:lnTo>
                    <a:pt x="446" y="764"/>
                  </a:lnTo>
                  <a:lnTo>
                    <a:pt x="1018" y="764"/>
                  </a:lnTo>
                </a:path>
              </a:pathLst>
            </a:custGeom>
            <a:noFill/>
            <a:ln w="762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86" name="Freeform 70"/>
            <p:cNvSpPr>
              <a:spLocks/>
            </p:cNvSpPr>
            <p:nvPr/>
          </p:nvSpPr>
          <p:spPr bwMode="auto">
            <a:xfrm>
              <a:off x="2505" y="3771"/>
              <a:ext cx="1093" cy="188"/>
            </a:xfrm>
            <a:custGeom>
              <a:avLst/>
              <a:gdLst>
                <a:gd name="T0" fmla="*/ 0 w 1436"/>
                <a:gd name="T1" fmla="*/ 13 h 249"/>
                <a:gd name="T2" fmla="*/ 145 w 1436"/>
                <a:gd name="T3" fmla="*/ 49 h 249"/>
                <a:gd name="T4" fmla="*/ 254 w 1436"/>
                <a:gd name="T5" fmla="*/ 22 h 249"/>
                <a:gd name="T6" fmla="*/ 372 w 1436"/>
                <a:gd name="T7" fmla="*/ 58 h 249"/>
                <a:gd name="T8" fmla="*/ 490 w 1436"/>
                <a:gd name="T9" fmla="*/ 49 h 249"/>
                <a:gd name="T10" fmla="*/ 609 w 1436"/>
                <a:gd name="T11" fmla="*/ 68 h 249"/>
                <a:gd name="T12" fmla="*/ 663 w 1436"/>
                <a:gd name="T13" fmla="*/ 86 h 249"/>
                <a:gd name="T14" fmla="*/ 718 w 1436"/>
                <a:gd name="T15" fmla="*/ 68 h 249"/>
                <a:gd name="T16" fmla="*/ 845 w 1436"/>
                <a:gd name="T17" fmla="*/ 22 h 249"/>
                <a:gd name="T18" fmla="*/ 1027 w 1436"/>
                <a:gd name="T19" fmla="*/ 22 h 249"/>
                <a:gd name="T20" fmla="*/ 1136 w 1436"/>
                <a:gd name="T21" fmla="*/ 13 h 249"/>
                <a:gd name="T22" fmla="*/ 1272 w 1436"/>
                <a:gd name="T23" fmla="*/ 49 h 249"/>
                <a:gd name="T24" fmla="*/ 1299 w 1436"/>
                <a:gd name="T25" fmla="*/ 40 h 249"/>
                <a:gd name="T26" fmla="*/ 1354 w 1436"/>
                <a:gd name="T27" fmla="*/ 58 h 249"/>
                <a:gd name="T28" fmla="*/ 1436 w 1436"/>
                <a:gd name="T29" fmla="*/ 49 h 249"/>
                <a:gd name="T30" fmla="*/ 1290 w 1436"/>
                <a:gd name="T31" fmla="*/ 249 h 249"/>
                <a:gd name="T32" fmla="*/ 209 w 1436"/>
                <a:gd name="T33" fmla="*/ 249 h 249"/>
                <a:gd name="T34" fmla="*/ 0 w 1436"/>
                <a:gd name="T35" fmla="*/ 1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6" h="249">
                  <a:moveTo>
                    <a:pt x="0" y="13"/>
                  </a:moveTo>
                  <a:cubicBezTo>
                    <a:pt x="43" y="56"/>
                    <a:pt x="80" y="40"/>
                    <a:pt x="145" y="49"/>
                  </a:cubicBezTo>
                  <a:cubicBezTo>
                    <a:pt x="196" y="66"/>
                    <a:pt x="208" y="37"/>
                    <a:pt x="254" y="22"/>
                  </a:cubicBezTo>
                  <a:cubicBezTo>
                    <a:pt x="325" y="46"/>
                    <a:pt x="267" y="45"/>
                    <a:pt x="372" y="58"/>
                  </a:cubicBezTo>
                  <a:cubicBezTo>
                    <a:pt x="423" y="50"/>
                    <a:pt x="442" y="40"/>
                    <a:pt x="490" y="49"/>
                  </a:cubicBezTo>
                  <a:cubicBezTo>
                    <a:pt x="530" y="56"/>
                    <a:pt x="609" y="68"/>
                    <a:pt x="609" y="68"/>
                  </a:cubicBezTo>
                  <a:cubicBezTo>
                    <a:pt x="627" y="74"/>
                    <a:pt x="645" y="80"/>
                    <a:pt x="663" y="86"/>
                  </a:cubicBezTo>
                  <a:cubicBezTo>
                    <a:pt x="681" y="92"/>
                    <a:pt x="718" y="68"/>
                    <a:pt x="718" y="68"/>
                  </a:cubicBezTo>
                  <a:cubicBezTo>
                    <a:pt x="752" y="32"/>
                    <a:pt x="798" y="30"/>
                    <a:pt x="845" y="22"/>
                  </a:cubicBezTo>
                  <a:cubicBezTo>
                    <a:pt x="927" y="43"/>
                    <a:pt x="915" y="39"/>
                    <a:pt x="1027" y="22"/>
                  </a:cubicBezTo>
                  <a:cubicBezTo>
                    <a:pt x="1065" y="9"/>
                    <a:pt x="1097" y="0"/>
                    <a:pt x="1136" y="13"/>
                  </a:cubicBezTo>
                  <a:cubicBezTo>
                    <a:pt x="1175" y="71"/>
                    <a:pt x="1201" y="57"/>
                    <a:pt x="1272" y="49"/>
                  </a:cubicBezTo>
                  <a:cubicBezTo>
                    <a:pt x="1281" y="46"/>
                    <a:pt x="1290" y="39"/>
                    <a:pt x="1299" y="40"/>
                  </a:cubicBezTo>
                  <a:cubicBezTo>
                    <a:pt x="1318" y="42"/>
                    <a:pt x="1354" y="58"/>
                    <a:pt x="1354" y="58"/>
                  </a:cubicBezTo>
                  <a:cubicBezTo>
                    <a:pt x="1424" y="48"/>
                    <a:pt x="1396" y="49"/>
                    <a:pt x="1436" y="49"/>
                  </a:cubicBezTo>
                  <a:lnTo>
                    <a:pt x="1290" y="249"/>
                  </a:lnTo>
                  <a:lnTo>
                    <a:pt x="209" y="249"/>
                  </a:lnTo>
                  <a:lnTo>
                    <a:pt x="0" y="13"/>
                  </a:lnTo>
                  <a:close/>
                </a:path>
              </a:pathLst>
            </a:cu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87" name="Freeform 71"/>
            <p:cNvSpPr>
              <a:spLocks/>
            </p:cNvSpPr>
            <p:nvPr/>
          </p:nvSpPr>
          <p:spPr bwMode="auto">
            <a:xfrm>
              <a:off x="3612" y="2738"/>
              <a:ext cx="303" cy="562"/>
            </a:xfrm>
            <a:custGeom>
              <a:avLst/>
              <a:gdLst>
                <a:gd name="T0" fmla="*/ 0 w 536"/>
                <a:gd name="T1" fmla="*/ 0 h 1010"/>
                <a:gd name="T2" fmla="*/ 0 w 536"/>
                <a:gd name="T3" fmla="*/ 1010 h 1010"/>
                <a:gd name="T4" fmla="*/ 63 w 536"/>
                <a:gd name="T5" fmla="*/ 1010 h 1010"/>
                <a:gd name="T6" fmla="*/ 63 w 536"/>
                <a:gd name="T7" fmla="*/ 264 h 1010"/>
                <a:gd name="T8" fmla="*/ 527 w 536"/>
                <a:gd name="T9" fmla="*/ 264 h 1010"/>
                <a:gd name="T10" fmla="*/ 536 w 536"/>
                <a:gd name="T11" fmla="*/ 200 h 1010"/>
                <a:gd name="T12" fmla="*/ 63 w 536"/>
                <a:gd name="T13" fmla="*/ 200 h 1010"/>
                <a:gd name="T14" fmla="*/ 63 w 536"/>
                <a:gd name="T15" fmla="*/ 9 h 1010"/>
                <a:gd name="T16" fmla="*/ 0 w 536"/>
                <a:gd name="T17" fmla="*/ 0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6" h="1010">
                  <a:moveTo>
                    <a:pt x="0" y="0"/>
                  </a:moveTo>
                  <a:lnTo>
                    <a:pt x="0" y="1010"/>
                  </a:lnTo>
                  <a:lnTo>
                    <a:pt x="63" y="1010"/>
                  </a:lnTo>
                  <a:lnTo>
                    <a:pt x="63" y="264"/>
                  </a:lnTo>
                  <a:lnTo>
                    <a:pt x="527" y="264"/>
                  </a:lnTo>
                  <a:lnTo>
                    <a:pt x="536" y="200"/>
                  </a:lnTo>
                  <a:lnTo>
                    <a:pt x="63" y="200"/>
                  </a:lnTo>
                  <a:lnTo>
                    <a:pt x="63" y="9"/>
                  </a:lnTo>
                  <a:lnTo>
                    <a:pt x="0" y="0"/>
                  </a:lnTo>
                  <a:close/>
                </a:path>
              </a:pathLst>
            </a:custGeom>
            <a:solidFill>
              <a:srgbClr val="33CCCC"/>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88" name="Oval 72"/>
            <p:cNvSpPr>
              <a:spLocks noChangeArrowheads="1"/>
            </p:cNvSpPr>
            <p:nvPr/>
          </p:nvSpPr>
          <p:spPr bwMode="auto">
            <a:xfrm>
              <a:off x="3909" y="2712"/>
              <a:ext cx="291" cy="295"/>
            </a:xfrm>
            <a:prstGeom prst="ellipse">
              <a:avLst/>
            </a:prstGeom>
            <a:solidFill>
              <a:schemeClr val="bg1"/>
            </a:solidFill>
            <a:ln w="381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89" name="Line 73"/>
            <p:cNvSpPr>
              <a:spLocks noChangeShapeType="1"/>
            </p:cNvSpPr>
            <p:nvPr/>
          </p:nvSpPr>
          <p:spPr bwMode="auto">
            <a:xfrm flipV="1">
              <a:off x="4034" y="2780"/>
              <a:ext cx="83" cy="185"/>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4890" name="Group 74"/>
            <p:cNvGrpSpPr>
              <a:grpSpLocks/>
            </p:cNvGrpSpPr>
            <p:nvPr/>
          </p:nvGrpSpPr>
          <p:grpSpPr bwMode="auto">
            <a:xfrm>
              <a:off x="3356" y="3299"/>
              <a:ext cx="290" cy="233"/>
              <a:chOff x="4372" y="3408"/>
              <a:chExt cx="473" cy="355"/>
            </a:xfrm>
          </p:grpSpPr>
          <p:sp>
            <p:nvSpPr>
              <p:cNvPr id="34891" name="AutoShape 75"/>
              <p:cNvSpPr>
                <a:spLocks noChangeArrowheads="1"/>
              </p:cNvSpPr>
              <p:nvPr/>
            </p:nvSpPr>
            <p:spPr bwMode="auto">
              <a:xfrm rot="5400000" flipH="1" flipV="1">
                <a:off x="4431" y="3349"/>
                <a:ext cx="355" cy="473"/>
              </a:xfrm>
              <a:prstGeom prst="flowChartMagneticTape">
                <a:avLst/>
              </a:prstGeom>
              <a:solidFill>
                <a:srgbClr val="33CCCC"/>
              </a:solidFill>
              <a:ln w="2857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92" name="AutoShape 76"/>
              <p:cNvSpPr>
                <a:spLocks noChangeArrowheads="1"/>
              </p:cNvSpPr>
              <p:nvPr/>
            </p:nvSpPr>
            <p:spPr bwMode="auto">
              <a:xfrm>
                <a:off x="4392" y="3464"/>
                <a:ext cx="263" cy="254"/>
              </a:xfrm>
              <a:prstGeom prst="sun">
                <a:avLst>
                  <a:gd name="adj" fmla="val 25000"/>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93" name="AutoShape 77"/>
              <p:cNvSpPr>
                <a:spLocks noChangeArrowheads="1"/>
              </p:cNvSpPr>
              <p:nvPr/>
            </p:nvSpPr>
            <p:spPr bwMode="auto">
              <a:xfrm>
                <a:off x="4560" y="3452"/>
                <a:ext cx="263" cy="254"/>
              </a:xfrm>
              <a:prstGeom prst="sun">
                <a:avLst>
                  <a:gd name="adj" fmla="val 25000"/>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4894" name="Rectangle 78"/>
            <p:cNvSpPr>
              <a:spLocks noChangeArrowheads="1"/>
            </p:cNvSpPr>
            <p:nvPr/>
          </p:nvSpPr>
          <p:spPr bwMode="auto">
            <a:xfrm>
              <a:off x="3323" y="3709"/>
              <a:ext cx="249" cy="96"/>
            </a:xfrm>
            <a:prstGeom prst="rect">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95" name="Rectangle 79"/>
            <p:cNvSpPr>
              <a:spLocks noChangeArrowheads="1"/>
            </p:cNvSpPr>
            <p:nvPr/>
          </p:nvSpPr>
          <p:spPr bwMode="auto">
            <a:xfrm>
              <a:off x="3466" y="3506"/>
              <a:ext cx="90" cy="196"/>
            </a:xfrm>
            <a:prstGeom prst="rect">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99" name="Group 83"/>
          <p:cNvGrpSpPr>
            <a:grpSpLocks/>
          </p:cNvGrpSpPr>
          <p:nvPr/>
        </p:nvGrpSpPr>
        <p:grpSpPr bwMode="auto">
          <a:xfrm>
            <a:off x="3216275" y="5089525"/>
            <a:ext cx="728663" cy="682625"/>
            <a:chOff x="1154" y="1488"/>
            <a:chExt cx="459" cy="430"/>
          </a:xfrm>
        </p:grpSpPr>
        <p:sp>
          <p:nvSpPr>
            <p:cNvPr id="34900" name="Rectangle 84"/>
            <p:cNvSpPr>
              <a:spLocks noChangeArrowheads="1"/>
            </p:cNvSpPr>
            <p:nvPr/>
          </p:nvSpPr>
          <p:spPr bwMode="auto">
            <a:xfrm>
              <a:off x="1164" y="1491"/>
              <a:ext cx="109" cy="418"/>
            </a:xfrm>
            <a:prstGeom prst="rect">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01" name="Rectangle 85"/>
            <p:cNvSpPr>
              <a:spLocks noChangeArrowheads="1"/>
            </p:cNvSpPr>
            <p:nvPr/>
          </p:nvSpPr>
          <p:spPr bwMode="auto">
            <a:xfrm rot="-5400000">
              <a:off x="1332" y="1324"/>
              <a:ext cx="118" cy="445"/>
            </a:xfrm>
            <a:prstGeom prst="rect">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02" name="Freeform 86"/>
            <p:cNvSpPr>
              <a:spLocks/>
            </p:cNvSpPr>
            <p:nvPr/>
          </p:nvSpPr>
          <p:spPr bwMode="auto">
            <a:xfrm>
              <a:off x="1154" y="1491"/>
              <a:ext cx="446" cy="427"/>
            </a:xfrm>
            <a:custGeom>
              <a:avLst/>
              <a:gdLst>
                <a:gd name="T0" fmla="*/ 446 w 446"/>
                <a:gd name="T1" fmla="*/ 0 h 427"/>
                <a:gd name="T2" fmla="*/ 0 w 446"/>
                <a:gd name="T3" fmla="*/ 0 h 427"/>
                <a:gd name="T4" fmla="*/ 0 w 446"/>
                <a:gd name="T5" fmla="*/ 427 h 427"/>
              </a:gdLst>
              <a:ahLst/>
              <a:cxnLst>
                <a:cxn ang="0">
                  <a:pos x="T0" y="T1"/>
                </a:cxn>
                <a:cxn ang="0">
                  <a:pos x="T2" y="T3"/>
                </a:cxn>
                <a:cxn ang="0">
                  <a:pos x="T4" y="T5"/>
                </a:cxn>
              </a:cxnLst>
              <a:rect l="0" t="0" r="r" b="b"/>
              <a:pathLst>
                <a:path w="446" h="427">
                  <a:moveTo>
                    <a:pt x="446" y="0"/>
                  </a:moveTo>
                  <a:lnTo>
                    <a:pt x="0" y="0"/>
                  </a:lnTo>
                  <a:lnTo>
                    <a:pt x="0" y="427"/>
                  </a:lnTo>
                </a:path>
              </a:pathLst>
            </a:custGeom>
            <a:noFill/>
            <a:ln w="28575" cap="flat" cmpd="sng">
              <a:solidFill>
                <a:schemeClr val="tx1"/>
              </a:solidFill>
              <a:prstDash val="solid"/>
              <a:round/>
              <a:headEnd/>
              <a:tailEnd/>
            </a:ln>
            <a:effectLst/>
            <a:extLst>
              <a:ext uri="{909E8E84-426E-40DD-AFC4-6F175D3DCCD1}">
                <a14:hiddenFill xmlns="" xmlns:a14="http://schemas.microsoft.com/office/drawing/2010/main">
                  <a:solidFill>
                    <a:srgbClr val="33CC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03" name="Freeform 87"/>
            <p:cNvSpPr>
              <a:spLocks/>
            </p:cNvSpPr>
            <p:nvPr/>
          </p:nvSpPr>
          <p:spPr bwMode="auto">
            <a:xfrm>
              <a:off x="1264" y="1609"/>
              <a:ext cx="327" cy="291"/>
            </a:xfrm>
            <a:custGeom>
              <a:avLst/>
              <a:gdLst>
                <a:gd name="T0" fmla="*/ 327 w 327"/>
                <a:gd name="T1" fmla="*/ 0 h 291"/>
                <a:gd name="T2" fmla="*/ 0 w 327"/>
                <a:gd name="T3" fmla="*/ 0 h 291"/>
                <a:gd name="T4" fmla="*/ 0 w 327"/>
                <a:gd name="T5" fmla="*/ 291 h 291"/>
              </a:gdLst>
              <a:ahLst/>
              <a:cxnLst>
                <a:cxn ang="0">
                  <a:pos x="T0" y="T1"/>
                </a:cxn>
                <a:cxn ang="0">
                  <a:pos x="T2" y="T3"/>
                </a:cxn>
                <a:cxn ang="0">
                  <a:pos x="T4" y="T5"/>
                </a:cxn>
              </a:cxnLst>
              <a:rect l="0" t="0" r="r" b="b"/>
              <a:pathLst>
                <a:path w="327" h="291">
                  <a:moveTo>
                    <a:pt x="327" y="0"/>
                  </a:moveTo>
                  <a:lnTo>
                    <a:pt x="0" y="0"/>
                  </a:lnTo>
                  <a:lnTo>
                    <a:pt x="0" y="291"/>
                  </a:lnTo>
                </a:path>
              </a:pathLst>
            </a:custGeom>
            <a:noFill/>
            <a:ln w="28575" cap="flat" cmpd="sng">
              <a:solidFill>
                <a:schemeClr val="tx1"/>
              </a:solidFill>
              <a:prstDash val="solid"/>
              <a:round/>
              <a:headEnd/>
              <a:tailEnd/>
            </a:ln>
            <a:effectLst/>
            <a:extLst>
              <a:ext uri="{909E8E84-426E-40DD-AFC4-6F175D3DCCD1}">
                <a14:hiddenFill xmlns="" xmlns:a14="http://schemas.microsoft.com/office/drawing/2010/main">
                  <a:solidFill>
                    <a:srgbClr val="33CC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4904" name="WordArt 88"/>
          <p:cNvSpPr>
            <a:spLocks noChangeArrowheads="1" noChangeShapeType="1" noTextEdit="1"/>
          </p:cNvSpPr>
          <p:nvPr/>
        </p:nvSpPr>
        <p:spPr bwMode="auto">
          <a:xfrm>
            <a:off x="855663" y="3017838"/>
            <a:ext cx="2860675" cy="427037"/>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2.  Compression Stroke</a:t>
            </a:r>
          </a:p>
        </p:txBody>
      </p:sp>
      <p:grpSp>
        <p:nvGrpSpPr>
          <p:cNvPr id="34905" name="Group 89"/>
          <p:cNvGrpSpPr>
            <a:grpSpLocks/>
          </p:cNvGrpSpPr>
          <p:nvPr/>
        </p:nvGrpSpPr>
        <p:grpSpPr bwMode="auto">
          <a:xfrm>
            <a:off x="6445250" y="1862138"/>
            <a:ext cx="2314575" cy="2432050"/>
            <a:chOff x="4060" y="1173"/>
            <a:chExt cx="1458" cy="1532"/>
          </a:xfrm>
        </p:grpSpPr>
        <p:grpSp>
          <p:nvGrpSpPr>
            <p:cNvPr id="34906" name="Group 90"/>
            <p:cNvGrpSpPr>
              <a:grpSpLocks/>
            </p:cNvGrpSpPr>
            <p:nvPr/>
          </p:nvGrpSpPr>
          <p:grpSpPr bwMode="auto">
            <a:xfrm>
              <a:off x="4060" y="1173"/>
              <a:ext cx="1458" cy="1532"/>
              <a:chOff x="4060" y="1173"/>
              <a:chExt cx="1458" cy="1532"/>
            </a:xfrm>
          </p:grpSpPr>
          <p:sp>
            <p:nvSpPr>
              <p:cNvPr id="34907" name="Freeform 91"/>
              <p:cNvSpPr>
                <a:spLocks/>
              </p:cNvSpPr>
              <p:nvPr/>
            </p:nvSpPr>
            <p:spPr bwMode="auto">
              <a:xfrm>
                <a:off x="4227" y="1173"/>
                <a:ext cx="1291" cy="1236"/>
              </a:xfrm>
              <a:custGeom>
                <a:avLst/>
                <a:gdLst>
                  <a:gd name="T0" fmla="*/ 0 w 1291"/>
                  <a:gd name="T1" fmla="*/ 0 h 1236"/>
                  <a:gd name="T2" fmla="*/ 0 w 1291"/>
                  <a:gd name="T3" fmla="*/ 1236 h 1236"/>
                  <a:gd name="T4" fmla="*/ 1291 w 1291"/>
                  <a:gd name="T5" fmla="*/ 1236 h 1236"/>
                </a:gdLst>
                <a:ahLst/>
                <a:cxnLst>
                  <a:cxn ang="0">
                    <a:pos x="T0" y="T1"/>
                  </a:cxn>
                  <a:cxn ang="0">
                    <a:pos x="T2" y="T3"/>
                  </a:cxn>
                  <a:cxn ang="0">
                    <a:pos x="T4" y="T5"/>
                  </a:cxn>
                </a:cxnLst>
                <a:rect l="0" t="0" r="r" b="b"/>
                <a:pathLst>
                  <a:path w="1291" h="1236">
                    <a:moveTo>
                      <a:pt x="0" y="0"/>
                    </a:moveTo>
                    <a:lnTo>
                      <a:pt x="0" y="1236"/>
                    </a:lnTo>
                    <a:lnTo>
                      <a:pt x="1291" y="1236"/>
                    </a:lnTo>
                  </a:path>
                </a:pathLst>
              </a:custGeom>
              <a:noFill/>
              <a:ln w="9525" cap="flat" cmpd="sng">
                <a:solidFill>
                  <a:schemeClr val="tx1"/>
                </a:solidFill>
                <a:prstDash val="solid"/>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08" name="Text Box 92"/>
              <p:cNvSpPr txBox="1">
                <a:spLocks noChangeArrowheads="1"/>
              </p:cNvSpPr>
              <p:nvPr/>
            </p:nvSpPr>
            <p:spPr bwMode="auto">
              <a:xfrm>
                <a:off x="4739" y="2397"/>
                <a:ext cx="394"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t>volume</a:t>
                </a:r>
              </a:p>
            </p:txBody>
          </p:sp>
          <p:sp>
            <p:nvSpPr>
              <p:cNvPr id="34909" name="Text Box 93"/>
              <p:cNvSpPr txBox="1">
                <a:spLocks noChangeArrowheads="1"/>
              </p:cNvSpPr>
              <p:nvPr/>
            </p:nvSpPr>
            <p:spPr bwMode="auto">
              <a:xfrm rot="-5400000">
                <a:off x="3924" y="1614"/>
                <a:ext cx="446"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t>pressure</a:t>
                </a:r>
              </a:p>
            </p:txBody>
          </p:sp>
          <p:sp>
            <p:nvSpPr>
              <p:cNvPr id="34910" name="Freeform 94"/>
              <p:cNvSpPr>
                <a:spLocks/>
              </p:cNvSpPr>
              <p:nvPr/>
            </p:nvSpPr>
            <p:spPr bwMode="auto">
              <a:xfrm>
                <a:off x="4466" y="1261"/>
                <a:ext cx="826" cy="938"/>
              </a:xfrm>
              <a:custGeom>
                <a:avLst/>
                <a:gdLst>
                  <a:gd name="T0" fmla="*/ 743 w 826"/>
                  <a:gd name="T1" fmla="*/ 803 h 938"/>
                  <a:gd name="T2" fmla="*/ 579 w 826"/>
                  <a:gd name="T3" fmla="*/ 748 h 938"/>
                  <a:gd name="T4" fmla="*/ 497 w 826"/>
                  <a:gd name="T5" fmla="*/ 721 h 938"/>
                  <a:gd name="T6" fmla="*/ 333 w 826"/>
                  <a:gd name="T7" fmla="*/ 630 h 938"/>
                  <a:gd name="T8" fmla="*/ 252 w 826"/>
                  <a:gd name="T9" fmla="*/ 566 h 938"/>
                  <a:gd name="T10" fmla="*/ 224 w 826"/>
                  <a:gd name="T11" fmla="*/ 548 h 938"/>
                  <a:gd name="T12" fmla="*/ 206 w 826"/>
                  <a:gd name="T13" fmla="*/ 521 h 938"/>
                  <a:gd name="T14" fmla="*/ 179 w 826"/>
                  <a:gd name="T15" fmla="*/ 503 h 938"/>
                  <a:gd name="T16" fmla="*/ 170 w 826"/>
                  <a:gd name="T17" fmla="*/ 475 h 938"/>
                  <a:gd name="T18" fmla="*/ 124 w 826"/>
                  <a:gd name="T19" fmla="*/ 439 h 938"/>
                  <a:gd name="T20" fmla="*/ 97 w 826"/>
                  <a:gd name="T21" fmla="*/ 385 h 938"/>
                  <a:gd name="T22" fmla="*/ 24 w 826"/>
                  <a:gd name="T23" fmla="*/ 212 h 938"/>
                  <a:gd name="T24" fmla="*/ 6 w 826"/>
                  <a:gd name="T25" fmla="*/ 103 h 938"/>
                  <a:gd name="T26" fmla="*/ 24 w 826"/>
                  <a:gd name="T27" fmla="*/ 39 h 938"/>
                  <a:gd name="T28" fmla="*/ 70 w 826"/>
                  <a:gd name="T29" fmla="*/ 12 h 938"/>
                  <a:gd name="T30" fmla="*/ 97 w 826"/>
                  <a:gd name="T31" fmla="*/ 3 h 938"/>
                  <a:gd name="T32" fmla="*/ 152 w 826"/>
                  <a:gd name="T33" fmla="*/ 12 h 938"/>
                  <a:gd name="T34" fmla="*/ 206 w 826"/>
                  <a:gd name="T35" fmla="*/ 30 h 938"/>
                  <a:gd name="T36" fmla="*/ 261 w 826"/>
                  <a:gd name="T37" fmla="*/ 66 h 938"/>
                  <a:gd name="T38" fmla="*/ 352 w 826"/>
                  <a:gd name="T39" fmla="*/ 157 h 938"/>
                  <a:gd name="T40" fmla="*/ 552 w 826"/>
                  <a:gd name="T41" fmla="*/ 375 h 938"/>
                  <a:gd name="T42" fmla="*/ 606 w 826"/>
                  <a:gd name="T43" fmla="*/ 403 h 938"/>
                  <a:gd name="T44" fmla="*/ 752 w 826"/>
                  <a:gd name="T45" fmla="*/ 539 h 938"/>
                  <a:gd name="T46" fmla="*/ 761 w 826"/>
                  <a:gd name="T47" fmla="*/ 566 h 938"/>
                  <a:gd name="T48" fmla="*/ 779 w 826"/>
                  <a:gd name="T49" fmla="*/ 585 h 938"/>
                  <a:gd name="T50" fmla="*/ 797 w 826"/>
                  <a:gd name="T51" fmla="*/ 639 h 938"/>
                  <a:gd name="T52" fmla="*/ 806 w 826"/>
                  <a:gd name="T53" fmla="*/ 666 h 938"/>
                  <a:gd name="T54" fmla="*/ 806 w 826"/>
                  <a:gd name="T55" fmla="*/ 794 h 938"/>
                  <a:gd name="T56" fmla="*/ 624 w 826"/>
                  <a:gd name="T57" fmla="*/ 830 h 938"/>
                  <a:gd name="T58" fmla="*/ 152 w 826"/>
                  <a:gd name="T59" fmla="*/ 776 h 938"/>
                  <a:gd name="T60" fmla="*/ 34 w 826"/>
                  <a:gd name="T61" fmla="*/ 803 h 938"/>
                  <a:gd name="T62" fmla="*/ 152 w 826"/>
                  <a:gd name="T63" fmla="*/ 876 h 938"/>
                  <a:gd name="T64" fmla="*/ 370 w 826"/>
                  <a:gd name="T65" fmla="*/ 921 h 938"/>
                  <a:gd name="T66" fmla="*/ 570 w 826"/>
                  <a:gd name="T67" fmla="*/ 921 h 938"/>
                  <a:gd name="T68" fmla="*/ 733 w 826"/>
                  <a:gd name="T69" fmla="*/ 885 h 938"/>
                  <a:gd name="T70" fmla="*/ 797 w 826"/>
                  <a:gd name="T71" fmla="*/ 794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26" h="938">
                    <a:moveTo>
                      <a:pt x="743" y="803"/>
                    </a:moveTo>
                    <a:cubicBezTo>
                      <a:pt x="688" y="785"/>
                      <a:pt x="634" y="766"/>
                      <a:pt x="579" y="748"/>
                    </a:cubicBezTo>
                    <a:cubicBezTo>
                      <a:pt x="555" y="740"/>
                      <a:pt x="518" y="735"/>
                      <a:pt x="497" y="721"/>
                    </a:cubicBezTo>
                    <a:cubicBezTo>
                      <a:pt x="444" y="686"/>
                      <a:pt x="394" y="649"/>
                      <a:pt x="333" y="630"/>
                    </a:cubicBezTo>
                    <a:cubicBezTo>
                      <a:pt x="292" y="589"/>
                      <a:pt x="314" y="607"/>
                      <a:pt x="252" y="566"/>
                    </a:cubicBezTo>
                    <a:cubicBezTo>
                      <a:pt x="243" y="560"/>
                      <a:pt x="224" y="548"/>
                      <a:pt x="224" y="548"/>
                    </a:cubicBezTo>
                    <a:cubicBezTo>
                      <a:pt x="218" y="539"/>
                      <a:pt x="214" y="529"/>
                      <a:pt x="206" y="521"/>
                    </a:cubicBezTo>
                    <a:cubicBezTo>
                      <a:pt x="198" y="513"/>
                      <a:pt x="186" y="512"/>
                      <a:pt x="179" y="503"/>
                    </a:cubicBezTo>
                    <a:cubicBezTo>
                      <a:pt x="173" y="495"/>
                      <a:pt x="176" y="483"/>
                      <a:pt x="170" y="475"/>
                    </a:cubicBezTo>
                    <a:cubicBezTo>
                      <a:pt x="158" y="460"/>
                      <a:pt x="138" y="452"/>
                      <a:pt x="124" y="439"/>
                    </a:cubicBezTo>
                    <a:cubicBezTo>
                      <a:pt x="90" y="336"/>
                      <a:pt x="145" y="495"/>
                      <a:pt x="97" y="385"/>
                    </a:cubicBezTo>
                    <a:cubicBezTo>
                      <a:pt x="74" y="332"/>
                      <a:pt x="38" y="267"/>
                      <a:pt x="24" y="212"/>
                    </a:cubicBezTo>
                    <a:cubicBezTo>
                      <a:pt x="16" y="165"/>
                      <a:pt x="0" y="132"/>
                      <a:pt x="6" y="103"/>
                    </a:cubicBezTo>
                    <a:cubicBezTo>
                      <a:pt x="6" y="74"/>
                      <a:pt x="13" y="54"/>
                      <a:pt x="24" y="39"/>
                    </a:cubicBezTo>
                    <a:cubicBezTo>
                      <a:pt x="25" y="30"/>
                      <a:pt x="62" y="18"/>
                      <a:pt x="70" y="12"/>
                    </a:cubicBezTo>
                    <a:cubicBezTo>
                      <a:pt x="85" y="1"/>
                      <a:pt x="79" y="9"/>
                      <a:pt x="97" y="3"/>
                    </a:cubicBezTo>
                    <a:cubicBezTo>
                      <a:pt x="106" y="0"/>
                      <a:pt x="152" y="12"/>
                      <a:pt x="152" y="12"/>
                    </a:cubicBezTo>
                    <a:cubicBezTo>
                      <a:pt x="170" y="18"/>
                      <a:pt x="190" y="20"/>
                      <a:pt x="206" y="30"/>
                    </a:cubicBezTo>
                    <a:cubicBezTo>
                      <a:pt x="224" y="42"/>
                      <a:pt x="261" y="66"/>
                      <a:pt x="261" y="66"/>
                    </a:cubicBezTo>
                    <a:cubicBezTo>
                      <a:pt x="288" y="107"/>
                      <a:pt x="316" y="123"/>
                      <a:pt x="352" y="157"/>
                    </a:cubicBezTo>
                    <a:cubicBezTo>
                      <a:pt x="378" y="238"/>
                      <a:pt x="471" y="349"/>
                      <a:pt x="552" y="375"/>
                    </a:cubicBezTo>
                    <a:cubicBezTo>
                      <a:pt x="622" y="424"/>
                      <a:pt x="538" y="369"/>
                      <a:pt x="606" y="403"/>
                    </a:cubicBezTo>
                    <a:cubicBezTo>
                      <a:pt x="661" y="430"/>
                      <a:pt x="717" y="490"/>
                      <a:pt x="752" y="539"/>
                    </a:cubicBezTo>
                    <a:cubicBezTo>
                      <a:pt x="755" y="548"/>
                      <a:pt x="756" y="558"/>
                      <a:pt x="761" y="566"/>
                    </a:cubicBezTo>
                    <a:cubicBezTo>
                      <a:pt x="765" y="574"/>
                      <a:pt x="775" y="577"/>
                      <a:pt x="779" y="585"/>
                    </a:cubicBezTo>
                    <a:cubicBezTo>
                      <a:pt x="787" y="602"/>
                      <a:pt x="791" y="621"/>
                      <a:pt x="797" y="639"/>
                    </a:cubicBezTo>
                    <a:cubicBezTo>
                      <a:pt x="800" y="648"/>
                      <a:pt x="806" y="666"/>
                      <a:pt x="806" y="666"/>
                    </a:cubicBezTo>
                    <a:cubicBezTo>
                      <a:pt x="810" y="692"/>
                      <a:pt x="826" y="768"/>
                      <a:pt x="806" y="794"/>
                    </a:cubicBezTo>
                    <a:cubicBezTo>
                      <a:pt x="790" y="815"/>
                      <a:pt x="639" y="828"/>
                      <a:pt x="624" y="830"/>
                    </a:cubicBezTo>
                    <a:cubicBezTo>
                      <a:pt x="455" y="820"/>
                      <a:pt x="324" y="781"/>
                      <a:pt x="152" y="776"/>
                    </a:cubicBezTo>
                    <a:cubicBezTo>
                      <a:pt x="82" y="785"/>
                      <a:pt x="102" y="781"/>
                      <a:pt x="34" y="803"/>
                    </a:cubicBezTo>
                    <a:cubicBezTo>
                      <a:pt x="28" y="809"/>
                      <a:pt x="97" y="848"/>
                      <a:pt x="152" y="876"/>
                    </a:cubicBezTo>
                    <a:cubicBezTo>
                      <a:pt x="279" y="903"/>
                      <a:pt x="325" y="917"/>
                      <a:pt x="370" y="921"/>
                    </a:cubicBezTo>
                    <a:cubicBezTo>
                      <a:pt x="570" y="930"/>
                      <a:pt x="395" y="938"/>
                      <a:pt x="570" y="921"/>
                    </a:cubicBezTo>
                    <a:cubicBezTo>
                      <a:pt x="625" y="907"/>
                      <a:pt x="679" y="903"/>
                      <a:pt x="733" y="885"/>
                    </a:cubicBezTo>
                    <a:cubicBezTo>
                      <a:pt x="766" y="863"/>
                      <a:pt x="797" y="836"/>
                      <a:pt x="797" y="794"/>
                    </a:cubicBezTo>
                  </a:path>
                </a:pathLst>
              </a:custGeom>
              <a:noFill/>
              <a:ln w="9525" cap="flat" cmpd="sng">
                <a:solidFill>
                  <a:schemeClr val="bg2"/>
                </a:solidFill>
                <a:prstDash val="solid"/>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11" name="Line 95"/>
              <p:cNvSpPr>
                <a:spLocks noChangeShapeType="1"/>
              </p:cNvSpPr>
              <p:nvPr/>
            </p:nvSpPr>
            <p:spPr bwMode="auto">
              <a:xfrm>
                <a:off x="4300" y="2073"/>
                <a:ext cx="109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12" name="Line 96"/>
              <p:cNvSpPr>
                <a:spLocks noChangeShapeType="1"/>
              </p:cNvSpPr>
              <p:nvPr/>
            </p:nvSpPr>
            <p:spPr bwMode="auto">
              <a:xfrm>
                <a:off x="5272" y="1836"/>
                <a:ext cx="0" cy="68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13" name="Line 97"/>
              <p:cNvSpPr>
                <a:spLocks noChangeShapeType="1"/>
              </p:cNvSpPr>
              <p:nvPr/>
            </p:nvSpPr>
            <p:spPr bwMode="auto">
              <a:xfrm>
                <a:off x="4480" y="1809"/>
                <a:ext cx="1" cy="7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14" name="Text Box 98"/>
              <p:cNvSpPr txBox="1">
                <a:spLocks noChangeArrowheads="1"/>
              </p:cNvSpPr>
              <p:nvPr/>
            </p:nvSpPr>
            <p:spPr bwMode="auto">
              <a:xfrm>
                <a:off x="4349" y="2523"/>
                <a:ext cx="302"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t>TDC</a:t>
                </a:r>
              </a:p>
            </p:txBody>
          </p:sp>
          <p:sp>
            <p:nvSpPr>
              <p:cNvPr id="34915" name="Text Box 99"/>
              <p:cNvSpPr txBox="1">
                <a:spLocks noChangeArrowheads="1"/>
              </p:cNvSpPr>
              <p:nvPr/>
            </p:nvSpPr>
            <p:spPr bwMode="auto">
              <a:xfrm>
                <a:off x="5147" y="2532"/>
                <a:ext cx="308"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t>BDC</a:t>
                </a:r>
              </a:p>
            </p:txBody>
          </p:sp>
        </p:grpSp>
        <p:sp>
          <p:nvSpPr>
            <p:cNvPr id="34916" name="Text Box 100"/>
            <p:cNvSpPr txBox="1">
              <a:spLocks noChangeArrowheads="1"/>
            </p:cNvSpPr>
            <p:nvPr/>
          </p:nvSpPr>
          <p:spPr bwMode="auto">
            <a:xfrm>
              <a:off x="4503" y="2013"/>
              <a:ext cx="213" cy="2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800">
                  <a:solidFill>
                    <a:schemeClr val="tx2"/>
                  </a:solidFill>
                  <a:sym typeface="ZapfDingbats" pitchFamily="82" charset="2"/>
                </a:rPr>
                <a:t></a:t>
              </a:r>
              <a:endParaRPr lang="en-US"/>
            </a:p>
          </p:txBody>
        </p:sp>
      </p:grpSp>
      <p:sp>
        <p:nvSpPr>
          <p:cNvPr id="34917" name="Text Box 101"/>
          <p:cNvSpPr txBox="1">
            <a:spLocks noChangeArrowheads="1"/>
          </p:cNvSpPr>
          <p:nvPr/>
        </p:nvSpPr>
        <p:spPr bwMode="auto">
          <a:xfrm>
            <a:off x="8159750" y="3095625"/>
            <a:ext cx="338138"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800">
                <a:solidFill>
                  <a:schemeClr val="tx2"/>
                </a:solidFill>
                <a:sym typeface="ZapfDingbats" pitchFamily="82" charset="2"/>
              </a:rPr>
              <a:t></a:t>
            </a:r>
            <a:endParaRPr lang="en-US"/>
          </a:p>
        </p:txBody>
      </p:sp>
      <p:sp>
        <p:nvSpPr>
          <p:cNvPr id="34918" name="Text Box 102"/>
          <p:cNvSpPr txBox="1">
            <a:spLocks noChangeArrowheads="1"/>
          </p:cNvSpPr>
          <p:nvPr/>
        </p:nvSpPr>
        <p:spPr bwMode="auto">
          <a:xfrm>
            <a:off x="7099300" y="2482850"/>
            <a:ext cx="338138"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800">
                <a:solidFill>
                  <a:srgbClr val="FF3300"/>
                </a:solidFill>
                <a:sym typeface="ZapfDingbats" pitchFamily="82" charset="2"/>
              </a:rPr>
              <a:t></a:t>
            </a:r>
            <a:endParaRPr lang="en-US"/>
          </a:p>
        </p:txBody>
      </p:sp>
      <p:grpSp>
        <p:nvGrpSpPr>
          <p:cNvPr id="34919" name="Group 103"/>
          <p:cNvGrpSpPr>
            <a:grpSpLocks/>
          </p:cNvGrpSpPr>
          <p:nvPr/>
        </p:nvGrpSpPr>
        <p:grpSpPr bwMode="auto">
          <a:xfrm rot="-1585264">
            <a:off x="3071813" y="2093913"/>
            <a:ext cx="238125" cy="149225"/>
            <a:chOff x="1348" y="1323"/>
            <a:chExt cx="150" cy="94"/>
          </a:xfrm>
        </p:grpSpPr>
        <p:sp>
          <p:nvSpPr>
            <p:cNvPr id="34920" name="Line 104"/>
            <p:cNvSpPr>
              <a:spLocks noChangeShapeType="1"/>
            </p:cNvSpPr>
            <p:nvPr/>
          </p:nvSpPr>
          <p:spPr bwMode="auto">
            <a:xfrm rot="7248788">
              <a:off x="1376" y="1295"/>
              <a:ext cx="94" cy="15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21" name="Oval 105"/>
            <p:cNvSpPr>
              <a:spLocks noChangeArrowheads="1"/>
            </p:cNvSpPr>
            <p:nvPr/>
          </p:nvSpPr>
          <p:spPr bwMode="auto">
            <a:xfrm rot="21424219">
              <a:off x="1409" y="1341"/>
              <a:ext cx="32" cy="63"/>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922" name="Group 106"/>
          <p:cNvGrpSpPr>
            <a:grpSpLocks/>
          </p:cNvGrpSpPr>
          <p:nvPr/>
        </p:nvGrpSpPr>
        <p:grpSpPr bwMode="auto">
          <a:xfrm>
            <a:off x="2139950" y="2100263"/>
            <a:ext cx="238125" cy="149225"/>
            <a:chOff x="1348" y="1323"/>
            <a:chExt cx="150" cy="94"/>
          </a:xfrm>
        </p:grpSpPr>
        <p:sp>
          <p:nvSpPr>
            <p:cNvPr id="34923" name="Line 107"/>
            <p:cNvSpPr>
              <a:spLocks noChangeShapeType="1"/>
            </p:cNvSpPr>
            <p:nvPr/>
          </p:nvSpPr>
          <p:spPr bwMode="auto">
            <a:xfrm rot="7248788">
              <a:off x="1376" y="1295"/>
              <a:ext cx="94" cy="15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24" name="Oval 108"/>
            <p:cNvSpPr>
              <a:spLocks noChangeArrowheads="1"/>
            </p:cNvSpPr>
            <p:nvPr/>
          </p:nvSpPr>
          <p:spPr bwMode="auto">
            <a:xfrm rot="21424219">
              <a:off x="1409" y="1341"/>
              <a:ext cx="32" cy="63"/>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 xmlns:p14="http://schemas.microsoft.com/office/powerpoint/2010/main" val="17023649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275013" y="2020888"/>
            <a:ext cx="750887" cy="288925"/>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3" name="Rectangle 3"/>
          <p:cNvSpPr>
            <a:spLocks noChangeArrowheads="1"/>
          </p:cNvSpPr>
          <p:nvPr/>
        </p:nvSpPr>
        <p:spPr bwMode="auto">
          <a:xfrm>
            <a:off x="4040188" y="2020888"/>
            <a:ext cx="708025" cy="677862"/>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4" name="Rectangle 4"/>
          <p:cNvSpPr>
            <a:spLocks noChangeArrowheads="1"/>
          </p:cNvSpPr>
          <p:nvPr/>
        </p:nvSpPr>
        <p:spPr bwMode="auto">
          <a:xfrm>
            <a:off x="4240213" y="2671763"/>
            <a:ext cx="1254125" cy="855662"/>
          </a:xfrm>
          <a:prstGeom prst="rect">
            <a:avLst/>
          </a:prstGeom>
          <a:solidFill>
            <a:srgbClr val="FFFF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22" name="Rectangle 82"/>
          <p:cNvSpPr>
            <a:spLocks noChangeArrowheads="1"/>
          </p:cNvSpPr>
          <p:nvPr/>
        </p:nvSpPr>
        <p:spPr bwMode="auto">
          <a:xfrm>
            <a:off x="5137150" y="2684463"/>
            <a:ext cx="346075" cy="244475"/>
          </a:xfrm>
          <a:prstGeom prst="rect">
            <a:avLst/>
          </a:prstGeom>
          <a:gradFill rotWithShape="0">
            <a:gsLst>
              <a:gs pos="0">
                <a:srgbClr val="FFFFCC"/>
              </a:gs>
              <a:gs pos="100000">
                <a:srgbClr val="FF330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5" name="Rectangle 5"/>
          <p:cNvSpPr>
            <a:spLocks noChangeArrowheads="1"/>
          </p:cNvSpPr>
          <p:nvPr/>
        </p:nvSpPr>
        <p:spPr bwMode="auto">
          <a:xfrm>
            <a:off x="4248150" y="2463800"/>
            <a:ext cx="93663" cy="120650"/>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5846" name="Group 6"/>
          <p:cNvGrpSpPr>
            <a:grpSpLocks/>
          </p:cNvGrpSpPr>
          <p:nvPr/>
        </p:nvGrpSpPr>
        <p:grpSpPr bwMode="auto">
          <a:xfrm>
            <a:off x="4325938" y="1763713"/>
            <a:ext cx="312737" cy="906462"/>
            <a:chOff x="4642" y="1000"/>
            <a:chExt cx="347" cy="1094"/>
          </a:xfrm>
        </p:grpSpPr>
        <p:sp>
          <p:nvSpPr>
            <p:cNvPr id="35847" name="AutoShape 7"/>
            <p:cNvSpPr>
              <a:spLocks noChangeArrowheads="1"/>
            </p:cNvSpPr>
            <p:nvPr/>
          </p:nvSpPr>
          <p:spPr bwMode="auto">
            <a:xfrm flipH="1" flipV="1">
              <a:off x="4642" y="2002"/>
              <a:ext cx="347" cy="9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8" name="Rectangle 8"/>
            <p:cNvSpPr>
              <a:spLocks noChangeArrowheads="1"/>
            </p:cNvSpPr>
            <p:nvPr/>
          </p:nvSpPr>
          <p:spPr bwMode="auto">
            <a:xfrm>
              <a:off x="4784" y="1000"/>
              <a:ext cx="72" cy="1002"/>
            </a:xfrm>
            <a:prstGeom prst="rect">
              <a:avLst/>
            </a:pr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5849" name="Group 9"/>
          <p:cNvGrpSpPr>
            <a:grpSpLocks/>
          </p:cNvGrpSpPr>
          <p:nvPr/>
        </p:nvGrpSpPr>
        <p:grpSpPr bwMode="auto">
          <a:xfrm>
            <a:off x="5018088" y="1763713"/>
            <a:ext cx="415925" cy="906462"/>
            <a:chOff x="3044" y="584"/>
            <a:chExt cx="344" cy="758"/>
          </a:xfrm>
        </p:grpSpPr>
        <p:sp>
          <p:nvSpPr>
            <p:cNvPr id="35850" name="AutoShape 10"/>
            <p:cNvSpPr>
              <a:spLocks noChangeArrowheads="1"/>
            </p:cNvSpPr>
            <p:nvPr/>
          </p:nvSpPr>
          <p:spPr bwMode="auto">
            <a:xfrm flipH="1" flipV="1">
              <a:off x="3044" y="1278"/>
              <a:ext cx="344" cy="6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1" name="Rectangle 11"/>
            <p:cNvSpPr>
              <a:spLocks noChangeArrowheads="1"/>
            </p:cNvSpPr>
            <p:nvPr/>
          </p:nvSpPr>
          <p:spPr bwMode="auto">
            <a:xfrm>
              <a:off x="3191" y="584"/>
              <a:ext cx="53" cy="694"/>
            </a:xfrm>
            <a:prstGeom prst="rect">
              <a:avLst/>
            </a:prstGeom>
            <a:gradFill rotWithShape="0">
              <a:gsLst>
                <a:gs pos="0">
                  <a:srgbClr val="DDDDDD"/>
                </a:gs>
                <a:gs pos="100000">
                  <a:srgbClr val="FF3300"/>
                </a:gs>
              </a:gsLst>
              <a:lin ang="540000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5852" name="Group 12"/>
          <p:cNvGrpSpPr>
            <a:grpSpLocks/>
          </p:cNvGrpSpPr>
          <p:nvPr/>
        </p:nvGrpSpPr>
        <p:grpSpPr bwMode="auto">
          <a:xfrm>
            <a:off x="3679825" y="2000250"/>
            <a:ext cx="2378075" cy="2951163"/>
            <a:chOff x="1936" y="782"/>
            <a:chExt cx="1968" cy="2468"/>
          </a:xfrm>
        </p:grpSpPr>
        <p:sp>
          <p:nvSpPr>
            <p:cNvPr id="35853" name="Freeform 13"/>
            <p:cNvSpPr>
              <a:spLocks/>
            </p:cNvSpPr>
            <p:nvPr/>
          </p:nvSpPr>
          <p:spPr bwMode="auto">
            <a:xfrm>
              <a:off x="1936" y="1017"/>
              <a:ext cx="576" cy="2230"/>
            </a:xfrm>
            <a:custGeom>
              <a:avLst/>
              <a:gdLst>
                <a:gd name="T0" fmla="*/ 391 w 773"/>
                <a:gd name="T1" fmla="*/ 0 h 3218"/>
                <a:gd name="T2" fmla="*/ 391 w 773"/>
                <a:gd name="T3" fmla="*/ 2673 h 3218"/>
                <a:gd name="T4" fmla="*/ 109 w 773"/>
                <a:gd name="T5" fmla="*/ 2982 h 3218"/>
                <a:gd name="T6" fmla="*/ 109 w 773"/>
                <a:gd name="T7" fmla="*/ 3109 h 3218"/>
                <a:gd name="T8" fmla="*/ 0 w 773"/>
                <a:gd name="T9" fmla="*/ 3109 h 3218"/>
                <a:gd name="T10" fmla="*/ 0 w 773"/>
                <a:gd name="T11" fmla="*/ 3218 h 3218"/>
                <a:gd name="T12" fmla="*/ 246 w 773"/>
                <a:gd name="T13" fmla="*/ 3218 h 3218"/>
                <a:gd name="T14" fmla="*/ 255 w 773"/>
                <a:gd name="T15" fmla="*/ 3045 h 3218"/>
                <a:gd name="T16" fmla="*/ 618 w 773"/>
                <a:gd name="T17" fmla="*/ 2636 h 3218"/>
                <a:gd name="T18" fmla="*/ 618 w 773"/>
                <a:gd name="T19" fmla="*/ 463 h 3218"/>
                <a:gd name="T20" fmla="*/ 719 w 773"/>
                <a:gd name="T21" fmla="*/ 465 h 3218"/>
                <a:gd name="T22" fmla="*/ 773 w 773"/>
                <a:gd name="T23" fmla="*/ 411 h 3218"/>
                <a:gd name="T24" fmla="*/ 773 w 773"/>
                <a:gd name="T25" fmla="*/ 189 h 3218"/>
                <a:gd name="T26" fmla="*/ 655 w 773"/>
                <a:gd name="T27" fmla="*/ 82 h 3218"/>
                <a:gd name="T28" fmla="*/ 391 w 773"/>
                <a:gd name="T29" fmla="*/ 0 h 3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3" h="3218">
                  <a:moveTo>
                    <a:pt x="391" y="0"/>
                  </a:moveTo>
                  <a:lnTo>
                    <a:pt x="391" y="2673"/>
                  </a:lnTo>
                  <a:lnTo>
                    <a:pt x="109" y="2982"/>
                  </a:lnTo>
                  <a:lnTo>
                    <a:pt x="109" y="3109"/>
                  </a:lnTo>
                  <a:lnTo>
                    <a:pt x="0" y="3109"/>
                  </a:lnTo>
                  <a:lnTo>
                    <a:pt x="0" y="3218"/>
                  </a:lnTo>
                  <a:lnTo>
                    <a:pt x="246" y="3218"/>
                  </a:lnTo>
                  <a:lnTo>
                    <a:pt x="255" y="3045"/>
                  </a:lnTo>
                  <a:lnTo>
                    <a:pt x="618" y="2636"/>
                  </a:lnTo>
                  <a:lnTo>
                    <a:pt x="618" y="463"/>
                  </a:lnTo>
                  <a:lnTo>
                    <a:pt x="719" y="465"/>
                  </a:lnTo>
                  <a:lnTo>
                    <a:pt x="773" y="411"/>
                  </a:lnTo>
                  <a:lnTo>
                    <a:pt x="773" y="189"/>
                  </a:lnTo>
                  <a:lnTo>
                    <a:pt x="655" y="82"/>
                  </a:lnTo>
                  <a:lnTo>
                    <a:pt x="391" y="0"/>
                  </a:lnTo>
                  <a:close/>
                </a:path>
              </a:pathLst>
            </a:custGeom>
            <a:solidFill>
              <a:schemeClr val="accent1"/>
            </a:solidFill>
            <a:ln w="38100"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4" name="Rectangle 14"/>
            <p:cNvSpPr>
              <a:spLocks noChangeArrowheads="1"/>
            </p:cNvSpPr>
            <p:nvPr/>
          </p:nvSpPr>
          <p:spPr bwMode="auto">
            <a:xfrm>
              <a:off x="2283" y="1179"/>
              <a:ext cx="63" cy="752"/>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5" name="Rectangle 15"/>
            <p:cNvSpPr>
              <a:spLocks noChangeArrowheads="1"/>
            </p:cNvSpPr>
            <p:nvPr/>
          </p:nvSpPr>
          <p:spPr bwMode="auto">
            <a:xfrm>
              <a:off x="2283" y="2014"/>
              <a:ext cx="64" cy="752"/>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6" name="Freeform 16"/>
            <p:cNvSpPr>
              <a:spLocks/>
            </p:cNvSpPr>
            <p:nvPr/>
          </p:nvSpPr>
          <p:spPr bwMode="auto">
            <a:xfrm>
              <a:off x="2239" y="782"/>
              <a:ext cx="336" cy="196"/>
            </a:xfrm>
            <a:custGeom>
              <a:avLst/>
              <a:gdLst>
                <a:gd name="T0" fmla="*/ 450 w 450"/>
                <a:gd name="T1" fmla="*/ 282 h 282"/>
                <a:gd name="T2" fmla="*/ 0 w 450"/>
                <a:gd name="T3" fmla="*/ 72 h 282"/>
                <a:gd name="T4" fmla="*/ 0 w 450"/>
                <a:gd name="T5" fmla="*/ 0 h 282"/>
                <a:gd name="T6" fmla="*/ 450 w 450"/>
                <a:gd name="T7" fmla="*/ 0 h 282"/>
                <a:gd name="T8" fmla="*/ 450 w 450"/>
                <a:gd name="T9" fmla="*/ 282 h 282"/>
              </a:gdLst>
              <a:ahLst/>
              <a:cxnLst>
                <a:cxn ang="0">
                  <a:pos x="T0" y="T1"/>
                </a:cxn>
                <a:cxn ang="0">
                  <a:pos x="T2" y="T3"/>
                </a:cxn>
                <a:cxn ang="0">
                  <a:pos x="T4" y="T5"/>
                </a:cxn>
                <a:cxn ang="0">
                  <a:pos x="T6" y="T7"/>
                </a:cxn>
                <a:cxn ang="0">
                  <a:pos x="T8" y="T9"/>
                </a:cxn>
              </a:cxnLst>
              <a:rect l="0" t="0" r="r" b="b"/>
              <a:pathLst>
                <a:path w="450" h="282">
                  <a:moveTo>
                    <a:pt x="450" y="282"/>
                  </a:moveTo>
                  <a:lnTo>
                    <a:pt x="0" y="72"/>
                  </a:lnTo>
                  <a:lnTo>
                    <a:pt x="0" y="0"/>
                  </a:lnTo>
                  <a:lnTo>
                    <a:pt x="450" y="0"/>
                  </a:lnTo>
                  <a:lnTo>
                    <a:pt x="450" y="282"/>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7" name="Freeform 17"/>
            <p:cNvSpPr>
              <a:spLocks/>
            </p:cNvSpPr>
            <p:nvPr/>
          </p:nvSpPr>
          <p:spPr bwMode="auto">
            <a:xfrm flipH="1">
              <a:off x="3321" y="1020"/>
              <a:ext cx="583" cy="2230"/>
            </a:xfrm>
            <a:custGeom>
              <a:avLst/>
              <a:gdLst>
                <a:gd name="T0" fmla="*/ 391 w 782"/>
                <a:gd name="T1" fmla="*/ 0 h 3218"/>
                <a:gd name="T2" fmla="*/ 391 w 782"/>
                <a:gd name="T3" fmla="*/ 2673 h 3218"/>
                <a:gd name="T4" fmla="*/ 109 w 782"/>
                <a:gd name="T5" fmla="*/ 2982 h 3218"/>
                <a:gd name="T6" fmla="*/ 109 w 782"/>
                <a:gd name="T7" fmla="*/ 3109 h 3218"/>
                <a:gd name="T8" fmla="*/ 0 w 782"/>
                <a:gd name="T9" fmla="*/ 3109 h 3218"/>
                <a:gd name="T10" fmla="*/ 0 w 782"/>
                <a:gd name="T11" fmla="*/ 3218 h 3218"/>
                <a:gd name="T12" fmla="*/ 246 w 782"/>
                <a:gd name="T13" fmla="*/ 3218 h 3218"/>
                <a:gd name="T14" fmla="*/ 255 w 782"/>
                <a:gd name="T15" fmla="*/ 3045 h 3218"/>
                <a:gd name="T16" fmla="*/ 618 w 782"/>
                <a:gd name="T17" fmla="*/ 2636 h 3218"/>
                <a:gd name="T18" fmla="*/ 618 w 782"/>
                <a:gd name="T19" fmla="*/ 463 h 3218"/>
                <a:gd name="T20" fmla="*/ 700 w 782"/>
                <a:gd name="T21" fmla="*/ 463 h 3218"/>
                <a:gd name="T22" fmla="*/ 782 w 782"/>
                <a:gd name="T23" fmla="*/ 391 h 3218"/>
                <a:gd name="T24" fmla="*/ 782 w 782"/>
                <a:gd name="T25" fmla="*/ 182 h 3218"/>
                <a:gd name="T26" fmla="*/ 655 w 782"/>
                <a:gd name="T27" fmla="*/ 82 h 3218"/>
                <a:gd name="T28" fmla="*/ 391 w 782"/>
                <a:gd name="T29" fmla="*/ 0 h 3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2" h="3218">
                  <a:moveTo>
                    <a:pt x="391" y="0"/>
                  </a:moveTo>
                  <a:lnTo>
                    <a:pt x="391" y="2673"/>
                  </a:lnTo>
                  <a:lnTo>
                    <a:pt x="109" y="2982"/>
                  </a:lnTo>
                  <a:lnTo>
                    <a:pt x="109" y="3109"/>
                  </a:lnTo>
                  <a:lnTo>
                    <a:pt x="0" y="3109"/>
                  </a:lnTo>
                  <a:lnTo>
                    <a:pt x="0" y="3218"/>
                  </a:lnTo>
                  <a:lnTo>
                    <a:pt x="246" y="3218"/>
                  </a:lnTo>
                  <a:lnTo>
                    <a:pt x="255" y="3045"/>
                  </a:lnTo>
                  <a:lnTo>
                    <a:pt x="618" y="2636"/>
                  </a:lnTo>
                  <a:lnTo>
                    <a:pt x="618" y="463"/>
                  </a:lnTo>
                  <a:lnTo>
                    <a:pt x="700" y="463"/>
                  </a:lnTo>
                  <a:lnTo>
                    <a:pt x="782" y="391"/>
                  </a:lnTo>
                  <a:lnTo>
                    <a:pt x="782" y="182"/>
                  </a:lnTo>
                  <a:lnTo>
                    <a:pt x="655" y="82"/>
                  </a:lnTo>
                  <a:lnTo>
                    <a:pt x="391" y="0"/>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8" name="Rectangle 18"/>
            <p:cNvSpPr>
              <a:spLocks noChangeArrowheads="1"/>
            </p:cNvSpPr>
            <p:nvPr/>
          </p:nvSpPr>
          <p:spPr bwMode="auto">
            <a:xfrm flipH="1">
              <a:off x="3493" y="1590"/>
              <a:ext cx="64" cy="1179"/>
            </a:xfrm>
            <a:prstGeom prst="rect">
              <a:avLst/>
            </a:prstGeom>
            <a:solidFill>
              <a:srgbClr val="00CCFF"/>
            </a:solidFill>
            <a:ln>
              <a:noFill/>
            </a:ln>
            <a:effectLst/>
            <a:extLs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9" name="Rectangle 19"/>
            <p:cNvSpPr>
              <a:spLocks noChangeArrowheads="1"/>
            </p:cNvSpPr>
            <p:nvPr/>
          </p:nvSpPr>
          <p:spPr bwMode="auto">
            <a:xfrm flipH="1">
              <a:off x="3356" y="1172"/>
              <a:ext cx="187" cy="111"/>
            </a:xfrm>
            <a:prstGeom prst="rect">
              <a:avLst/>
            </a:prstGeom>
            <a:solidFill>
              <a:srgbClr val="00CCFF"/>
            </a:solidFill>
            <a:ln>
              <a:noFill/>
            </a:ln>
            <a:effectLst/>
            <a:extLs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0" name="Freeform 20"/>
            <p:cNvSpPr>
              <a:spLocks/>
            </p:cNvSpPr>
            <p:nvPr/>
          </p:nvSpPr>
          <p:spPr bwMode="auto">
            <a:xfrm flipH="1">
              <a:off x="3250" y="790"/>
              <a:ext cx="335" cy="196"/>
            </a:xfrm>
            <a:custGeom>
              <a:avLst/>
              <a:gdLst>
                <a:gd name="T0" fmla="*/ 450 w 450"/>
                <a:gd name="T1" fmla="*/ 282 h 282"/>
                <a:gd name="T2" fmla="*/ 0 w 450"/>
                <a:gd name="T3" fmla="*/ 72 h 282"/>
                <a:gd name="T4" fmla="*/ 0 w 450"/>
                <a:gd name="T5" fmla="*/ 0 h 282"/>
                <a:gd name="T6" fmla="*/ 450 w 450"/>
                <a:gd name="T7" fmla="*/ 0 h 282"/>
                <a:gd name="T8" fmla="*/ 450 w 450"/>
                <a:gd name="T9" fmla="*/ 282 h 282"/>
              </a:gdLst>
              <a:ahLst/>
              <a:cxnLst>
                <a:cxn ang="0">
                  <a:pos x="T0" y="T1"/>
                </a:cxn>
                <a:cxn ang="0">
                  <a:pos x="T2" y="T3"/>
                </a:cxn>
                <a:cxn ang="0">
                  <a:pos x="T4" y="T5"/>
                </a:cxn>
                <a:cxn ang="0">
                  <a:pos x="T6" y="T7"/>
                </a:cxn>
                <a:cxn ang="0">
                  <a:pos x="T8" y="T9"/>
                </a:cxn>
              </a:cxnLst>
              <a:rect l="0" t="0" r="r" b="b"/>
              <a:pathLst>
                <a:path w="450" h="282">
                  <a:moveTo>
                    <a:pt x="450" y="282"/>
                  </a:moveTo>
                  <a:lnTo>
                    <a:pt x="0" y="72"/>
                  </a:lnTo>
                  <a:lnTo>
                    <a:pt x="0" y="0"/>
                  </a:lnTo>
                  <a:lnTo>
                    <a:pt x="450" y="0"/>
                  </a:lnTo>
                  <a:lnTo>
                    <a:pt x="450" y="282"/>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1" name="Freeform 21"/>
            <p:cNvSpPr>
              <a:spLocks/>
            </p:cNvSpPr>
            <p:nvPr/>
          </p:nvSpPr>
          <p:spPr bwMode="auto">
            <a:xfrm>
              <a:off x="2636" y="784"/>
              <a:ext cx="290" cy="555"/>
            </a:xfrm>
            <a:custGeom>
              <a:avLst/>
              <a:gdLst>
                <a:gd name="T0" fmla="*/ 0 w 389"/>
                <a:gd name="T1" fmla="*/ 0 h 800"/>
                <a:gd name="T2" fmla="*/ 389 w 389"/>
                <a:gd name="T3" fmla="*/ 0 h 800"/>
                <a:gd name="T4" fmla="*/ 389 w 389"/>
                <a:gd name="T5" fmla="*/ 800 h 800"/>
                <a:gd name="T6" fmla="*/ 130 w 389"/>
                <a:gd name="T7" fmla="*/ 800 h 800"/>
                <a:gd name="T8" fmla="*/ 85 w 389"/>
                <a:gd name="T9" fmla="*/ 747 h 800"/>
                <a:gd name="T10" fmla="*/ 85 w 389"/>
                <a:gd name="T11" fmla="*/ 474 h 800"/>
                <a:gd name="T12" fmla="*/ 0 w 389"/>
                <a:gd name="T13" fmla="*/ 358 h 800"/>
                <a:gd name="T14" fmla="*/ 0 w 389"/>
                <a:gd name="T15" fmla="*/ 0 h 8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9" h="800">
                  <a:moveTo>
                    <a:pt x="0" y="0"/>
                  </a:moveTo>
                  <a:lnTo>
                    <a:pt x="389" y="0"/>
                  </a:lnTo>
                  <a:lnTo>
                    <a:pt x="389" y="800"/>
                  </a:lnTo>
                  <a:lnTo>
                    <a:pt x="130" y="800"/>
                  </a:lnTo>
                  <a:lnTo>
                    <a:pt x="85" y="747"/>
                  </a:lnTo>
                  <a:lnTo>
                    <a:pt x="85" y="474"/>
                  </a:lnTo>
                  <a:lnTo>
                    <a:pt x="0" y="358"/>
                  </a:lnTo>
                  <a:lnTo>
                    <a:pt x="0" y="0"/>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2" name="Freeform 22"/>
            <p:cNvSpPr>
              <a:spLocks/>
            </p:cNvSpPr>
            <p:nvPr/>
          </p:nvSpPr>
          <p:spPr bwMode="auto">
            <a:xfrm>
              <a:off x="2932" y="785"/>
              <a:ext cx="252" cy="554"/>
            </a:xfrm>
            <a:custGeom>
              <a:avLst/>
              <a:gdLst>
                <a:gd name="T0" fmla="*/ 338 w 338"/>
                <a:gd name="T1" fmla="*/ 0 h 800"/>
                <a:gd name="T2" fmla="*/ 0 w 338"/>
                <a:gd name="T3" fmla="*/ 0 h 800"/>
                <a:gd name="T4" fmla="*/ 0 w 338"/>
                <a:gd name="T5" fmla="*/ 800 h 800"/>
                <a:gd name="T6" fmla="*/ 150 w 338"/>
                <a:gd name="T7" fmla="*/ 799 h 800"/>
                <a:gd name="T8" fmla="*/ 258 w 338"/>
                <a:gd name="T9" fmla="*/ 710 h 800"/>
                <a:gd name="T10" fmla="*/ 258 w 338"/>
                <a:gd name="T11" fmla="*/ 494 h 800"/>
                <a:gd name="T12" fmla="*/ 338 w 338"/>
                <a:gd name="T13" fmla="*/ 358 h 800"/>
                <a:gd name="T14" fmla="*/ 338 w 338"/>
                <a:gd name="T15" fmla="*/ 0 h 8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00">
                  <a:moveTo>
                    <a:pt x="338" y="0"/>
                  </a:moveTo>
                  <a:lnTo>
                    <a:pt x="0" y="0"/>
                  </a:lnTo>
                  <a:lnTo>
                    <a:pt x="0" y="800"/>
                  </a:lnTo>
                  <a:lnTo>
                    <a:pt x="150" y="799"/>
                  </a:lnTo>
                  <a:lnTo>
                    <a:pt x="258" y="710"/>
                  </a:lnTo>
                  <a:lnTo>
                    <a:pt x="258" y="494"/>
                  </a:lnTo>
                  <a:lnTo>
                    <a:pt x="338" y="358"/>
                  </a:lnTo>
                  <a:lnTo>
                    <a:pt x="338" y="0"/>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3" name="Rectangle 23"/>
            <p:cNvSpPr>
              <a:spLocks noChangeArrowheads="1"/>
            </p:cNvSpPr>
            <p:nvPr/>
          </p:nvSpPr>
          <p:spPr bwMode="auto">
            <a:xfrm>
              <a:off x="2874" y="788"/>
              <a:ext cx="96" cy="538"/>
            </a:xfrm>
            <a:prstGeom prst="rect">
              <a:avLst/>
            </a:prstGeom>
            <a:solidFill>
              <a:schemeClr val="accent1"/>
            </a:solidFill>
            <a:ln>
              <a:noFill/>
            </a:ln>
            <a:effectLst/>
            <a:extLs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5878" name="Group 38"/>
          <p:cNvGrpSpPr>
            <a:grpSpLocks/>
          </p:cNvGrpSpPr>
          <p:nvPr/>
        </p:nvGrpSpPr>
        <p:grpSpPr bwMode="auto">
          <a:xfrm rot="5400000" flipH="1">
            <a:off x="5658645" y="2443956"/>
            <a:ext cx="239712" cy="733425"/>
            <a:chOff x="700" y="728"/>
            <a:chExt cx="464" cy="1427"/>
          </a:xfrm>
        </p:grpSpPr>
        <p:sp>
          <p:nvSpPr>
            <p:cNvPr id="35879" name="Rectangle 39"/>
            <p:cNvSpPr>
              <a:spLocks noChangeArrowheads="1"/>
            </p:cNvSpPr>
            <p:nvPr/>
          </p:nvSpPr>
          <p:spPr bwMode="auto">
            <a:xfrm>
              <a:off x="927" y="2001"/>
              <a:ext cx="47" cy="82"/>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80" name="AutoShape 40"/>
            <p:cNvSpPr>
              <a:spLocks noChangeArrowheads="1"/>
            </p:cNvSpPr>
            <p:nvPr/>
          </p:nvSpPr>
          <p:spPr bwMode="auto">
            <a:xfrm>
              <a:off x="800" y="1682"/>
              <a:ext cx="291" cy="34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81" name="Rectangle 41"/>
            <p:cNvSpPr>
              <a:spLocks noChangeArrowheads="1"/>
            </p:cNvSpPr>
            <p:nvPr/>
          </p:nvSpPr>
          <p:spPr bwMode="auto">
            <a:xfrm>
              <a:off x="700" y="1509"/>
              <a:ext cx="464" cy="182"/>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82" name="AutoShape 42"/>
            <p:cNvSpPr>
              <a:spLocks noChangeArrowheads="1"/>
            </p:cNvSpPr>
            <p:nvPr/>
          </p:nvSpPr>
          <p:spPr bwMode="auto">
            <a:xfrm flipV="1">
              <a:off x="791" y="864"/>
              <a:ext cx="292" cy="64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83" name="Freeform 43"/>
            <p:cNvSpPr>
              <a:spLocks/>
            </p:cNvSpPr>
            <p:nvPr/>
          </p:nvSpPr>
          <p:spPr bwMode="auto">
            <a:xfrm>
              <a:off x="873" y="2019"/>
              <a:ext cx="119" cy="136"/>
            </a:xfrm>
            <a:custGeom>
              <a:avLst/>
              <a:gdLst>
                <a:gd name="T0" fmla="*/ 0 w 246"/>
                <a:gd name="T1" fmla="*/ 91 h 218"/>
                <a:gd name="T2" fmla="*/ 9 w 246"/>
                <a:gd name="T3" fmla="*/ 182 h 218"/>
                <a:gd name="T4" fmla="*/ 246 w 246"/>
                <a:gd name="T5" fmla="*/ 218 h 218"/>
                <a:gd name="T6" fmla="*/ 227 w 246"/>
                <a:gd name="T7" fmla="*/ 155 h 218"/>
                <a:gd name="T8" fmla="*/ 91 w 246"/>
                <a:gd name="T9" fmla="*/ 128 h 218"/>
                <a:gd name="T10" fmla="*/ 64 w 246"/>
                <a:gd name="T11" fmla="*/ 0 h 218"/>
                <a:gd name="T12" fmla="*/ 0 w 246"/>
                <a:gd name="T13" fmla="*/ 9 h 218"/>
                <a:gd name="T14" fmla="*/ 0 w 246"/>
                <a:gd name="T15" fmla="*/ 91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18">
                  <a:moveTo>
                    <a:pt x="0" y="91"/>
                  </a:moveTo>
                  <a:cubicBezTo>
                    <a:pt x="10" y="164"/>
                    <a:pt x="9" y="133"/>
                    <a:pt x="9" y="182"/>
                  </a:cubicBezTo>
                  <a:lnTo>
                    <a:pt x="246" y="218"/>
                  </a:lnTo>
                  <a:lnTo>
                    <a:pt x="227" y="155"/>
                  </a:lnTo>
                  <a:lnTo>
                    <a:pt x="91" y="128"/>
                  </a:lnTo>
                  <a:lnTo>
                    <a:pt x="64" y="0"/>
                  </a:lnTo>
                  <a:lnTo>
                    <a:pt x="0" y="9"/>
                  </a:lnTo>
                  <a:lnTo>
                    <a:pt x="0" y="91"/>
                  </a:lnTo>
                  <a:close/>
                </a:path>
              </a:pathLst>
            </a:cu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84" name="Rectangle 44"/>
            <p:cNvSpPr>
              <a:spLocks noChangeArrowheads="1"/>
            </p:cNvSpPr>
            <p:nvPr/>
          </p:nvSpPr>
          <p:spPr bwMode="auto">
            <a:xfrm>
              <a:off x="700" y="1547"/>
              <a:ext cx="118" cy="135"/>
            </a:xfrm>
            <a:prstGeom prst="rect">
              <a:avLst/>
            </a:prstGeom>
            <a:gradFill rotWithShape="0">
              <a:gsLst>
                <a:gs pos="0">
                  <a:schemeClr val="folHlink">
                    <a:gamma/>
                    <a:shade val="46275"/>
                    <a:invGamma/>
                  </a:schemeClr>
                </a:gs>
                <a:gs pos="100000">
                  <a:schemeClr val="folHlink"/>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85" name="Rectangle 45"/>
            <p:cNvSpPr>
              <a:spLocks noChangeArrowheads="1"/>
            </p:cNvSpPr>
            <p:nvPr/>
          </p:nvSpPr>
          <p:spPr bwMode="auto">
            <a:xfrm>
              <a:off x="1042" y="1542"/>
              <a:ext cx="118" cy="145"/>
            </a:xfrm>
            <a:prstGeom prst="rect">
              <a:avLst/>
            </a:prstGeom>
            <a:gradFill rotWithShape="0">
              <a:gsLst>
                <a:gs pos="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86" name="Rectangle 46"/>
            <p:cNvSpPr>
              <a:spLocks noChangeArrowheads="1"/>
            </p:cNvSpPr>
            <p:nvPr/>
          </p:nvSpPr>
          <p:spPr bwMode="auto">
            <a:xfrm>
              <a:off x="818" y="1545"/>
              <a:ext cx="227" cy="146"/>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87" name="Rectangle 47"/>
            <p:cNvSpPr>
              <a:spLocks noChangeArrowheads="1"/>
            </p:cNvSpPr>
            <p:nvPr/>
          </p:nvSpPr>
          <p:spPr bwMode="auto">
            <a:xfrm>
              <a:off x="909" y="728"/>
              <a:ext cx="56" cy="137"/>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888" name="Text Box 48"/>
          <p:cNvSpPr txBox="1">
            <a:spLocks noChangeArrowheads="1"/>
          </p:cNvSpPr>
          <p:nvPr/>
        </p:nvSpPr>
        <p:spPr bwMode="auto">
          <a:xfrm>
            <a:off x="547688" y="5426075"/>
            <a:ext cx="12414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i="0"/>
              <a:t>Slide 13</a:t>
            </a:r>
          </a:p>
        </p:txBody>
      </p:sp>
      <p:sp>
        <p:nvSpPr>
          <p:cNvPr id="35889" name="Text Box 49"/>
          <p:cNvSpPr txBox="1">
            <a:spLocks noChangeArrowheads="1"/>
          </p:cNvSpPr>
          <p:nvPr/>
        </p:nvSpPr>
        <p:spPr bwMode="auto">
          <a:xfrm>
            <a:off x="527050" y="849313"/>
            <a:ext cx="5568950"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800" b="1" i="0">
                <a:solidFill>
                  <a:srgbClr val="FF3300"/>
                </a:solidFill>
              </a:rPr>
              <a:t>Internal Combustion Engine Basics</a:t>
            </a:r>
            <a:endParaRPr lang="en-US" sz="2400" i="0"/>
          </a:p>
        </p:txBody>
      </p:sp>
      <p:sp>
        <p:nvSpPr>
          <p:cNvPr id="35890" name="Text Box 50"/>
          <p:cNvSpPr txBox="1">
            <a:spLocks noChangeArrowheads="1"/>
          </p:cNvSpPr>
          <p:nvPr/>
        </p:nvSpPr>
        <p:spPr bwMode="auto">
          <a:xfrm>
            <a:off x="8175625" y="6167438"/>
            <a:ext cx="64452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a:r>
              <a:rPr lang="en-US" sz="1000" i="0"/>
              <a:t>D. Abata</a:t>
            </a:r>
            <a:endParaRPr lang="en-US" sz="2400" i="0"/>
          </a:p>
        </p:txBody>
      </p:sp>
      <p:grpSp>
        <p:nvGrpSpPr>
          <p:cNvPr id="35923" name="Group 83"/>
          <p:cNvGrpSpPr>
            <a:grpSpLocks/>
          </p:cNvGrpSpPr>
          <p:nvPr/>
        </p:nvGrpSpPr>
        <p:grpSpPr bwMode="auto">
          <a:xfrm>
            <a:off x="4249738" y="2936875"/>
            <a:ext cx="1252537" cy="2517775"/>
            <a:chOff x="2677" y="1850"/>
            <a:chExt cx="789" cy="1586"/>
          </a:xfrm>
        </p:grpSpPr>
        <p:sp>
          <p:nvSpPr>
            <p:cNvPr id="35864" name="AutoShape 24"/>
            <p:cNvSpPr>
              <a:spLocks noChangeArrowheads="1"/>
            </p:cNvSpPr>
            <p:nvPr/>
          </p:nvSpPr>
          <p:spPr bwMode="auto">
            <a:xfrm rot="-41288">
              <a:off x="3002" y="2095"/>
              <a:ext cx="197" cy="677"/>
            </a:xfrm>
            <a:custGeom>
              <a:avLst/>
              <a:gdLst>
                <a:gd name="G0" fmla="+- 5214 0 0"/>
                <a:gd name="G1" fmla="+- 21600 0 5214"/>
                <a:gd name="G2" fmla="*/ 5214 1 2"/>
                <a:gd name="G3" fmla="+- 21600 0 G2"/>
                <a:gd name="G4" fmla="+/ 5214 21600 2"/>
                <a:gd name="G5" fmla="+/ G1 0 2"/>
                <a:gd name="G6" fmla="*/ 21600 21600 5214"/>
                <a:gd name="G7" fmla="*/ G6 1 2"/>
                <a:gd name="G8" fmla="+- 21600 0 G7"/>
                <a:gd name="G9" fmla="*/ 21600 1 2"/>
                <a:gd name="G10" fmla="+- 5214 0 G9"/>
                <a:gd name="G11" fmla="?: G10 G8 0"/>
                <a:gd name="G12" fmla="?: G10 G7 21600"/>
                <a:gd name="T0" fmla="*/ 18993 w 21600"/>
                <a:gd name="T1" fmla="*/ 10800 h 21600"/>
                <a:gd name="T2" fmla="*/ 10800 w 21600"/>
                <a:gd name="T3" fmla="*/ 21600 h 21600"/>
                <a:gd name="T4" fmla="*/ 2607 w 21600"/>
                <a:gd name="T5" fmla="*/ 10800 h 21600"/>
                <a:gd name="T6" fmla="*/ 10800 w 21600"/>
                <a:gd name="T7" fmla="*/ 0 h 21600"/>
                <a:gd name="T8" fmla="*/ 4407 w 21600"/>
                <a:gd name="T9" fmla="*/ 4407 h 21600"/>
                <a:gd name="T10" fmla="*/ 17193 w 21600"/>
                <a:gd name="T11" fmla="*/ 17193 h 21600"/>
              </a:gdLst>
              <a:ahLst/>
              <a:cxnLst>
                <a:cxn ang="0">
                  <a:pos x="T0" y="T1"/>
                </a:cxn>
                <a:cxn ang="0">
                  <a:pos x="T2" y="T3"/>
                </a:cxn>
                <a:cxn ang="0">
                  <a:pos x="T4" y="T5"/>
                </a:cxn>
                <a:cxn ang="0">
                  <a:pos x="T6" y="T7"/>
                </a:cxn>
              </a:cxnLst>
              <a:rect l="T8" t="T9" r="T10" b="T11"/>
              <a:pathLst>
                <a:path w="21600" h="21600">
                  <a:moveTo>
                    <a:pt x="0" y="0"/>
                  </a:moveTo>
                  <a:lnTo>
                    <a:pt x="5214" y="21600"/>
                  </a:lnTo>
                  <a:lnTo>
                    <a:pt x="16386" y="21600"/>
                  </a:lnTo>
                  <a:lnTo>
                    <a:pt x="21600" y="0"/>
                  </a:lnTo>
                  <a:close/>
                </a:path>
              </a:pathLst>
            </a:cu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5865" name="Group 25"/>
            <p:cNvGrpSpPr>
              <a:grpSpLocks/>
            </p:cNvGrpSpPr>
            <p:nvPr/>
          </p:nvGrpSpPr>
          <p:grpSpPr bwMode="auto">
            <a:xfrm>
              <a:off x="2677" y="1850"/>
              <a:ext cx="789" cy="489"/>
              <a:chOff x="2677" y="1876"/>
              <a:chExt cx="789" cy="489"/>
            </a:xfrm>
          </p:grpSpPr>
          <p:sp>
            <p:nvSpPr>
              <p:cNvPr id="35866" name="Freeform 26"/>
              <p:cNvSpPr>
                <a:spLocks/>
              </p:cNvSpPr>
              <p:nvPr/>
            </p:nvSpPr>
            <p:spPr bwMode="auto">
              <a:xfrm>
                <a:off x="2691" y="1876"/>
                <a:ext cx="763" cy="489"/>
              </a:xfrm>
              <a:custGeom>
                <a:avLst/>
                <a:gdLst>
                  <a:gd name="T0" fmla="*/ 0 w 1389"/>
                  <a:gd name="T1" fmla="*/ 0 h 937"/>
                  <a:gd name="T2" fmla="*/ 1389 w 1389"/>
                  <a:gd name="T3" fmla="*/ 0 h 937"/>
                  <a:gd name="T4" fmla="*/ 1389 w 1389"/>
                  <a:gd name="T5" fmla="*/ 937 h 937"/>
                  <a:gd name="T6" fmla="*/ 936 w 1389"/>
                  <a:gd name="T7" fmla="*/ 781 h 937"/>
                  <a:gd name="T8" fmla="*/ 726 w 1389"/>
                  <a:gd name="T9" fmla="*/ 737 h 937"/>
                  <a:gd name="T10" fmla="*/ 663 w 1389"/>
                  <a:gd name="T11" fmla="*/ 737 h 937"/>
                  <a:gd name="T12" fmla="*/ 484 w 1389"/>
                  <a:gd name="T13" fmla="*/ 790 h 937"/>
                  <a:gd name="T14" fmla="*/ 0 w 1389"/>
                  <a:gd name="T15" fmla="*/ 937 h 937"/>
                  <a:gd name="T16" fmla="*/ 0 w 1389"/>
                  <a:gd name="T17" fmla="*/ 0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9" h="937">
                    <a:moveTo>
                      <a:pt x="0" y="0"/>
                    </a:moveTo>
                    <a:lnTo>
                      <a:pt x="1389" y="0"/>
                    </a:lnTo>
                    <a:lnTo>
                      <a:pt x="1389" y="937"/>
                    </a:lnTo>
                    <a:lnTo>
                      <a:pt x="936" y="781"/>
                    </a:lnTo>
                    <a:lnTo>
                      <a:pt x="726" y="737"/>
                    </a:lnTo>
                    <a:lnTo>
                      <a:pt x="663" y="737"/>
                    </a:lnTo>
                    <a:lnTo>
                      <a:pt x="484" y="790"/>
                    </a:lnTo>
                    <a:lnTo>
                      <a:pt x="0" y="937"/>
                    </a:lnTo>
                    <a:lnTo>
                      <a:pt x="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7" name="Oval 27"/>
              <p:cNvSpPr>
                <a:spLocks noChangeArrowheads="1"/>
              </p:cNvSpPr>
              <p:nvPr/>
            </p:nvSpPr>
            <p:spPr bwMode="auto">
              <a:xfrm>
                <a:off x="2975" y="2042"/>
                <a:ext cx="213" cy="197"/>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8" name="Rectangle 28" descr="Wave"/>
              <p:cNvSpPr>
                <a:spLocks noChangeArrowheads="1"/>
              </p:cNvSpPr>
              <p:nvPr/>
            </p:nvSpPr>
            <p:spPr bwMode="auto">
              <a:xfrm>
                <a:off x="2679" y="1908"/>
                <a:ext cx="787" cy="28"/>
              </a:xfrm>
              <a:prstGeom prst="rect">
                <a:avLst/>
              </a:prstGeom>
              <a:pattFill prst="wave">
                <a:fgClr>
                  <a:schemeClr val="tx2"/>
                </a:fgClr>
                <a:bgClr>
                  <a:schemeClr val="bg1"/>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9" name="Rectangle 29" descr="Plaid"/>
              <p:cNvSpPr>
                <a:spLocks noChangeArrowheads="1"/>
              </p:cNvSpPr>
              <p:nvPr/>
            </p:nvSpPr>
            <p:spPr bwMode="auto">
              <a:xfrm>
                <a:off x="2677" y="1959"/>
                <a:ext cx="787" cy="27"/>
              </a:xfrm>
              <a:prstGeom prst="rect">
                <a:avLst/>
              </a:prstGeom>
              <a:pattFill prst="plaid">
                <a:fgClr>
                  <a:schemeClr val="tx1"/>
                </a:fgClr>
                <a:bgClr>
                  <a:srgbClr val="FFFFFF"/>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870" name="Oval 30"/>
            <p:cNvSpPr>
              <a:spLocks noChangeArrowheads="1"/>
            </p:cNvSpPr>
            <p:nvPr/>
          </p:nvSpPr>
          <p:spPr bwMode="auto">
            <a:xfrm>
              <a:off x="2899" y="3121"/>
              <a:ext cx="360" cy="315"/>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71" name="AutoShape 31"/>
            <p:cNvSpPr>
              <a:spLocks noChangeArrowheads="1"/>
            </p:cNvSpPr>
            <p:nvPr/>
          </p:nvSpPr>
          <p:spPr bwMode="auto">
            <a:xfrm rot="21537453" flipV="1">
              <a:off x="2931" y="2825"/>
              <a:ext cx="330" cy="467"/>
            </a:xfrm>
            <a:custGeom>
              <a:avLst/>
              <a:gdLst>
                <a:gd name="G0" fmla="+- 3222 0 0"/>
                <a:gd name="G1" fmla="+- 21600 0 3222"/>
                <a:gd name="G2" fmla="*/ 3222 1 2"/>
                <a:gd name="G3" fmla="+- 21600 0 G2"/>
                <a:gd name="G4" fmla="+/ 3222 21600 2"/>
                <a:gd name="G5" fmla="+/ G1 0 2"/>
                <a:gd name="G6" fmla="*/ 21600 21600 3222"/>
                <a:gd name="G7" fmla="*/ G6 1 2"/>
                <a:gd name="G8" fmla="+- 21600 0 G7"/>
                <a:gd name="G9" fmla="*/ 21600 1 2"/>
                <a:gd name="G10" fmla="+- 3222 0 G9"/>
                <a:gd name="G11" fmla="?: G10 G8 0"/>
                <a:gd name="G12" fmla="?: G10 G7 21600"/>
                <a:gd name="T0" fmla="*/ 19989 w 21600"/>
                <a:gd name="T1" fmla="*/ 10800 h 21600"/>
                <a:gd name="T2" fmla="*/ 10800 w 21600"/>
                <a:gd name="T3" fmla="*/ 21600 h 21600"/>
                <a:gd name="T4" fmla="*/ 1611 w 21600"/>
                <a:gd name="T5" fmla="*/ 10800 h 21600"/>
                <a:gd name="T6" fmla="*/ 10800 w 21600"/>
                <a:gd name="T7" fmla="*/ 0 h 21600"/>
                <a:gd name="T8" fmla="*/ 3411 w 21600"/>
                <a:gd name="T9" fmla="*/ 3411 h 21600"/>
                <a:gd name="T10" fmla="*/ 18189 w 21600"/>
                <a:gd name="T11" fmla="*/ 18189 h 21600"/>
              </a:gdLst>
              <a:ahLst/>
              <a:cxnLst>
                <a:cxn ang="0">
                  <a:pos x="T0" y="T1"/>
                </a:cxn>
                <a:cxn ang="0">
                  <a:pos x="T2" y="T3"/>
                </a:cxn>
                <a:cxn ang="0">
                  <a:pos x="T4" y="T5"/>
                </a:cxn>
                <a:cxn ang="0">
                  <a:pos x="T6" y="T7"/>
                </a:cxn>
              </a:cxnLst>
              <a:rect l="T8" t="T9" r="T10" b="T11"/>
              <a:pathLst>
                <a:path w="21600" h="21600">
                  <a:moveTo>
                    <a:pt x="0" y="0"/>
                  </a:moveTo>
                  <a:lnTo>
                    <a:pt x="3222" y="21600"/>
                  </a:lnTo>
                  <a:lnTo>
                    <a:pt x="18378" y="21600"/>
                  </a:lnTo>
                  <a:lnTo>
                    <a:pt x="21600" y="0"/>
                  </a:lnTo>
                  <a:close/>
                </a:path>
              </a:pathLst>
            </a:custGeom>
            <a:solidFill>
              <a:srgbClr val="DDDDD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72" name="Line 32"/>
            <p:cNvSpPr>
              <a:spLocks noChangeShapeType="1"/>
            </p:cNvSpPr>
            <p:nvPr/>
          </p:nvSpPr>
          <p:spPr bwMode="auto">
            <a:xfrm rot="12599481">
              <a:off x="3091" y="2845"/>
              <a:ext cx="277" cy="34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73" name="Line 33"/>
            <p:cNvSpPr>
              <a:spLocks noChangeShapeType="1"/>
            </p:cNvSpPr>
            <p:nvPr/>
          </p:nvSpPr>
          <p:spPr bwMode="auto">
            <a:xfrm rot="2063061">
              <a:off x="2849" y="2811"/>
              <a:ext cx="197" cy="44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74" name="Oval 34"/>
            <p:cNvSpPr>
              <a:spLocks noChangeArrowheads="1"/>
            </p:cNvSpPr>
            <p:nvPr/>
          </p:nvSpPr>
          <p:spPr bwMode="auto">
            <a:xfrm>
              <a:off x="2946" y="3148"/>
              <a:ext cx="278" cy="259"/>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5875" name="Group 35"/>
            <p:cNvGrpSpPr>
              <a:grpSpLocks/>
            </p:cNvGrpSpPr>
            <p:nvPr/>
          </p:nvGrpSpPr>
          <p:grpSpPr bwMode="auto">
            <a:xfrm>
              <a:off x="2984" y="2728"/>
              <a:ext cx="228" cy="213"/>
              <a:chOff x="2985" y="3646"/>
              <a:chExt cx="228" cy="213"/>
            </a:xfrm>
          </p:grpSpPr>
          <p:sp>
            <p:nvSpPr>
              <p:cNvPr id="35876" name="Oval 36"/>
              <p:cNvSpPr>
                <a:spLocks noChangeArrowheads="1"/>
              </p:cNvSpPr>
              <p:nvPr/>
            </p:nvSpPr>
            <p:spPr bwMode="auto">
              <a:xfrm>
                <a:off x="2985" y="3646"/>
                <a:ext cx="228" cy="213"/>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77" name="Oval 37"/>
              <p:cNvSpPr>
                <a:spLocks noChangeArrowheads="1"/>
              </p:cNvSpPr>
              <p:nvPr/>
            </p:nvSpPr>
            <p:spPr bwMode="auto">
              <a:xfrm>
                <a:off x="3006" y="3664"/>
                <a:ext cx="187" cy="179"/>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891" name="Arc 51"/>
            <p:cNvSpPr>
              <a:spLocks/>
            </p:cNvSpPr>
            <p:nvPr/>
          </p:nvSpPr>
          <p:spPr bwMode="auto">
            <a:xfrm flipH="1">
              <a:off x="2736" y="2940"/>
              <a:ext cx="490" cy="324"/>
            </a:xfrm>
            <a:custGeom>
              <a:avLst/>
              <a:gdLst>
                <a:gd name="G0" fmla="+- 0 0 0"/>
                <a:gd name="G1" fmla="+- 20815 0 0"/>
                <a:gd name="G2" fmla="+- 21600 0 0"/>
                <a:gd name="T0" fmla="*/ 5769 w 21600"/>
                <a:gd name="T1" fmla="*/ 0 h 20815"/>
                <a:gd name="T2" fmla="*/ 21600 w 21600"/>
                <a:gd name="T3" fmla="*/ 20815 h 20815"/>
                <a:gd name="T4" fmla="*/ 0 w 21600"/>
                <a:gd name="T5" fmla="*/ 20815 h 20815"/>
              </a:gdLst>
              <a:ahLst/>
              <a:cxnLst>
                <a:cxn ang="0">
                  <a:pos x="T0" y="T1"/>
                </a:cxn>
                <a:cxn ang="0">
                  <a:pos x="T2" y="T3"/>
                </a:cxn>
                <a:cxn ang="0">
                  <a:pos x="T4" y="T5"/>
                </a:cxn>
              </a:cxnLst>
              <a:rect l="0" t="0" r="r" b="b"/>
              <a:pathLst>
                <a:path w="21600" h="20815" fill="none" extrusionOk="0">
                  <a:moveTo>
                    <a:pt x="5769" y="-1"/>
                  </a:moveTo>
                  <a:cubicBezTo>
                    <a:pt x="15123" y="2592"/>
                    <a:pt x="21600" y="11107"/>
                    <a:pt x="21600" y="20815"/>
                  </a:cubicBezTo>
                </a:path>
                <a:path w="21600" h="20815" stroke="0" extrusionOk="0">
                  <a:moveTo>
                    <a:pt x="5769" y="-1"/>
                  </a:moveTo>
                  <a:cubicBezTo>
                    <a:pt x="15123" y="2592"/>
                    <a:pt x="21600" y="11107"/>
                    <a:pt x="21600" y="20815"/>
                  </a:cubicBezTo>
                  <a:lnTo>
                    <a:pt x="0" y="20815"/>
                  </a:lnTo>
                  <a:close/>
                </a:path>
              </a:pathLst>
            </a:custGeom>
            <a:noFill/>
            <a:ln w="38100">
              <a:solidFill>
                <a:schemeClr val="tx1"/>
              </a:solidFill>
              <a:round/>
              <a:headEn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893" name="Rectangle 53"/>
          <p:cNvSpPr>
            <a:spLocks noChangeArrowheads="1"/>
          </p:cNvSpPr>
          <p:nvPr/>
        </p:nvSpPr>
        <p:spPr bwMode="auto">
          <a:xfrm rot="5400000">
            <a:off x="2440782" y="1556544"/>
            <a:ext cx="444500" cy="1227137"/>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5894" name="Group 54"/>
          <p:cNvGrpSpPr>
            <a:grpSpLocks/>
          </p:cNvGrpSpPr>
          <p:nvPr/>
        </p:nvGrpSpPr>
        <p:grpSpPr bwMode="auto">
          <a:xfrm rot="5400000">
            <a:off x="2663825" y="1706563"/>
            <a:ext cx="268288" cy="938212"/>
            <a:chOff x="1241" y="1354"/>
            <a:chExt cx="331" cy="778"/>
          </a:xfrm>
        </p:grpSpPr>
        <p:grpSp>
          <p:nvGrpSpPr>
            <p:cNvPr id="35895" name="Group 55"/>
            <p:cNvGrpSpPr>
              <a:grpSpLocks/>
            </p:cNvGrpSpPr>
            <p:nvPr/>
          </p:nvGrpSpPr>
          <p:grpSpPr bwMode="auto">
            <a:xfrm>
              <a:off x="1241" y="1354"/>
              <a:ext cx="331" cy="778"/>
              <a:chOff x="1223" y="2518"/>
              <a:chExt cx="331" cy="778"/>
            </a:xfrm>
          </p:grpSpPr>
          <p:sp>
            <p:nvSpPr>
              <p:cNvPr id="35896" name="AutoShape 56"/>
              <p:cNvSpPr>
                <a:spLocks noChangeArrowheads="1"/>
              </p:cNvSpPr>
              <p:nvPr/>
            </p:nvSpPr>
            <p:spPr bwMode="auto">
              <a:xfrm>
                <a:off x="1227" y="2518"/>
                <a:ext cx="327" cy="3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97" name="AutoShape 57"/>
              <p:cNvSpPr>
                <a:spLocks noChangeArrowheads="1"/>
              </p:cNvSpPr>
              <p:nvPr/>
            </p:nvSpPr>
            <p:spPr bwMode="auto">
              <a:xfrm flipV="1">
                <a:off x="1223" y="2905"/>
                <a:ext cx="327" cy="3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898" name="Rectangle 58"/>
            <p:cNvSpPr>
              <a:spLocks noChangeArrowheads="1"/>
            </p:cNvSpPr>
            <p:nvPr/>
          </p:nvSpPr>
          <p:spPr bwMode="auto">
            <a:xfrm>
              <a:off x="1327" y="1709"/>
              <a:ext cx="164" cy="73"/>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899" name="Rectangle 59"/>
          <p:cNvSpPr>
            <a:spLocks noChangeArrowheads="1"/>
          </p:cNvSpPr>
          <p:nvPr/>
        </p:nvSpPr>
        <p:spPr bwMode="auto">
          <a:xfrm rot="5400000">
            <a:off x="2674144" y="1939132"/>
            <a:ext cx="273050" cy="55562"/>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00" name="Rectangle 60"/>
          <p:cNvSpPr>
            <a:spLocks noChangeArrowheads="1"/>
          </p:cNvSpPr>
          <p:nvPr/>
        </p:nvSpPr>
        <p:spPr bwMode="auto">
          <a:xfrm rot="5400000">
            <a:off x="2057400" y="2030413"/>
            <a:ext cx="273050" cy="28575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01" name="Rectangle 61"/>
          <p:cNvSpPr>
            <a:spLocks noChangeArrowheads="1"/>
          </p:cNvSpPr>
          <p:nvPr/>
        </p:nvSpPr>
        <p:spPr bwMode="auto">
          <a:xfrm rot="5400000">
            <a:off x="2212181" y="2139157"/>
            <a:ext cx="236537" cy="76200"/>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04" name="Rectangle 64"/>
          <p:cNvSpPr>
            <a:spLocks noChangeArrowheads="1"/>
          </p:cNvSpPr>
          <p:nvPr/>
        </p:nvSpPr>
        <p:spPr bwMode="auto">
          <a:xfrm>
            <a:off x="3203575" y="2092325"/>
            <a:ext cx="850900" cy="187325"/>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5905" name="Group 65"/>
          <p:cNvGrpSpPr>
            <a:grpSpLocks/>
          </p:cNvGrpSpPr>
          <p:nvPr/>
        </p:nvGrpSpPr>
        <p:grpSpPr bwMode="auto">
          <a:xfrm>
            <a:off x="1743075" y="1660525"/>
            <a:ext cx="288925" cy="1038225"/>
            <a:chOff x="936" y="1046"/>
            <a:chExt cx="182" cy="654"/>
          </a:xfrm>
        </p:grpSpPr>
        <p:sp>
          <p:nvSpPr>
            <p:cNvPr id="35906" name="Rectangle 66"/>
            <p:cNvSpPr>
              <a:spLocks noChangeArrowheads="1"/>
            </p:cNvSpPr>
            <p:nvPr/>
          </p:nvSpPr>
          <p:spPr bwMode="auto">
            <a:xfrm>
              <a:off x="936" y="1046"/>
              <a:ext cx="182" cy="654"/>
            </a:xfrm>
            <a:prstGeom prst="rect">
              <a:avLst/>
            </a:pr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07" name="Rectangle 67" descr="Small grid"/>
            <p:cNvSpPr>
              <a:spLocks noChangeArrowheads="1"/>
            </p:cNvSpPr>
            <p:nvPr/>
          </p:nvSpPr>
          <p:spPr bwMode="auto">
            <a:xfrm>
              <a:off x="963" y="1100"/>
              <a:ext cx="137" cy="555"/>
            </a:xfrm>
            <a:prstGeom prst="rect">
              <a:avLst/>
            </a:prstGeom>
            <a:pattFill prst="smGrid">
              <a:fgClr>
                <a:schemeClr val="accent1"/>
              </a:fgClr>
              <a:bgClr>
                <a:schemeClr val="bg1"/>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5908" name="Group 68"/>
          <p:cNvGrpSpPr>
            <a:grpSpLocks/>
          </p:cNvGrpSpPr>
          <p:nvPr/>
        </p:nvGrpSpPr>
        <p:grpSpPr bwMode="auto">
          <a:xfrm>
            <a:off x="3679825" y="4305300"/>
            <a:ext cx="2987675" cy="2022475"/>
            <a:chOff x="2318" y="2712"/>
            <a:chExt cx="1882" cy="1274"/>
          </a:xfrm>
        </p:grpSpPr>
        <p:sp>
          <p:nvSpPr>
            <p:cNvPr id="35909" name="Freeform 69"/>
            <p:cNvSpPr>
              <a:spLocks/>
            </p:cNvSpPr>
            <p:nvPr/>
          </p:nvSpPr>
          <p:spPr bwMode="auto">
            <a:xfrm>
              <a:off x="2318" y="3150"/>
              <a:ext cx="775" cy="830"/>
            </a:xfrm>
            <a:custGeom>
              <a:avLst/>
              <a:gdLst>
                <a:gd name="T0" fmla="*/ 0 w 1018"/>
                <a:gd name="T1" fmla="*/ 0 h 764"/>
                <a:gd name="T2" fmla="*/ 173 w 1018"/>
                <a:gd name="T3" fmla="*/ 0 h 764"/>
                <a:gd name="T4" fmla="*/ 173 w 1018"/>
                <a:gd name="T5" fmla="*/ 491 h 764"/>
                <a:gd name="T6" fmla="*/ 446 w 1018"/>
                <a:gd name="T7" fmla="*/ 764 h 764"/>
                <a:gd name="T8" fmla="*/ 1018 w 1018"/>
                <a:gd name="T9" fmla="*/ 764 h 764"/>
              </a:gdLst>
              <a:ahLst/>
              <a:cxnLst>
                <a:cxn ang="0">
                  <a:pos x="T0" y="T1"/>
                </a:cxn>
                <a:cxn ang="0">
                  <a:pos x="T2" y="T3"/>
                </a:cxn>
                <a:cxn ang="0">
                  <a:pos x="T4" y="T5"/>
                </a:cxn>
                <a:cxn ang="0">
                  <a:pos x="T6" y="T7"/>
                </a:cxn>
                <a:cxn ang="0">
                  <a:pos x="T8" y="T9"/>
                </a:cxn>
              </a:cxnLst>
              <a:rect l="0" t="0" r="r" b="b"/>
              <a:pathLst>
                <a:path w="1018" h="764">
                  <a:moveTo>
                    <a:pt x="0" y="0"/>
                  </a:moveTo>
                  <a:lnTo>
                    <a:pt x="173" y="0"/>
                  </a:lnTo>
                  <a:lnTo>
                    <a:pt x="173" y="491"/>
                  </a:lnTo>
                  <a:lnTo>
                    <a:pt x="446" y="764"/>
                  </a:lnTo>
                  <a:lnTo>
                    <a:pt x="1018" y="764"/>
                  </a:lnTo>
                </a:path>
              </a:pathLst>
            </a:custGeom>
            <a:noFill/>
            <a:ln w="762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10" name="Freeform 70"/>
            <p:cNvSpPr>
              <a:spLocks/>
            </p:cNvSpPr>
            <p:nvPr/>
          </p:nvSpPr>
          <p:spPr bwMode="auto">
            <a:xfrm flipH="1">
              <a:off x="3055" y="3147"/>
              <a:ext cx="775" cy="839"/>
            </a:xfrm>
            <a:custGeom>
              <a:avLst/>
              <a:gdLst>
                <a:gd name="T0" fmla="*/ 0 w 1018"/>
                <a:gd name="T1" fmla="*/ 0 h 764"/>
                <a:gd name="T2" fmla="*/ 173 w 1018"/>
                <a:gd name="T3" fmla="*/ 0 h 764"/>
                <a:gd name="T4" fmla="*/ 173 w 1018"/>
                <a:gd name="T5" fmla="*/ 491 h 764"/>
                <a:gd name="T6" fmla="*/ 446 w 1018"/>
                <a:gd name="T7" fmla="*/ 764 h 764"/>
                <a:gd name="T8" fmla="*/ 1018 w 1018"/>
                <a:gd name="T9" fmla="*/ 764 h 764"/>
              </a:gdLst>
              <a:ahLst/>
              <a:cxnLst>
                <a:cxn ang="0">
                  <a:pos x="T0" y="T1"/>
                </a:cxn>
                <a:cxn ang="0">
                  <a:pos x="T2" y="T3"/>
                </a:cxn>
                <a:cxn ang="0">
                  <a:pos x="T4" y="T5"/>
                </a:cxn>
                <a:cxn ang="0">
                  <a:pos x="T6" y="T7"/>
                </a:cxn>
                <a:cxn ang="0">
                  <a:pos x="T8" y="T9"/>
                </a:cxn>
              </a:cxnLst>
              <a:rect l="0" t="0" r="r" b="b"/>
              <a:pathLst>
                <a:path w="1018" h="764">
                  <a:moveTo>
                    <a:pt x="0" y="0"/>
                  </a:moveTo>
                  <a:lnTo>
                    <a:pt x="173" y="0"/>
                  </a:lnTo>
                  <a:lnTo>
                    <a:pt x="173" y="491"/>
                  </a:lnTo>
                  <a:lnTo>
                    <a:pt x="446" y="764"/>
                  </a:lnTo>
                  <a:lnTo>
                    <a:pt x="1018" y="764"/>
                  </a:lnTo>
                </a:path>
              </a:pathLst>
            </a:custGeom>
            <a:noFill/>
            <a:ln w="762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11" name="Freeform 71"/>
            <p:cNvSpPr>
              <a:spLocks/>
            </p:cNvSpPr>
            <p:nvPr/>
          </p:nvSpPr>
          <p:spPr bwMode="auto">
            <a:xfrm>
              <a:off x="2505" y="3771"/>
              <a:ext cx="1093" cy="188"/>
            </a:xfrm>
            <a:custGeom>
              <a:avLst/>
              <a:gdLst>
                <a:gd name="T0" fmla="*/ 0 w 1436"/>
                <a:gd name="T1" fmla="*/ 13 h 249"/>
                <a:gd name="T2" fmla="*/ 145 w 1436"/>
                <a:gd name="T3" fmla="*/ 49 h 249"/>
                <a:gd name="T4" fmla="*/ 254 w 1436"/>
                <a:gd name="T5" fmla="*/ 22 h 249"/>
                <a:gd name="T6" fmla="*/ 372 w 1436"/>
                <a:gd name="T7" fmla="*/ 58 h 249"/>
                <a:gd name="T8" fmla="*/ 490 w 1436"/>
                <a:gd name="T9" fmla="*/ 49 h 249"/>
                <a:gd name="T10" fmla="*/ 609 w 1436"/>
                <a:gd name="T11" fmla="*/ 68 h 249"/>
                <a:gd name="T12" fmla="*/ 663 w 1436"/>
                <a:gd name="T13" fmla="*/ 86 h 249"/>
                <a:gd name="T14" fmla="*/ 718 w 1436"/>
                <a:gd name="T15" fmla="*/ 68 h 249"/>
                <a:gd name="T16" fmla="*/ 845 w 1436"/>
                <a:gd name="T17" fmla="*/ 22 h 249"/>
                <a:gd name="T18" fmla="*/ 1027 w 1436"/>
                <a:gd name="T19" fmla="*/ 22 h 249"/>
                <a:gd name="T20" fmla="*/ 1136 w 1436"/>
                <a:gd name="T21" fmla="*/ 13 h 249"/>
                <a:gd name="T22" fmla="*/ 1272 w 1436"/>
                <a:gd name="T23" fmla="*/ 49 h 249"/>
                <a:gd name="T24" fmla="*/ 1299 w 1436"/>
                <a:gd name="T25" fmla="*/ 40 h 249"/>
                <a:gd name="T26" fmla="*/ 1354 w 1436"/>
                <a:gd name="T27" fmla="*/ 58 h 249"/>
                <a:gd name="T28" fmla="*/ 1436 w 1436"/>
                <a:gd name="T29" fmla="*/ 49 h 249"/>
                <a:gd name="T30" fmla="*/ 1290 w 1436"/>
                <a:gd name="T31" fmla="*/ 249 h 249"/>
                <a:gd name="T32" fmla="*/ 209 w 1436"/>
                <a:gd name="T33" fmla="*/ 249 h 249"/>
                <a:gd name="T34" fmla="*/ 0 w 1436"/>
                <a:gd name="T35" fmla="*/ 1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6" h="249">
                  <a:moveTo>
                    <a:pt x="0" y="13"/>
                  </a:moveTo>
                  <a:cubicBezTo>
                    <a:pt x="43" y="56"/>
                    <a:pt x="80" y="40"/>
                    <a:pt x="145" y="49"/>
                  </a:cubicBezTo>
                  <a:cubicBezTo>
                    <a:pt x="196" y="66"/>
                    <a:pt x="208" y="37"/>
                    <a:pt x="254" y="22"/>
                  </a:cubicBezTo>
                  <a:cubicBezTo>
                    <a:pt x="325" y="46"/>
                    <a:pt x="267" y="45"/>
                    <a:pt x="372" y="58"/>
                  </a:cubicBezTo>
                  <a:cubicBezTo>
                    <a:pt x="423" y="50"/>
                    <a:pt x="442" y="40"/>
                    <a:pt x="490" y="49"/>
                  </a:cubicBezTo>
                  <a:cubicBezTo>
                    <a:pt x="530" y="56"/>
                    <a:pt x="609" y="68"/>
                    <a:pt x="609" y="68"/>
                  </a:cubicBezTo>
                  <a:cubicBezTo>
                    <a:pt x="627" y="74"/>
                    <a:pt x="645" y="80"/>
                    <a:pt x="663" y="86"/>
                  </a:cubicBezTo>
                  <a:cubicBezTo>
                    <a:pt x="681" y="92"/>
                    <a:pt x="718" y="68"/>
                    <a:pt x="718" y="68"/>
                  </a:cubicBezTo>
                  <a:cubicBezTo>
                    <a:pt x="752" y="32"/>
                    <a:pt x="798" y="30"/>
                    <a:pt x="845" y="22"/>
                  </a:cubicBezTo>
                  <a:cubicBezTo>
                    <a:pt x="927" y="43"/>
                    <a:pt x="915" y="39"/>
                    <a:pt x="1027" y="22"/>
                  </a:cubicBezTo>
                  <a:cubicBezTo>
                    <a:pt x="1065" y="9"/>
                    <a:pt x="1097" y="0"/>
                    <a:pt x="1136" y="13"/>
                  </a:cubicBezTo>
                  <a:cubicBezTo>
                    <a:pt x="1175" y="71"/>
                    <a:pt x="1201" y="57"/>
                    <a:pt x="1272" y="49"/>
                  </a:cubicBezTo>
                  <a:cubicBezTo>
                    <a:pt x="1281" y="46"/>
                    <a:pt x="1290" y="39"/>
                    <a:pt x="1299" y="40"/>
                  </a:cubicBezTo>
                  <a:cubicBezTo>
                    <a:pt x="1318" y="42"/>
                    <a:pt x="1354" y="58"/>
                    <a:pt x="1354" y="58"/>
                  </a:cubicBezTo>
                  <a:cubicBezTo>
                    <a:pt x="1424" y="48"/>
                    <a:pt x="1396" y="49"/>
                    <a:pt x="1436" y="49"/>
                  </a:cubicBezTo>
                  <a:lnTo>
                    <a:pt x="1290" y="249"/>
                  </a:lnTo>
                  <a:lnTo>
                    <a:pt x="209" y="249"/>
                  </a:lnTo>
                  <a:lnTo>
                    <a:pt x="0" y="13"/>
                  </a:lnTo>
                  <a:close/>
                </a:path>
              </a:pathLst>
            </a:cu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12" name="Freeform 72"/>
            <p:cNvSpPr>
              <a:spLocks/>
            </p:cNvSpPr>
            <p:nvPr/>
          </p:nvSpPr>
          <p:spPr bwMode="auto">
            <a:xfrm>
              <a:off x="3612" y="2738"/>
              <a:ext cx="303" cy="562"/>
            </a:xfrm>
            <a:custGeom>
              <a:avLst/>
              <a:gdLst>
                <a:gd name="T0" fmla="*/ 0 w 536"/>
                <a:gd name="T1" fmla="*/ 0 h 1010"/>
                <a:gd name="T2" fmla="*/ 0 w 536"/>
                <a:gd name="T3" fmla="*/ 1010 h 1010"/>
                <a:gd name="T4" fmla="*/ 63 w 536"/>
                <a:gd name="T5" fmla="*/ 1010 h 1010"/>
                <a:gd name="T6" fmla="*/ 63 w 536"/>
                <a:gd name="T7" fmla="*/ 264 h 1010"/>
                <a:gd name="T8" fmla="*/ 527 w 536"/>
                <a:gd name="T9" fmla="*/ 264 h 1010"/>
                <a:gd name="T10" fmla="*/ 536 w 536"/>
                <a:gd name="T11" fmla="*/ 200 h 1010"/>
                <a:gd name="T12" fmla="*/ 63 w 536"/>
                <a:gd name="T13" fmla="*/ 200 h 1010"/>
                <a:gd name="T14" fmla="*/ 63 w 536"/>
                <a:gd name="T15" fmla="*/ 9 h 1010"/>
                <a:gd name="T16" fmla="*/ 0 w 536"/>
                <a:gd name="T17" fmla="*/ 0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6" h="1010">
                  <a:moveTo>
                    <a:pt x="0" y="0"/>
                  </a:moveTo>
                  <a:lnTo>
                    <a:pt x="0" y="1010"/>
                  </a:lnTo>
                  <a:lnTo>
                    <a:pt x="63" y="1010"/>
                  </a:lnTo>
                  <a:lnTo>
                    <a:pt x="63" y="264"/>
                  </a:lnTo>
                  <a:lnTo>
                    <a:pt x="527" y="264"/>
                  </a:lnTo>
                  <a:lnTo>
                    <a:pt x="536" y="200"/>
                  </a:lnTo>
                  <a:lnTo>
                    <a:pt x="63" y="200"/>
                  </a:lnTo>
                  <a:lnTo>
                    <a:pt x="63" y="9"/>
                  </a:lnTo>
                  <a:lnTo>
                    <a:pt x="0" y="0"/>
                  </a:lnTo>
                  <a:close/>
                </a:path>
              </a:pathLst>
            </a:custGeom>
            <a:solidFill>
              <a:srgbClr val="33CCCC"/>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13" name="Oval 73"/>
            <p:cNvSpPr>
              <a:spLocks noChangeArrowheads="1"/>
            </p:cNvSpPr>
            <p:nvPr/>
          </p:nvSpPr>
          <p:spPr bwMode="auto">
            <a:xfrm>
              <a:off x="3909" y="2712"/>
              <a:ext cx="291" cy="295"/>
            </a:xfrm>
            <a:prstGeom prst="ellipse">
              <a:avLst/>
            </a:prstGeom>
            <a:solidFill>
              <a:schemeClr val="bg1"/>
            </a:solidFill>
            <a:ln w="381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14" name="Line 74"/>
            <p:cNvSpPr>
              <a:spLocks noChangeShapeType="1"/>
            </p:cNvSpPr>
            <p:nvPr/>
          </p:nvSpPr>
          <p:spPr bwMode="auto">
            <a:xfrm flipV="1">
              <a:off x="4034" y="2780"/>
              <a:ext cx="83" cy="185"/>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5915" name="Group 75"/>
            <p:cNvGrpSpPr>
              <a:grpSpLocks/>
            </p:cNvGrpSpPr>
            <p:nvPr/>
          </p:nvGrpSpPr>
          <p:grpSpPr bwMode="auto">
            <a:xfrm>
              <a:off x="3356" y="3299"/>
              <a:ext cx="290" cy="233"/>
              <a:chOff x="4372" y="3408"/>
              <a:chExt cx="473" cy="355"/>
            </a:xfrm>
          </p:grpSpPr>
          <p:sp>
            <p:nvSpPr>
              <p:cNvPr id="35916" name="AutoShape 76"/>
              <p:cNvSpPr>
                <a:spLocks noChangeArrowheads="1"/>
              </p:cNvSpPr>
              <p:nvPr/>
            </p:nvSpPr>
            <p:spPr bwMode="auto">
              <a:xfrm rot="5400000" flipH="1" flipV="1">
                <a:off x="4431" y="3349"/>
                <a:ext cx="355" cy="473"/>
              </a:xfrm>
              <a:prstGeom prst="flowChartMagneticTape">
                <a:avLst/>
              </a:prstGeom>
              <a:solidFill>
                <a:srgbClr val="33CCCC"/>
              </a:solidFill>
              <a:ln w="2857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17" name="AutoShape 77"/>
              <p:cNvSpPr>
                <a:spLocks noChangeArrowheads="1"/>
              </p:cNvSpPr>
              <p:nvPr/>
            </p:nvSpPr>
            <p:spPr bwMode="auto">
              <a:xfrm>
                <a:off x="4392" y="3464"/>
                <a:ext cx="263" cy="254"/>
              </a:xfrm>
              <a:prstGeom prst="sun">
                <a:avLst>
                  <a:gd name="adj" fmla="val 25000"/>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18" name="AutoShape 78"/>
              <p:cNvSpPr>
                <a:spLocks noChangeArrowheads="1"/>
              </p:cNvSpPr>
              <p:nvPr/>
            </p:nvSpPr>
            <p:spPr bwMode="auto">
              <a:xfrm>
                <a:off x="4560" y="3452"/>
                <a:ext cx="263" cy="254"/>
              </a:xfrm>
              <a:prstGeom prst="sun">
                <a:avLst>
                  <a:gd name="adj" fmla="val 25000"/>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919" name="Rectangle 79"/>
            <p:cNvSpPr>
              <a:spLocks noChangeArrowheads="1"/>
            </p:cNvSpPr>
            <p:nvPr/>
          </p:nvSpPr>
          <p:spPr bwMode="auto">
            <a:xfrm>
              <a:off x="3323" y="3709"/>
              <a:ext cx="249" cy="96"/>
            </a:xfrm>
            <a:prstGeom prst="rect">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20" name="Rectangle 80"/>
            <p:cNvSpPr>
              <a:spLocks noChangeArrowheads="1"/>
            </p:cNvSpPr>
            <p:nvPr/>
          </p:nvSpPr>
          <p:spPr bwMode="auto">
            <a:xfrm>
              <a:off x="3466" y="3506"/>
              <a:ext cx="90" cy="196"/>
            </a:xfrm>
            <a:prstGeom prst="rect">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5924" name="Group 84"/>
          <p:cNvGrpSpPr>
            <a:grpSpLocks/>
          </p:cNvGrpSpPr>
          <p:nvPr/>
        </p:nvGrpSpPr>
        <p:grpSpPr bwMode="auto">
          <a:xfrm>
            <a:off x="3216275" y="5089525"/>
            <a:ext cx="728663" cy="682625"/>
            <a:chOff x="1154" y="1488"/>
            <a:chExt cx="459" cy="430"/>
          </a:xfrm>
        </p:grpSpPr>
        <p:sp>
          <p:nvSpPr>
            <p:cNvPr id="35925" name="Rectangle 85"/>
            <p:cNvSpPr>
              <a:spLocks noChangeArrowheads="1"/>
            </p:cNvSpPr>
            <p:nvPr/>
          </p:nvSpPr>
          <p:spPr bwMode="auto">
            <a:xfrm>
              <a:off x="1164" y="1491"/>
              <a:ext cx="109" cy="418"/>
            </a:xfrm>
            <a:prstGeom prst="rect">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26" name="Rectangle 86"/>
            <p:cNvSpPr>
              <a:spLocks noChangeArrowheads="1"/>
            </p:cNvSpPr>
            <p:nvPr/>
          </p:nvSpPr>
          <p:spPr bwMode="auto">
            <a:xfrm rot="-5400000">
              <a:off x="1332" y="1324"/>
              <a:ext cx="118" cy="445"/>
            </a:xfrm>
            <a:prstGeom prst="rect">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27" name="Freeform 87"/>
            <p:cNvSpPr>
              <a:spLocks/>
            </p:cNvSpPr>
            <p:nvPr/>
          </p:nvSpPr>
          <p:spPr bwMode="auto">
            <a:xfrm>
              <a:off x="1154" y="1491"/>
              <a:ext cx="446" cy="427"/>
            </a:xfrm>
            <a:custGeom>
              <a:avLst/>
              <a:gdLst>
                <a:gd name="T0" fmla="*/ 446 w 446"/>
                <a:gd name="T1" fmla="*/ 0 h 427"/>
                <a:gd name="T2" fmla="*/ 0 w 446"/>
                <a:gd name="T3" fmla="*/ 0 h 427"/>
                <a:gd name="T4" fmla="*/ 0 w 446"/>
                <a:gd name="T5" fmla="*/ 427 h 427"/>
              </a:gdLst>
              <a:ahLst/>
              <a:cxnLst>
                <a:cxn ang="0">
                  <a:pos x="T0" y="T1"/>
                </a:cxn>
                <a:cxn ang="0">
                  <a:pos x="T2" y="T3"/>
                </a:cxn>
                <a:cxn ang="0">
                  <a:pos x="T4" y="T5"/>
                </a:cxn>
              </a:cxnLst>
              <a:rect l="0" t="0" r="r" b="b"/>
              <a:pathLst>
                <a:path w="446" h="427">
                  <a:moveTo>
                    <a:pt x="446" y="0"/>
                  </a:moveTo>
                  <a:lnTo>
                    <a:pt x="0" y="0"/>
                  </a:lnTo>
                  <a:lnTo>
                    <a:pt x="0" y="427"/>
                  </a:lnTo>
                </a:path>
              </a:pathLst>
            </a:custGeom>
            <a:noFill/>
            <a:ln w="28575" cap="flat" cmpd="sng">
              <a:solidFill>
                <a:schemeClr val="tx1"/>
              </a:solidFill>
              <a:prstDash val="solid"/>
              <a:round/>
              <a:headEnd/>
              <a:tailEnd/>
            </a:ln>
            <a:effectLst/>
            <a:extLst>
              <a:ext uri="{909E8E84-426E-40DD-AFC4-6F175D3DCCD1}">
                <a14:hiddenFill xmlns="" xmlns:a14="http://schemas.microsoft.com/office/drawing/2010/main">
                  <a:solidFill>
                    <a:srgbClr val="33CC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28" name="Freeform 88"/>
            <p:cNvSpPr>
              <a:spLocks/>
            </p:cNvSpPr>
            <p:nvPr/>
          </p:nvSpPr>
          <p:spPr bwMode="auto">
            <a:xfrm>
              <a:off x="1264" y="1609"/>
              <a:ext cx="327" cy="291"/>
            </a:xfrm>
            <a:custGeom>
              <a:avLst/>
              <a:gdLst>
                <a:gd name="T0" fmla="*/ 327 w 327"/>
                <a:gd name="T1" fmla="*/ 0 h 291"/>
                <a:gd name="T2" fmla="*/ 0 w 327"/>
                <a:gd name="T3" fmla="*/ 0 h 291"/>
                <a:gd name="T4" fmla="*/ 0 w 327"/>
                <a:gd name="T5" fmla="*/ 291 h 291"/>
              </a:gdLst>
              <a:ahLst/>
              <a:cxnLst>
                <a:cxn ang="0">
                  <a:pos x="T0" y="T1"/>
                </a:cxn>
                <a:cxn ang="0">
                  <a:pos x="T2" y="T3"/>
                </a:cxn>
                <a:cxn ang="0">
                  <a:pos x="T4" y="T5"/>
                </a:cxn>
              </a:cxnLst>
              <a:rect l="0" t="0" r="r" b="b"/>
              <a:pathLst>
                <a:path w="327" h="291">
                  <a:moveTo>
                    <a:pt x="327" y="0"/>
                  </a:moveTo>
                  <a:lnTo>
                    <a:pt x="0" y="0"/>
                  </a:lnTo>
                  <a:lnTo>
                    <a:pt x="0" y="291"/>
                  </a:lnTo>
                </a:path>
              </a:pathLst>
            </a:custGeom>
            <a:noFill/>
            <a:ln w="28575" cap="flat" cmpd="sng">
              <a:solidFill>
                <a:schemeClr val="tx1"/>
              </a:solidFill>
              <a:prstDash val="solid"/>
              <a:round/>
              <a:headEnd/>
              <a:tailEnd/>
            </a:ln>
            <a:effectLst/>
            <a:extLst>
              <a:ext uri="{909E8E84-426E-40DD-AFC4-6F175D3DCCD1}">
                <a14:hiddenFill xmlns="" xmlns:a14="http://schemas.microsoft.com/office/drawing/2010/main">
                  <a:solidFill>
                    <a:srgbClr val="33CC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929" name="AutoShape 89"/>
          <p:cNvSpPr>
            <a:spLocks noChangeArrowheads="1"/>
          </p:cNvSpPr>
          <p:nvPr/>
        </p:nvSpPr>
        <p:spPr bwMode="auto">
          <a:xfrm>
            <a:off x="5267325" y="2743200"/>
            <a:ext cx="144463" cy="158750"/>
          </a:xfrm>
          <a:prstGeom prst="irregularSeal1">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5943" name="Group 103"/>
          <p:cNvGrpSpPr>
            <a:grpSpLocks/>
          </p:cNvGrpSpPr>
          <p:nvPr/>
        </p:nvGrpSpPr>
        <p:grpSpPr bwMode="auto">
          <a:xfrm>
            <a:off x="6445250" y="1862138"/>
            <a:ext cx="2314575" cy="2432050"/>
            <a:chOff x="4060" y="1173"/>
            <a:chExt cx="1458" cy="1532"/>
          </a:xfrm>
        </p:grpSpPr>
        <p:grpSp>
          <p:nvGrpSpPr>
            <p:cNvPr id="35944" name="Group 104"/>
            <p:cNvGrpSpPr>
              <a:grpSpLocks/>
            </p:cNvGrpSpPr>
            <p:nvPr/>
          </p:nvGrpSpPr>
          <p:grpSpPr bwMode="auto">
            <a:xfrm>
              <a:off x="4060" y="1173"/>
              <a:ext cx="1458" cy="1532"/>
              <a:chOff x="4060" y="1173"/>
              <a:chExt cx="1458" cy="1532"/>
            </a:xfrm>
          </p:grpSpPr>
          <p:sp>
            <p:nvSpPr>
              <p:cNvPr id="35945" name="Freeform 105"/>
              <p:cNvSpPr>
                <a:spLocks/>
              </p:cNvSpPr>
              <p:nvPr/>
            </p:nvSpPr>
            <p:spPr bwMode="auto">
              <a:xfrm>
                <a:off x="4227" y="1173"/>
                <a:ext cx="1291" cy="1236"/>
              </a:xfrm>
              <a:custGeom>
                <a:avLst/>
                <a:gdLst>
                  <a:gd name="T0" fmla="*/ 0 w 1291"/>
                  <a:gd name="T1" fmla="*/ 0 h 1236"/>
                  <a:gd name="T2" fmla="*/ 0 w 1291"/>
                  <a:gd name="T3" fmla="*/ 1236 h 1236"/>
                  <a:gd name="T4" fmla="*/ 1291 w 1291"/>
                  <a:gd name="T5" fmla="*/ 1236 h 1236"/>
                </a:gdLst>
                <a:ahLst/>
                <a:cxnLst>
                  <a:cxn ang="0">
                    <a:pos x="T0" y="T1"/>
                  </a:cxn>
                  <a:cxn ang="0">
                    <a:pos x="T2" y="T3"/>
                  </a:cxn>
                  <a:cxn ang="0">
                    <a:pos x="T4" y="T5"/>
                  </a:cxn>
                </a:cxnLst>
                <a:rect l="0" t="0" r="r" b="b"/>
                <a:pathLst>
                  <a:path w="1291" h="1236">
                    <a:moveTo>
                      <a:pt x="0" y="0"/>
                    </a:moveTo>
                    <a:lnTo>
                      <a:pt x="0" y="1236"/>
                    </a:lnTo>
                    <a:lnTo>
                      <a:pt x="1291" y="1236"/>
                    </a:lnTo>
                  </a:path>
                </a:pathLst>
              </a:custGeom>
              <a:noFill/>
              <a:ln w="9525" cap="flat" cmpd="sng">
                <a:solidFill>
                  <a:schemeClr val="tx1"/>
                </a:solidFill>
                <a:prstDash val="solid"/>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6" name="Text Box 106"/>
              <p:cNvSpPr txBox="1">
                <a:spLocks noChangeArrowheads="1"/>
              </p:cNvSpPr>
              <p:nvPr/>
            </p:nvSpPr>
            <p:spPr bwMode="auto">
              <a:xfrm>
                <a:off x="4739" y="2397"/>
                <a:ext cx="394"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t>volume</a:t>
                </a:r>
              </a:p>
            </p:txBody>
          </p:sp>
          <p:sp>
            <p:nvSpPr>
              <p:cNvPr id="35947" name="Text Box 107"/>
              <p:cNvSpPr txBox="1">
                <a:spLocks noChangeArrowheads="1"/>
              </p:cNvSpPr>
              <p:nvPr/>
            </p:nvSpPr>
            <p:spPr bwMode="auto">
              <a:xfrm rot="-5400000">
                <a:off x="3924" y="1614"/>
                <a:ext cx="446"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t>pressure</a:t>
                </a:r>
              </a:p>
            </p:txBody>
          </p:sp>
          <p:sp>
            <p:nvSpPr>
              <p:cNvPr id="35948" name="Freeform 108"/>
              <p:cNvSpPr>
                <a:spLocks/>
              </p:cNvSpPr>
              <p:nvPr/>
            </p:nvSpPr>
            <p:spPr bwMode="auto">
              <a:xfrm>
                <a:off x="4466" y="1261"/>
                <a:ext cx="826" cy="938"/>
              </a:xfrm>
              <a:custGeom>
                <a:avLst/>
                <a:gdLst>
                  <a:gd name="T0" fmla="*/ 743 w 826"/>
                  <a:gd name="T1" fmla="*/ 803 h 938"/>
                  <a:gd name="T2" fmla="*/ 579 w 826"/>
                  <a:gd name="T3" fmla="*/ 748 h 938"/>
                  <a:gd name="T4" fmla="*/ 497 w 826"/>
                  <a:gd name="T5" fmla="*/ 721 h 938"/>
                  <a:gd name="T6" fmla="*/ 333 w 826"/>
                  <a:gd name="T7" fmla="*/ 630 h 938"/>
                  <a:gd name="T8" fmla="*/ 252 w 826"/>
                  <a:gd name="T9" fmla="*/ 566 h 938"/>
                  <a:gd name="T10" fmla="*/ 224 w 826"/>
                  <a:gd name="T11" fmla="*/ 548 h 938"/>
                  <a:gd name="T12" fmla="*/ 206 w 826"/>
                  <a:gd name="T13" fmla="*/ 521 h 938"/>
                  <a:gd name="T14" fmla="*/ 179 w 826"/>
                  <a:gd name="T15" fmla="*/ 503 h 938"/>
                  <a:gd name="T16" fmla="*/ 170 w 826"/>
                  <a:gd name="T17" fmla="*/ 475 h 938"/>
                  <a:gd name="T18" fmla="*/ 124 w 826"/>
                  <a:gd name="T19" fmla="*/ 439 h 938"/>
                  <a:gd name="T20" fmla="*/ 97 w 826"/>
                  <a:gd name="T21" fmla="*/ 385 h 938"/>
                  <a:gd name="T22" fmla="*/ 24 w 826"/>
                  <a:gd name="T23" fmla="*/ 212 h 938"/>
                  <a:gd name="T24" fmla="*/ 6 w 826"/>
                  <a:gd name="T25" fmla="*/ 103 h 938"/>
                  <a:gd name="T26" fmla="*/ 24 w 826"/>
                  <a:gd name="T27" fmla="*/ 39 h 938"/>
                  <a:gd name="T28" fmla="*/ 70 w 826"/>
                  <a:gd name="T29" fmla="*/ 12 h 938"/>
                  <a:gd name="T30" fmla="*/ 97 w 826"/>
                  <a:gd name="T31" fmla="*/ 3 h 938"/>
                  <a:gd name="T32" fmla="*/ 152 w 826"/>
                  <a:gd name="T33" fmla="*/ 12 h 938"/>
                  <a:gd name="T34" fmla="*/ 206 w 826"/>
                  <a:gd name="T35" fmla="*/ 30 h 938"/>
                  <a:gd name="T36" fmla="*/ 261 w 826"/>
                  <a:gd name="T37" fmla="*/ 66 h 938"/>
                  <a:gd name="T38" fmla="*/ 352 w 826"/>
                  <a:gd name="T39" fmla="*/ 157 h 938"/>
                  <a:gd name="T40" fmla="*/ 552 w 826"/>
                  <a:gd name="T41" fmla="*/ 375 h 938"/>
                  <a:gd name="T42" fmla="*/ 606 w 826"/>
                  <a:gd name="T43" fmla="*/ 403 h 938"/>
                  <a:gd name="T44" fmla="*/ 752 w 826"/>
                  <a:gd name="T45" fmla="*/ 539 h 938"/>
                  <a:gd name="T46" fmla="*/ 761 w 826"/>
                  <a:gd name="T47" fmla="*/ 566 h 938"/>
                  <a:gd name="T48" fmla="*/ 779 w 826"/>
                  <a:gd name="T49" fmla="*/ 585 h 938"/>
                  <a:gd name="T50" fmla="*/ 797 w 826"/>
                  <a:gd name="T51" fmla="*/ 639 h 938"/>
                  <a:gd name="T52" fmla="*/ 806 w 826"/>
                  <a:gd name="T53" fmla="*/ 666 h 938"/>
                  <a:gd name="T54" fmla="*/ 806 w 826"/>
                  <a:gd name="T55" fmla="*/ 794 h 938"/>
                  <a:gd name="T56" fmla="*/ 624 w 826"/>
                  <a:gd name="T57" fmla="*/ 830 h 938"/>
                  <a:gd name="T58" fmla="*/ 152 w 826"/>
                  <a:gd name="T59" fmla="*/ 776 h 938"/>
                  <a:gd name="T60" fmla="*/ 34 w 826"/>
                  <a:gd name="T61" fmla="*/ 803 h 938"/>
                  <a:gd name="T62" fmla="*/ 152 w 826"/>
                  <a:gd name="T63" fmla="*/ 876 h 938"/>
                  <a:gd name="T64" fmla="*/ 370 w 826"/>
                  <a:gd name="T65" fmla="*/ 921 h 938"/>
                  <a:gd name="T66" fmla="*/ 570 w 826"/>
                  <a:gd name="T67" fmla="*/ 921 h 938"/>
                  <a:gd name="T68" fmla="*/ 733 w 826"/>
                  <a:gd name="T69" fmla="*/ 885 h 938"/>
                  <a:gd name="T70" fmla="*/ 797 w 826"/>
                  <a:gd name="T71" fmla="*/ 794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26" h="938">
                    <a:moveTo>
                      <a:pt x="743" y="803"/>
                    </a:moveTo>
                    <a:cubicBezTo>
                      <a:pt x="688" y="785"/>
                      <a:pt x="634" y="766"/>
                      <a:pt x="579" y="748"/>
                    </a:cubicBezTo>
                    <a:cubicBezTo>
                      <a:pt x="555" y="740"/>
                      <a:pt x="518" y="735"/>
                      <a:pt x="497" y="721"/>
                    </a:cubicBezTo>
                    <a:cubicBezTo>
                      <a:pt x="444" y="686"/>
                      <a:pt x="394" y="649"/>
                      <a:pt x="333" y="630"/>
                    </a:cubicBezTo>
                    <a:cubicBezTo>
                      <a:pt x="292" y="589"/>
                      <a:pt x="314" y="607"/>
                      <a:pt x="252" y="566"/>
                    </a:cubicBezTo>
                    <a:cubicBezTo>
                      <a:pt x="243" y="560"/>
                      <a:pt x="224" y="548"/>
                      <a:pt x="224" y="548"/>
                    </a:cubicBezTo>
                    <a:cubicBezTo>
                      <a:pt x="218" y="539"/>
                      <a:pt x="214" y="529"/>
                      <a:pt x="206" y="521"/>
                    </a:cubicBezTo>
                    <a:cubicBezTo>
                      <a:pt x="198" y="513"/>
                      <a:pt x="186" y="512"/>
                      <a:pt x="179" y="503"/>
                    </a:cubicBezTo>
                    <a:cubicBezTo>
                      <a:pt x="173" y="495"/>
                      <a:pt x="176" y="483"/>
                      <a:pt x="170" y="475"/>
                    </a:cubicBezTo>
                    <a:cubicBezTo>
                      <a:pt x="158" y="460"/>
                      <a:pt x="138" y="452"/>
                      <a:pt x="124" y="439"/>
                    </a:cubicBezTo>
                    <a:cubicBezTo>
                      <a:pt x="90" y="336"/>
                      <a:pt x="145" y="495"/>
                      <a:pt x="97" y="385"/>
                    </a:cubicBezTo>
                    <a:cubicBezTo>
                      <a:pt x="74" y="332"/>
                      <a:pt x="38" y="267"/>
                      <a:pt x="24" y="212"/>
                    </a:cubicBezTo>
                    <a:cubicBezTo>
                      <a:pt x="16" y="165"/>
                      <a:pt x="0" y="132"/>
                      <a:pt x="6" y="103"/>
                    </a:cubicBezTo>
                    <a:cubicBezTo>
                      <a:pt x="6" y="74"/>
                      <a:pt x="13" y="54"/>
                      <a:pt x="24" y="39"/>
                    </a:cubicBezTo>
                    <a:cubicBezTo>
                      <a:pt x="25" y="30"/>
                      <a:pt x="62" y="18"/>
                      <a:pt x="70" y="12"/>
                    </a:cubicBezTo>
                    <a:cubicBezTo>
                      <a:pt x="85" y="1"/>
                      <a:pt x="79" y="9"/>
                      <a:pt x="97" y="3"/>
                    </a:cubicBezTo>
                    <a:cubicBezTo>
                      <a:pt x="106" y="0"/>
                      <a:pt x="152" y="12"/>
                      <a:pt x="152" y="12"/>
                    </a:cubicBezTo>
                    <a:cubicBezTo>
                      <a:pt x="170" y="18"/>
                      <a:pt x="190" y="20"/>
                      <a:pt x="206" y="30"/>
                    </a:cubicBezTo>
                    <a:cubicBezTo>
                      <a:pt x="224" y="42"/>
                      <a:pt x="261" y="66"/>
                      <a:pt x="261" y="66"/>
                    </a:cubicBezTo>
                    <a:cubicBezTo>
                      <a:pt x="288" y="107"/>
                      <a:pt x="316" y="123"/>
                      <a:pt x="352" y="157"/>
                    </a:cubicBezTo>
                    <a:cubicBezTo>
                      <a:pt x="378" y="238"/>
                      <a:pt x="471" y="349"/>
                      <a:pt x="552" y="375"/>
                    </a:cubicBezTo>
                    <a:cubicBezTo>
                      <a:pt x="622" y="424"/>
                      <a:pt x="538" y="369"/>
                      <a:pt x="606" y="403"/>
                    </a:cubicBezTo>
                    <a:cubicBezTo>
                      <a:pt x="661" y="430"/>
                      <a:pt x="717" y="490"/>
                      <a:pt x="752" y="539"/>
                    </a:cubicBezTo>
                    <a:cubicBezTo>
                      <a:pt x="755" y="548"/>
                      <a:pt x="756" y="558"/>
                      <a:pt x="761" y="566"/>
                    </a:cubicBezTo>
                    <a:cubicBezTo>
                      <a:pt x="765" y="574"/>
                      <a:pt x="775" y="577"/>
                      <a:pt x="779" y="585"/>
                    </a:cubicBezTo>
                    <a:cubicBezTo>
                      <a:pt x="787" y="602"/>
                      <a:pt x="791" y="621"/>
                      <a:pt x="797" y="639"/>
                    </a:cubicBezTo>
                    <a:cubicBezTo>
                      <a:pt x="800" y="648"/>
                      <a:pt x="806" y="666"/>
                      <a:pt x="806" y="666"/>
                    </a:cubicBezTo>
                    <a:cubicBezTo>
                      <a:pt x="810" y="692"/>
                      <a:pt x="826" y="768"/>
                      <a:pt x="806" y="794"/>
                    </a:cubicBezTo>
                    <a:cubicBezTo>
                      <a:pt x="790" y="815"/>
                      <a:pt x="639" y="828"/>
                      <a:pt x="624" y="830"/>
                    </a:cubicBezTo>
                    <a:cubicBezTo>
                      <a:pt x="455" y="820"/>
                      <a:pt x="324" y="781"/>
                      <a:pt x="152" y="776"/>
                    </a:cubicBezTo>
                    <a:cubicBezTo>
                      <a:pt x="82" y="785"/>
                      <a:pt x="102" y="781"/>
                      <a:pt x="34" y="803"/>
                    </a:cubicBezTo>
                    <a:cubicBezTo>
                      <a:pt x="28" y="809"/>
                      <a:pt x="97" y="848"/>
                      <a:pt x="152" y="876"/>
                    </a:cubicBezTo>
                    <a:cubicBezTo>
                      <a:pt x="279" y="903"/>
                      <a:pt x="325" y="917"/>
                      <a:pt x="370" y="921"/>
                    </a:cubicBezTo>
                    <a:cubicBezTo>
                      <a:pt x="570" y="930"/>
                      <a:pt x="395" y="938"/>
                      <a:pt x="570" y="921"/>
                    </a:cubicBezTo>
                    <a:cubicBezTo>
                      <a:pt x="625" y="907"/>
                      <a:pt x="679" y="903"/>
                      <a:pt x="733" y="885"/>
                    </a:cubicBezTo>
                    <a:cubicBezTo>
                      <a:pt x="766" y="863"/>
                      <a:pt x="797" y="836"/>
                      <a:pt x="797" y="794"/>
                    </a:cubicBezTo>
                  </a:path>
                </a:pathLst>
              </a:custGeom>
              <a:noFill/>
              <a:ln w="9525" cap="flat" cmpd="sng">
                <a:solidFill>
                  <a:schemeClr val="bg2"/>
                </a:solidFill>
                <a:prstDash val="solid"/>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9" name="Line 109"/>
              <p:cNvSpPr>
                <a:spLocks noChangeShapeType="1"/>
              </p:cNvSpPr>
              <p:nvPr/>
            </p:nvSpPr>
            <p:spPr bwMode="auto">
              <a:xfrm>
                <a:off x="4300" y="2073"/>
                <a:ext cx="109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50" name="Line 110"/>
              <p:cNvSpPr>
                <a:spLocks noChangeShapeType="1"/>
              </p:cNvSpPr>
              <p:nvPr/>
            </p:nvSpPr>
            <p:spPr bwMode="auto">
              <a:xfrm>
                <a:off x="5272" y="1836"/>
                <a:ext cx="0" cy="68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51" name="Line 111"/>
              <p:cNvSpPr>
                <a:spLocks noChangeShapeType="1"/>
              </p:cNvSpPr>
              <p:nvPr/>
            </p:nvSpPr>
            <p:spPr bwMode="auto">
              <a:xfrm>
                <a:off x="4480" y="1809"/>
                <a:ext cx="1" cy="7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52" name="Text Box 112"/>
              <p:cNvSpPr txBox="1">
                <a:spLocks noChangeArrowheads="1"/>
              </p:cNvSpPr>
              <p:nvPr/>
            </p:nvSpPr>
            <p:spPr bwMode="auto">
              <a:xfrm>
                <a:off x="4349" y="2523"/>
                <a:ext cx="302"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t>TDC</a:t>
                </a:r>
              </a:p>
            </p:txBody>
          </p:sp>
          <p:sp>
            <p:nvSpPr>
              <p:cNvPr id="35953" name="Text Box 113"/>
              <p:cNvSpPr txBox="1">
                <a:spLocks noChangeArrowheads="1"/>
              </p:cNvSpPr>
              <p:nvPr/>
            </p:nvSpPr>
            <p:spPr bwMode="auto">
              <a:xfrm>
                <a:off x="5147" y="2532"/>
                <a:ext cx="308"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t>BDC</a:t>
                </a:r>
              </a:p>
            </p:txBody>
          </p:sp>
        </p:grpSp>
        <p:sp>
          <p:nvSpPr>
            <p:cNvPr id="35954" name="Text Box 114"/>
            <p:cNvSpPr txBox="1">
              <a:spLocks noChangeArrowheads="1"/>
            </p:cNvSpPr>
            <p:nvPr/>
          </p:nvSpPr>
          <p:spPr bwMode="auto">
            <a:xfrm>
              <a:off x="4503" y="2013"/>
              <a:ext cx="213" cy="2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800">
                  <a:solidFill>
                    <a:schemeClr val="tx2"/>
                  </a:solidFill>
                  <a:sym typeface="ZapfDingbats" pitchFamily="82" charset="2"/>
                </a:rPr>
                <a:t></a:t>
              </a:r>
              <a:endParaRPr lang="en-US"/>
            </a:p>
          </p:txBody>
        </p:sp>
      </p:grpSp>
      <p:sp>
        <p:nvSpPr>
          <p:cNvPr id="35955" name="Text Box 115"/>
          <p:cNvSpPr txBox="1">
            <a:spLocks noChangeArrowheads="1"/>
          </p:cNvSpPr>
          <p:nvPr/>
        </p:nvSpPr>
        <p:spPr bwMode="auto">
          <a:xfrm>
            <a:off x="8159750" y="3095625"/>
            <a:ext cx="338138"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800">
                <a:solidFill>
                  <a:schemeClr val="tx2"/>
                </a:solidFill>
                <a:sym typeface="ZapfDingbats" pitchFamily="82" charset="2"/>
              </a:rPr>
              <a:t></a:t>
            </a:r>
            <a:endParaRPr lang="en-US"/>
          </a:p>
        </p:txBody>
      </p:sp>
      <p:sp>
        <p:nvSpPr>
          <p:cNvPr id="35956" name="Text Box 116"/>
          <p:cNvSpPr txBox="1">
            <a:spLocks noChangeArrowheads="1"/>
          </p:cNvSpPr>
          <p:nvPr/>
        </p:nvSpPr>
        <p:spPr bwMode="auto">
          <a:xfrm>
            <a:off x="7099300" y="2482850"/>
            <a:ext cx="338138"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800">
                <a:solidFill>
                  <a:schemeClr val="tx2"/>
                </a:solidFill>
                <a:sym typeface="ZapfDingbats" pitchFamily="82" charset="2"/>
              </a:rPr>
              <a:t></a:t>
            </a:r>
            <a:endParaRPr lang="en-US"/>
          </a:p>
        </p:txBody>
      </p:sp>
      <p:sp>
        <p:nvSpPr>
          <p:cNvPr id="35957" name="Text Box 117"/>
          <p:cNvSpPr txBox="1">
            <a:spLocks noChangeArrowheads="1"/>
          </p:cNvSpPr>
          <p:nvPr/>
        </p:nvSpPr>
        <p:spPr bwMode="auto">
          <a:xfrm>
            <a:off x="6948488" y="2144713"/>
            <a:ext cx="338137"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800">
                <a:solidFill>
                  <a:srgbClr val="FF3300"/>
                </a:solidFill>
                <a:sym typeface="ZapfDingbats" pitchFamily="82" charset="2"/>
              </a:rPr>
              <a:t></a:t>
            </a:r>
            <a:endParaRPr lang="en-US">
              <a:solidFill>
                <a:srgbClr val="FF3300"/>
              </a:solidFill>
            </a:endParaRPr>
          </a:p>
        </p:txBody>
      </p:sp>
      <p:grpSp>
        <p:nvGrpSpPr>
          <p:cNvPr id="35958" name="Group 118"/>
          <p:cNvGrpSpPr>
            <a:grpSpLocks/>
          </p:cNvGrpSpPr>
          <p:nvPr/>
        </p:nvGrpSpPr>
        <p:grpSpPr bwMode="auto">
          <a:xfrm rot="-1585264">
            <a:off x="3071813" y="2093913"/>
            <a:ext cx="238125" cy="149225"/>
            <a:chOff x="1348" y="1323"/>
            <a:chExt cx="150" cy="94"/>
          </a:xfrm>
        </p:grpSpPr>
        <p:sp>
          <p:nvSpPr>
            <p:cNvPr id="35959" name="Line 119"/>
            <p:cNvSpPr>
              <a:spLocks noChangeShapeType="1"/>
            </p:cNvSpPr>
            <p:nvPr/>
          </p:nvSpPr>
          <p:spPr bwMode="auto">
            <a:xfrm rot="7248788">
              <a:off x="1376" y="1295"/>
              <a:ext cx="94" cy="15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60" name="Oval 120"/>
            <p:cNvSpPr>
              <a:spLocks noChangeArrowheads="1"/>
            </p:cNvSpPr>
            <p:nvPr/>
          </p:nvSpPr>
          <p:spPr bwMode="auto">
            <a:xfrm rot="21424219">
              <a:off x="1409" y="1341"/>
              <a:ext cx="32" cy="63"/>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5961" name="Group 121"/>
          <p:cNvGrpSpPr>
            <a:grpSpLocks/>
          </p:cNvGrpSpPr>
          <p:nvPr/>
        </p:nvGrpSpPr>
        <p:grpSpPr bwMode="auto">
          <a:xfrm>
            <a:off x="2139950" y="2100263"/>
            <a:ext cx="238125" cy="149225"/>
            <a:chOff x="1348" y="1323"/>
            <a:chExt cx="150" cy="94"/>
          </a:xfrm>
        </p:grpSpPr>
        <p:sp>
          <p:nvSpPr>
            <p:cNvPr id="35962" name="Line 122"/>
            <p:cNvSpPr>
              <a:spLocks noChangeShapeType="1"/>
            </p:cNvSpPr>
            <p:nvPr/>
          </p:nvSpPr>
          <p:spPr bwMode="auto">
            <a:xfrm rot="7248788">
              <a:off x="1376" y="1295"/>
              <a:ext cx="94" cy="15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63" name="Oval 123"/>
            <p:cNvSpPr>
              <a:spLocks noChangeArrowheads="1"/>
            </p:cNvSpPr>
            <p:nvPr/>
          </p:nvSpPr>
          <p:spPr bwMode="auto">
            <a:xfrm rot="21424219">
              <a:off x="1409" y="1341"/>
              <a:ext cx="32" cy="63"/>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 xmlns:p14="http://schemas.microsoft.com/office/powerpoint/2010/main" val="11823719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3275013" y="2020888"/>
            <a:ext cx="750887" cy="288925"/>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67" name="Rectangle 3"/>
          <p:cNvSpPr>
            <a:spLocks noChangeArrowheads="1"/>
          </p:cNvSpPr>
          <p:nvPr/>
        </p:nvSpPr>
        <p:spPr bwMode="auto">
          <a:xfrm>
            <a:off x="4040188" y="2020888"/>
            <a:ext cx="708025" cy="677862"/>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68" name="Rectangle 4"/>
          <p:cNvSpPr>
            <a:spLocks noChangeArrowheads="1"/>
          </p:cNvSpPr>
          <p:nvPr/>
        </p:nvSpPr>
        <p:spPr bwMode="auto">
          <a:xfrm>
            <a:off x="4240213" y="2671763"/>
            <a:ext cx="1254125" cy="855662"/>
          </a:xfrm>
          <a:prstGeom prst="rect">
            <a:avLst/>
          </a:prstGeom>
          <a:solidFill>
            <a:srgbClr val="FFFF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69" name="Rectangle 5"/>
          <p:cNvSpPr>
            <a:spLocks noChangeArrowheads="1"/>
          </p:cNvSpPr>
          <p:nvPr/>
        </p:nvSpPr>
        <p:spPr bwMode="auto">
          <a:xfrm>
            <a:off x="4343400" y="2684463"/>
            <a:ext cx="1139825" cy="315912"/>
          </a:xfrm>
          <a:prstGeom prst="rect">
            <a:avLst/>
          </a:prstGeom>
          <a:gradFill rotWithShape="0">
            <a:gsLst>
              <a:gs pos="0">
                <a:srgbClr val="FFFFCC"/>
              </a:gs>
              <a:gs pos="100000">
                <a:srgbClr val="FF330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0" name="Rectangle 6"/>
          <p:cNvSpPr>
            <a:spLocks noChangeArrowheads="1"/>
          </p:cNvSpPr>
          <p:nvPr/>
        </p:nvSpPr>
        <p:spPr bwMode="auto">
          <a:xfrm>
            <a:off x="4248150" y="2463800"/>
            <a:ext cx="93663" cy="120650"/>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6871" name="Group 7"/>
          <p:cNvGrpSpPr>
            <a:grpSpLocks/>
          </p:cNvGrpSpPr>
          <p:nvPr/>
        </p:nvGrpSpPr>
        <p:grpSpPr bwMode="auto">
          <a:xfrm>
            <a:off x="4325938" y="1763713"/>
            <a:ext cx="312737" cy="906462"/>
            <a:chOff x="4642" y="1000"/>
            <a:chExt cx="347" cy="1094"/>
          </a:xfrm>
        </p:grpSpPr>
        <p:sp>
          <p:nvSpPr>
            <p:cNvPr id="36872" name="AutoShape 8"/>
            <p:cNvSpPr>
              <a:spLocks noChangeArrowheads="1"/>
            </p:cNvSpPr>
            <p:nvPr/>
          </p:nvSpPr>
          <p:spPr bwMode="auto">
            <a:xfrm flipH="1" flipV="1">
              <a:off x="4642" y="2002"/>
              <a:ext cx="347" cy="9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3" name="Rectangle 9"/>
            <p:cNvSpPr>
              <a:spLocks noChangeArrowheads="1"/>
            </p:cNvSpPr>
            <p:nvPr/>
          </p:nvSpPr>
          <p:spPr bwMode="auto">
            <a:xfrm>
              <a:off x="4784" y="1000"/>
              <a:ext cx="72" cy="1002"/>
            </a:xfrm>
            <a:prstGeom prst="rect">
              <a:avLst/>
            </a:pr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6874" name="Group 10"/>
          <p:cNvGrpSpPr>
            <a:grpSpLocks/>
          </p:cNvGrpSpPr>
          <p:nvPr/>
        </p:nvGrpSpPr>
        <p:grpSpPr bwMode="auto">
          <a:xfrm>
            <a:off x="5018088" y="1763713"/>
            <a:ext cx="415925" cy="906462"/>
            <a:chOff x="3044" y="584"/>
            <a:chExt cx="344" cy="758"/>
          </a:xfrm>
        </p:grpSpPr>
        <p:sp>
          <p:nvSpPr>
            <p:cNvPr id="36875" name="AutoShape 11"/>
            <p:cNvSpPr>
              <a:spLocks noChangeArrowheads="1"/>
            </p:cNvSpPr>
            <p:nvPr/>
          </p:nvSpPr>
          <p:spPr bwMode="auto">
            <a:xfrm flipH="1" flipV="1">
              <a:off x="3044" y="1278"/>
              <a:ext cx="344" cy="6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6" name="Rectangle 12"/>
            <p:cNvSpPr>
              <a:spLocks noChangeArrowheads="1"/>
            </p:cNvSpPr>
            <p:nvPr/>
          </p:nvSpPr>
          <p:spPr bwMode="auto">
            <a:xfrm>
              <a:off x="3191" y="584"/>
              <a:ext cx="53" cy="694"/>
            </a:xfrm>
            <a:prstGeom prst="rect">
              <a:avLst/>
            </a:prstGeom>
            <a:gradFill rotWithShape="0">
              <a:gsLst>
                <a:gs pos="0">
                  <a:srgbClr val="DDDDDD"/>
                </a:gs>
                <a:gs pos="100000">
                  <a:srgbClr val="FF3300"/>
                </a:gs>
              </a:gsLst>
              <a:lin ang="540000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6877" name="Group 13"/>
          <p:cNvGrpSpPr>
            <a:grpSpLocks/>
          </p:cNvGrpSpPr>
          <p:nvPr/>
        </p:nvGrpSpPr>
        <p:grpSpPr bwMode="auto">
          <a:xfrm>
            <a:off x="3679825" y="2000250"/>
            <a:ext cx="2378075" cy="2951163"/>
            <a:chOff x="1936" y="782"/>
            <a:chExt cx="1968" cy="2468"/>
          </a:xfrm>
        </p:grpSpPr>
        <p:sp>
          <p:nvSpPr>
            <p:cNvPr id="36878" name="Freeform 14"/>
            <p:cNvSpPr>
              <a:spLocks/>
            </p:cNvSpPr>
            <p:nvPr/>
          </p:nvSpPr>
          <p:spPr bwMode="auto">
            <a:xfrm>
              <a:off x="1936" y="1017"/>
              <a:ext cx="576" cy="2230"/>
            </a:xfrm>
            <a:custGeom>
              <a:avLst/>
              <a:gdLst>
                <a:gd name="T0" fmla="*/ 391 w 773"/>
                <a:gd name="T1" fmla="*/ 0 h 3218"/>
                <a:gd name="T2" fmla="*/ 391 w 773"/>
                <a:gd name="T3" fmla="*/ 2673 h 3218"/>
                <a:gd name="T4" fmla="*/ 109 w 773"/>
                <a:gd name="T5" fmla="*/ 2982 h 3218"/>
                <a:gd name="T6" fmla="*/ 109 w 773"/>
                <a:gd name="T7" fmla="*/ 3109 h 3218"/>
                <a:gd name="T8" fmla="*/ 0 w 773"/>
                <a:gd name="T9" fmla="*/ 3109 h 3218"/>
                <a:gd name="T10" fmla="*/ 0 w 773"/>
                <a:gd name="T11" fmla="*/ 3218 h 3218"/>
                <a:gd name="T12" fmla="*/ 246 w 773"/>
                <a:gd name="T13" fmla="*/ 3218 h 3218"/>
                <a:gd name="T14" fmla="*/ 255 w 773"/>
                <a:gd name="T15" fmla="*/ 3045 h 3218"/>
                <a:gd name="T16" fmla="*/ 618 w 773"/>
                <a:gd name="T17" fmla="*/ 2636 h 3218"/>
                <a:gd name="T18" fmla="*/ 618 w 773"/>
                <a:gd name="T19" fmla="*/ 463 h 3218"/>
                <a:gd name="T20" fmla="*/ 719 w 773"/>
                <a:gd name="T21" fmla="*/ 465 h 3218"/>
                <a:gd name="T22" fmla="*/ 773 w 773"/>
                <a:gd name="T23" fmla="*/ 411 h 3218"/>
                <a:gd name="T24" fmla="*/ 773 w 773"/>
                <a:gd name="T25" fmla="*/ 189 h 3218"/>
                <a:gd name="T26" fmla="*/ 655 w 773"/>
                <a:gd name="T27" fmla="*/ 82 h 3218"/>
                <a:gd name="T28" fmla="*/ 391 w 773"/>
                <a:gd name="T29" fmla="*/ 0 h 3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3" h="3218">
                  <a:moveTo>
                    <a:pt x="391" y="0"/>
                  </a:moveTo>
                  <a:lnTo>
                    <a:pt x="391" y="2673"/>
                  </a:lnTo>
                  <a:lnTo>
                    <a:pt x="109" y="2982"/>
                  </a:lnTo>
                  <a:lnTo>
                    <a:pt x="109" y="3109"/>
                  </a:lnTo>
                  <a:lnTo>
                    <a:pt x="0" y="3109"/>
                  </a:lnTo>
                  <a:lnTo>
                    <a:pt x="0" y="3218"/>
                  </a:lnTo>
                  <a:lnTo>
                    <a:pt x="246" y="3218"/>
                  </a:lnTo>
                  <a:lnTo>
                    <a:pt x="255" y="3045"/>
                  </a:lnTo>
                  <a:lnTo>
                    <a:pt x="618" y="2636"/>
                  </a:lnTo>
                  <a:lnTo>
                    <a:pt x="618" y="463"/>
                  </a:lnTo>
                  <a:lnTo>
                    <a:pt x="719" y="465"/>
                  </a:lnTo>
                  <a:lnTo>
                    <a:pt x="773" y="411"/>
                  </a:lnTo>
                  <a:lnTo>
                    <a:pt x="773" y="189"/>
                  </a:lnTo>
                  <a:lnTo>
                    <a:pt x="655" y="82"/>
                  </a:lnTo>
                  <a:lnTo>
                    <a:pt x="391" y="0"/>
                  </a:lnTo>
                  <a:close/>
                </a:path>
              </a:pathLst>
            </a:custGeom>
            <a:solidFill>
              <a:schemeClr val="accent1"/>
            </a:solidFill>
            <a:ln w="38100"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9" name="Rectangle 15"/>
            <p:cNvSpPr>
              <a:spLocks noChangeArrowheads="1"/>
            </p:cNvSpPr>
            <p:nvPr/>
          </p:nvSpPr>
          <p:spPr bwMode="auto">
            <a:xfrm>
              <a:off x="2283" y="1179"/>
              <a:ext cx="63" cy="752"/>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0" name="Rectangle 16"/>
            <p:cNvSpPr>
              <a:spLocks noChangeArrowheads="1"/>
            </p:cNvSpPr>
            <p:nvPr/>
          </p:nvSpPr>
          <p:spPr bwMode="auto">
            <a:xfrm>
              <a:off x="2283" y="2014"/>
              <a:ext cx="64" cy="752"/>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1" name="Freeform 17"/>
            <p:cNvSpPr>
              <a:spLocks/>
            </p:cNvSpPr>
            <p:nvPr/>
          </p:nvSpPr>
          <p:spPr bwMode="auto">
            <a:xfrm>
              <a:off x="2239" y="782"/>
              <a:ext cx="336" cy="196"/>
            </a:xfrm>
            <a:custGeom>
              <a:avLst/>
              <a:gdLst>
                <a:gd name="T0" fmla="*/ 450 w 450"/>
                <a:gd name="T1" fmla="*/ 282 h 282"/>
                <a:gd name="T2" fmla="*/ 0 w 450"/>
                <a:gd name="T3" fmla="*/ 72 h 282"/>
                <a:gd name="T4" fmla="*/ 0 w 450"/>
                <a:gd name="T5" fmla="*/ 0 h 282"/>
                <a:gd name="T6" fmla="*/ 450 w 450"/>
                <a:gd name="T7" fmla="*/ 0 h 282"/>
                <a:gd name="T8" fmla="*/ 450 w 450"/>
                <a:gd name="T9" fmla="*/ 282 h 282"/>
              </a:gdLst>
              <a:ahLst/>
              <a:cxnLst>
                <a:cxn ang="0">
                  <a:pos x="T0" y="T1"/>
                </a:cxn>
                <a:cxn ang="0">
                  <a:pos x="T2" y="T3"/>
                </a:cxn>
                <a:cxn ang="0">
                  <a:pos x="T4" y="T5"/>
                </a:cxn>
                <a:cxn ang="0">
                  <a:pos x="T6" y="T7"/>
                </a:cxn>
                <a:cxn ang="0">
                  <a:pos x="T8" y="T9"/>
                </a:cxn>
              </a:cxnLst>
              <a:rect l="0" t="0" r="r" b="b"/>
              <a:pathLst>
                <a:path w="450" h="282">
                  <a:moveTo>
                    <a:pt x="450" y="282"/>
                  </a:moveTo>
                  <a:lnTo>
                    <a:pt x="0" y="72"/>
                  </a:lnTo>
                  <a:lnTo>
                    <a:pt x="0" y="0"/>
                  </a:lnTo>
                  <a:lnTo>
                    <a:pt x="450" y="0"/>
                  </a:lnTo>
                  <a:lnTo>
                    <a:pt x="450" y="282"/>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2" name="Freeform 18"/>
            <p:cNvSpPr>
              <a:spLocks/>
            </p:cNvSpPr>
            <p:nvPr/>
          </p:nvSpPr>
          <p:spPr bwMode="auto">
            <a:xfrm flipH="1">
              <a:off x="3321" y="1020"/>
              <a:ext cx="583" cy="2230"/>
            </a:xfrm>
            <a:custGeom>
              <a:avLst/>
              <a:gdLst>
                <a:gd name="T0" fmla="*/ 391 w 782"/>
                <a:gd name="T1" fmla="*/ 0 h 3218"/>
                <a:gd name="T2" fmla="*/ 391 w 782"/>
                <a:gd name="T3" fmla="*/ 2673 h 3218"/>
                <a:gd name="T4" fmla="*/ 109 w 782"/>
                <a:gd name="T5" fmla="*/ 2982 h 3218"/>
                <a:gd name="T6" fmla="*/ 109 w 782"/>
                <a:gd name="T7" fmla="*/ 3109 h 3218"/>
                <a:gd name="T8" fmla="*/ 0 w 782"/>
                <a:gd name="T9" fmla="*/ 3109 h 3218"/>
                <a:gd name="T10" fmla="*/ 0 w 782"/>
                <a:gd name="T11" fmla="*/ 3218 h 3218"/>
                <a:gd name="T12" fmla="*/ 246 w 782"/>
                <a:gd name="T13" fmla="*/ 3218 h 3218"/>
                <a:gd name="T14" fmla="*/ 255 w 782"/>
                <a:gd name="T15" fmla="*/ 3045 h 3218"/>
                <a:gd name="T16" fmla="*/ 618 w 782"/>
                <a:gd name="T17" fmla="*/ 2636 h 3218"/>
                <a:gd name="T18" fmla="*/ 618 w 782"/>
                <a:gd name="T19" fmla="*/ 463 h 3218"/>
                <a:gd name="T20" fmla="*/ 700 w 782"/>
                <a:gd name="T21" fmla="*/ 463 h 3218"/>
                <a:gd name="T22" fmla="*/ 782 w 782"/>
                <a:gd name="T23" fmla="*/ 391 h 3218"/>
                <a:gd name="T24" fmla="*/ 782 w 782"/>
                <a:gd name="T25" fmla="*/ 182 h 3218"/>
                <a:gd name="T26" fmla="*/ 655 w 782"/>
                <a:gd name="T27" fmla="*/ 82 h 3218"/>
                <a:gd name="T28" fmla="*/ 391 w 782"/>
                <a:gd name="T29" fmla="*/ 0 h 3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2" h="3218">
                  <a:moveTo>
                    <a:pt x="391" y="0"/>
                  </a:moveTo>
                  <a:lnTo>
                    <a:pt x="391" y="2673"/>
                  </a:lnTo>
                  <a:lnTo>
                    <a:pt x="109" y="2982"/>
                  </a:lnTo>
                  <a:lnTo>
                    <a:pt x="109" y="3109"/>
                  </a:lnTo>
                  <a:lnTo>
                    <a:pt x="0" y="3109"/>
                  </a:lnTo>
                  <a:lnTo>
                    <a:pt x="0" y="3218"/>
                  </a:lnTo>
                  <a:lnTo>
                    <a:pt x="246" y="3218"/>
                  </a:lnTo>
                  <a:lnTo>
                    <a:pt x="255" y="3045"/>
                  </a:lnTo>
                  <a:lnTo>
                    <a:pt x="618" y="2636"/>
                  </a:lnTo>
                  <a:lnTo>
                    <a:pt x="618" y="463"/>
                  </a:lnTo>
                  <a:lnTo>
                    <a:pt x="700" y="463"/>
                  </a:lnTo>
                  <a:lnTo>
                    <a:pt x="782" y="391"/>
                  </a:lnTo>
                  <a:lnTo>
                    <a:pt x="782" y="182"/>
                  </a:lnTo>
                  <a:lnTo>
                    <a:pt x="655" y="82"/>
                  </a:lnTo>
                  <a:lnTo>
                    <a:pt x="391" y="0"/>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3" name="Rectangle 19"/>
            <p:cNvSpPr>
              <a:spLocks noChangeArrowheads="1"/>
            </p:cNvSpPr>
            <p:nvPr/>
          </p:nvSpPr>
          <p:spPr bwMode="auto">
            <a:xfrm flipH="1">
              <a:off x="3493" y="1590"/>
              <a:ext cx="64" cy="1179"/>
            </a:xfrm>
            <a:prstGeom prst="rect">
              <a:avLst/>
            </a:prstGeom>
            <a:solidFill>
              <a:srgbClr val="00CCFF"/>
            </a:solidFill>
            <a:ln>
              <a:noFill/>
            </a:ln>
            <a:effectLst/>
            <a:extLs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4" name="Rectangle 20"/>
            <p:cNvSpPr>
              <a:spLocks noChangeArrowheads="1"/>
            </p:cNvSpPr>
            <p:nvPr/>
          </p:nvSpPr>
          <p:spPr bwMode="auto">
            <a:xfrm flipH="1">
              <a:off x="3356" y="1172"/>
              <a:ext cx="187" cy="111"/>
            </a:xfrm>
            <a:prstGeom prst="rect">
              <a:avLst/>
            </a:prstGeom>
            <a:solidFill>
              <a:srgbClr val="00CCFF"/>
            </a:solidFill>
            <a:ln>
              <a:noFill/>
            </a:ln>
            <a:effectLst/>
            <a:extLs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5" name="Freeform 21"/>
            <p:cNvSpPr>
              <a:spLocks/>
            </p:cNvSpPr>
            <p:nvPr/>
          </p:nvSpPr>
          <p:spPr bwMode="auto">
            <a:xfrm flipH="1">
              <a:off x="3250" y="790"/>
              <a:ext cx="335" cy="196"/>
            </a:xfrm>
            <a:custGeom>
              <a:avLst/>
              <a:gdLst>
                <a:gd name="T0" fmla="*/ 450 w 450"/>
                <a:gd name="T1" fmla="*/ 282 h 282"/>
                <a:gd name="T2" fmla="*/ 0 w 450"/>
                <a:gd name="T3" fmla="*/ 72 h 282"/>
                <a:gd name="T4" fmla="*/ 0 w 450"/>
                <a:gd name="T5" fmla="*/ 0 h 282"/>
                <a:gd name="T6" fmla="*/ 450 w 450"/>
                <a:gd name="T7" fmla="*/ 0 h 282"/>
                <a:gd name="T8" fmla="*/ 450 w 450"/>
                <a:gd name="T9" fmla="*/ 282 h 282"/>
              </a:gdLst>
              <a:ahLst/>
              <a:cxnLst>
                <a:cxn ang="0">
                  <a:pos x="T0" y="T1"/>
                </a:cxn>
                <a:cxn ang="0">
                  <a:pos x="T2" y="T3"/>
                </a:cxn>
                <a:cxn ang="0">
                  <a:pos x="T4" y="T5"/>
                </a:cxn>
                <a:cxn ang="0">
                  <a:pos x="T6" y="T7"/>
                </a:cxn>
                <a:cxn ang="0">
                  <a:pos x="T8" y="T9"/>
                </a:cxn>
              </a:cxnLst>
              <a:rect l="0" t="0" r="r" b="b"/>
              <a:pathLst>
                <a:path w="450" h="282">
                  <a:moveTo>
                    <a:pt x="450" y="282"/>
                  </a:moveTo>
                  <a:lnTo>
                    <a:pt x="0" y="72"/>
                  </a:lnTo>
                  <a:lnTo>
                    <a:pt x="0" y="0"/>
                  </a:lnTo>
                  <a:lnTo>
                    <a:pt x="450" y="0"/>
                  </a:lnTo>
                  <a:lnTo>
                    <a:pt x="450" y="282"/>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6" name="Freeform 22"/>
            <p:cNvSpPr>
              <a:spLocks/>
            </p:cNvSpPr>
            <p:nvPr/>
          </p:nvSpPr>
          <p:spPr bwMode="auto">
            <a:xfrm>
              <a:off x="2636" y="784"/>
              <a:ext cx="290" cy="555"/>
            </a:xfrm>
            <a:custGeom>
              <a:avLst/>
              <a:gdLst>
                <a:gd name="T0" fmla="*/ 0 w 389"/>
                <a:gd name="T1" fmla="*/ 0 h 800"/>
                <a:gd name="T2" fmla="*/ 389 w 389"/>
                <a:gd name="T3" fmla="*/ 0 h 800"/>
                <a:gd name="T4" fmla="*/ 389 w 389"/>
                <a:gd name="T5" fmla="*/ 800 h 800"/>
                <a:gd name="T6" fmla="*/ 130 w 389"/>
                <a:gd name="T7" fmla="*/ 800 h 800"/>
                <a:gd name="T8" fmla="*/ 85 w 389"/>
                <a:gd name="T9" fmla="*/ 747 h 800"/>
                <a:gd name="T10" fmla="*/ 85 w 389"/>
                <a:gd name="T11" fmla="*/ 474 h 800"/>
                <a:gd name="T12" fmla="*/ 0 w 389"/>
                <a:gd name="T13" fmla="*/ 358 h 800"/>
                <a:gd name="T14" fmla="*/ 0 w 389"/>
                <a:gd name="T15" fmla="*/ 0 h 8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9" h="800">
                  <a:moveTo>
                    <a:pt x="0" y="0"/>
                  </a:moveTo>
                  <a:lnTo>
                    <a:pt x="389" y="0"/>
                  </a:lnTo>
                  <a:lnTo>
                    <a:pt x="389" y="800"/>
                  </a:lnTo>
                  <a:lnTo>
                    <a:pt x="130" y="800"/>
                  </a:lnTo>
                  <a:lnTo>
                    <a:pt x="85" y="747"/>
                  </a:lnTo>
                  <a:lnTo>
                    <a:pt x="85" y="474"/>
                  </a:lnTo>
                  <a:lnTo>
                    <a:pt x="0" y="358"/>
                  </a:lnTo>
                  <a:lnTo>
                    <a:pt x="0" y="0"/>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7" name="Freeform 23"/>
            <p:cNvSpPr>
              <a:spLocks/>
            </p:cNvSpPr>
            <p:nvPr/>
          </p:nvSpPr>
          <p:spPr bwMode="auto">
            <a:xfrm>
              <a:off x="2932" y="785"/>
              <a:ext cx="252" cy="554"/>
            </a:xfrm>
            <a:custGeom>
              <a:avLst/>
              <a:gdLst>
                <a:gd name="T0" fmla="*/ 338 w 338"/>
                <a:gd name="T1" fmla="*/ 0 h 800"/>
                <a:gd name="T2" fmla="*/ 0 w 338"/>
                <a:gd name="T3" fmla="*/ 0 h 800"/>
                <a:gd name="T4" fmla="*/ 0 w 338"/>
                <a:gd name="T5" fmla="*/ 800 h 800"/>
                <a:gd name="T6" fmla="*/ 150 w 338"/>
                <a:gd name="T7" fmla="*/ 799 h 800"/>
                <a:gd name="T8" fmla="*/ 258 w 338"/>
                <a:gd name="T9" fmla="*/ 710 h 800"/>
                <a:gd name="T10" fmla="*/ 258 w 338"/>
                <a:gd name="T11" fmla="*/ 494 h 800"/>
                <a:gd name="T12" fmla="*/ 338 w 338"/>
                <a:gd name="T13" fmla="*/ 358 h 800"/>
                <a:gd name="T14" fmla="*/ 338 w 338"/>
                <a:gd name="T15" fmla="*/ 0 h 8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00">
                  <a:moveTo>
                    <a:pt x="338" y="0"/>
                  </a:moveTo>
                  <a:lnTo>
                    <a:pt x="0" y="0"/>
                  </a:lnTo>
                  <a:lnTo>
                    <a:pt x="0" y="800"/>
                  </a:lnTo>
                  <a:lnTo>
                    <a:pt x="150" y="799"/>
                  </a:lnTo>
                  <a:lnTo>
                    <a:pt x="258" y="710"/>
                  </a:lnTo>
                  <a:lnTo>
                    <a:pt x="258" y="494"/>
                  </a:lnTo>
                  <a:lnTo>
                    <a:pt x="338" y="358"/>
                  </a:lnTo>
                  <a:lnTo>
                    <a:pt x="338" y="0"/>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8" name="Rectangle 24"/>
            <p:cNvSpPr>
              <a:spLocks noChangeArrowheads="1"/>
            </p:cNvSpPr>
            <p:nvPr/>
          </p:nvSpPr>
          <p:spPr bwMode="auto">
            <a:xfrm>
              <a:off x="2874" y="788"/>
              <a:ext cx="96" cy="538"/>
            </a:xfrm>
            <a:prstGeom prst="rect">
              <a:avLst/>
            </a:prstGeom>
            <a:solidFill>
              <a:schemeClr val="accent1"/>
            </a:solidFill>
            <a:ln>
              <a:noFill/>
            </a:ln>
            <a:effectLst/>
            <a:extLs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6903" name="Group 39"/>
          <p:cNvGrpSpPr>
            <a:grpSpLocks/>
          </p:cNvGrpSpPr>
          <p:nvPr/>
        </p:nvGrpSpPr>
        <p:grpSpPr bwMode="auto">
          <a:xfrm rot="5400000" flipH="1">
            <a:off x="5658645" y="2443956"/>
            <a:ext cx="239712" cy="733425"/>
            <a:chOff x="700" y="728"/>
            <a:chExt cx="464" cy="1427"/>
          </a:xfrm>
        </p:grpSpPr>
        <p:sp>
          <p:nvSpPr>
            <p:cNvPr id="36904" name="Rectangle 40"/>
            <p:cNvSpPr>
              <a:spLocks noChangeArrowheads="1"/>
            </p:cNvSpPr>
            <p:nvPr/>
          </p:nvSpPr>
          <p:spPr bwMode="auto">
            <a:xfrm>
              <a:off x="927" y="2001"/>
              <a:ext cx="47" cy="82"/>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05" name="AutoShape 41"/>
            <p:cNvSpPr>
              <a:spLocks noChangeArrowheads="1"/>
            </p:cNvSpPr>
            <p:nvPr/>
          </p:nvSpPr>
          <p:spPr bwMode="auto">
            <a:xfrm>
              <a:off x="800" y="1682"/>
              <a:ext cx="291" cy="34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06" name="Rectangle 42"/>
            <p:cNvSpPr>
              <a:spLocks noChangeArrowheads="1"/>
            </p:cNvSpPr>
            <p:nvPr/>
          </p:nvSpPr>
          <p:spPr bwMode="auto">
            <a:xfrm>
              <a:off x="700" y="1509"/>
              <a:ext cx="464" cy="182"/>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07" name="AutoShape 43"/>
            <p:cNvSpPr>
              <a:spLocks noChangeArrowheads="1"/>
            </p:cNvSpPr>
            <p:nvPr/>
          </p:nvSpPr>
          <p:spPr bwMode="auto">
            <a:xfrm flipV="1">
              <a:off x="791" y="864"/>
              <a:ext cx="292" cy="64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08" name="Freeform 44"/>
            <p:cNvSpPr>
              <a:spLocks/>
            </p:cNvSpPr>
            <p:nvPr/>
          </p:nvSpPr>
          <p:spPr bwMode="auto">
            <a:xfrm>
              <a:off x="873" y="2019"/>
              <a:ext cx="119" cy="136"/>
            </a:xfrm>
            <a:custGeom>
              <a:avLst/>
              <a:gdLst>
                <a:gd name="T0" fmla="*/ 0 w 246"/>
                <a:gd name="T1" fmla="*/ 91 h 218"/>
                <a:gd name="T2" fmla="*/ 9 w 246"/>
                <a:gd name="T3" fmla="*/ 182 h 218"/>
                <a:gd name="T4" fmla="*/ 246 w 246"/>
                <a:gd name="T5" fmla="*/ 218 h 218"/>
                <a:gd name="T6" fmla="*/ 227 w 246"/>
                <a:gd name="T7" fmla="*/ 155 h 218"/>
                <a:gd name="T8" fmla="*/ 91 w 246"/>
                <a:gd name="T9" fmla="*/ 128 h 218"/>
                <a:gd name="T10" fmla="*/ 64 w 246"/>
                <a:gd name="T11" fmla="*/ 0 h 218"/>
                <a:gd name="T12" fmla="*/ 0 w 246"/>
                <a:gd name="T13" fmla="*/ 9 h 218"/>
                <a:gd name="T14" fmla="*/ 0 w 246"/>
                <a:gd name="T15" fmla="*/ 91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18">
                  <a:moveTo>
                    <a:pt x="0" y="91"/>
                  </a:moveTo>
                  <a:cubicBezTo>
                    <a:pt x="10" y="164"/>
                    <a:pt x="9" y="133"/>
                    <a:pt x="9" y="182"/>
                  </a:cubicBezTo>
                  <a:lnTo>
                    <a:pt x="246" y="218"/>
                  </a:lnTo>
                  <a:lnTo>
                    <a:pt x="227" y="155"/>
                  </a:lnTo>
                  <a:lnTo>
                    <a:pt x="91" y="128"/>
                  </a:lnTo>
                  <a:lnTo>
                    <a:pt x="64" y="0"/>
                  </a:lnTo>
                  <a:lnTo>
                    <a:pt x="0" y="9"/>
                  </a:lnTo>
                  <a:lnTo>
                    <a:pt x="0" y="91"/>
                  </a:lnTo>
                  <a:close/>
                </a:path>
              </a:pathLst>
            </a:cu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09" name="Rectangle 45"/>
            <p:cNvSpPr>
              <a:spLocks noChangeArrowheads="1"/>
            </p:cNvSpPr>
            <p:nvPr/>
          </p:nvSpPr>
          <p:spPr bwMode="auto">
            <a:xfrm>
              <a:off x="700" y="1547"/>
              <a:ext cx="118" cy="135"/>
            </a:xfrm>
            <a:prstGeom prst="rect">
              <a:avLst/>
            </a:prstGeom>
            <a:gradFill rotWithShape="0">
              <a:gsLst>
                <a:gs pos="0">
                  <a:schemeClr val="folHlink">
                    <a:gamma/>
                    <a:shade val="46275"/>
                    <a:invGamma/>
                  </a:schemeClr>
                </a:gs>
                <a:gs pos="100000">
                  <a:schemeClr val="folHlink"/>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10" name="Rectangle 46"/>
            <p:cNvSpPr>
              <a:spLocks noChangeArrowheads="1"/>
            </p:cNvSpPr>
            <p:nvPr/>
          </p:nvSpPr>
          <p:spPr bwMode="auto">
            <a:xfrm>
              <a:off x="1042" y="1542"/>
              <a:ext cx="118" cy="145"/>
            </a:xfrm>
            <a:prstGeom prst="rect">
              <a:avLst/>
            </a:prstGeom>
            <a:gradFill rotWithShape="0">
              <a:gsLst>
                <a:gs pos="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11" name="Rectangle 47"/>
            <p:cNvSpPr>
              <a:spLocks noChangeArrowheads="1"/>
            </p:cNvSpPr>
            <p:nvPr/>
          </p:nvSpPr>
          <p:spPr bwMode="auto">
            <a:xfrm>
              <a:off x="818" y="1545"/>
              <a:ext cx="227" cy="146"/>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12" name="Rectangle 48"/>
            <p:cNvSpPr>
              <a:spLocks noChangeArrowheads="1"/>
            </p:cNvSpPr>
            <p:nvPr/>
          </p:nvSpPr>
          <p:spPr bwMode="auto">
            <a:xfrm>
              <a:off x="909" y="728"/>
              <a:ext cx="56" cy="137"/>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6913" name="Text Box 49"/>
          <p:cNvSpPr txBox="1">
            <a:spLocks noChangeArrowheads="1"/>
          </p:cNvSpPr>
          <p:nvPr/>
        </p:nvSpPr>
        <p:spPr bwMode="auto">
          <a:xfrm>
            <a:off x="547688" y="5426075"/>
            <a:ext cx="12414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i="0"/>
              <a:t>Slide 14</a:t>
            </a:r>
          </a:p>
        </p:txBody>
      </p:sp>
      <p:sp>
        <p:nvSpPr>
          <p:cNvPr id="36914" name="Text Box 50"/>
          <p:cNvSpPr txBox="1">
            <a:spLocks noChangeArrowheads="1"/>
          </p:cNvSpPr>
          <p:nvPr/>
        </p:nvSpPr>
        <p:spPr bwMode="auto">
          <a:xfrm>
            <a:off x="527050" y="849313"/>
            <a:ext cx="5568950"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800" b="1" i="0">
                <a:solidFill>
                  <a:srgbClr val="FF3300"/>
                </a:solidFill>
              </a:rPr>
              <a:t>Internal Combustion Engine Basics</a:t>
            </a:r>
            <a:endParaRPr lang="en-US" sz="2400" i="0"/>
          </a:p>
        </p:txBody>
      </p:sp>
      <p:sp>
        <p:nvSpPr>
          <p:cNvPr id="36915" name="Text Box 51"/>
          <p:cNvSpPr txBox="1">
            <a:spLocks noChangeArrowheads="1"/>
          </p:cNvSpPr>
          <p:nvPr/>
        </p:nvSpPr>
        <p:spPr bwMode="auto">
          <a:xfrm>
            <a:off x="8175625" y="6167438"/>
            <a:ext cx="64452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a:r>
              <a:rPr lang="en-US" sz="1000" i="0"/>
              <a:t>D. Abata</a:t>
            </a:r>
            <a:endParaRPr lang="en-US" sz="2400" i="0"/>
          </a:p>
        </p:txBody>
      </p:sp>
      <p:sp>
        <p:nvSpPr>
          <p:cNvPr id="36918" name="Rectangle 54"/>
          <p:cNvSpPr>
            <a:spLocks noChangeArrowheads="1"/>
          </p:cNvSpPr>
          <p:nvPr/>
        </p:nvSpPr>
        <p:spPr bwMode="auto">
          <a:xfrm rot="5400000">
            <a:off x="2440782" y="1556544"/>
            <a:ext cx="444500" cy="1227137"/>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6919" name="Group 55"/>
          <p:cNvGrpSpPr>
            <a:grpSpLocks/>
          </p:cNvGrpSpPr>
          <p:nvPr/>
        </p:nvGrpSpPr>
        <p:grpSpPr bwMode="auto">
          <a:xfrm rot="5400000">
            <a:off x="2663825" y="1706563"/>
            <a:ext cx="268288" cy="938212"/>
            <a:chOff x="1241" y="1354"/>
            <a:chExt cx="331" cy="778"/>
          </a:xfrm>
        </p:grpSpPr>
        <p:grpSp>
          <p:nvGrpSpPr>
            <p:cNvPr id="36920" name="Group 56"/>
            <p:cNvGrpSpPr>
              <a:grpSpLocks/>
            </p:cNvGrpSpPr>
            <p:nvPr/>
          </p:nvGrpSpPr>
          <p:grpSpPr bwMode="auto">
            <a:xfrm>
              <a:off x="1241" y="1354"/>
              <a:ext cx="331" cy="778"/>
              <a:chOff x="1223" y="2518"/>
              <a:chExt cx="331" cy="778"/>
            </a:xfrm>
          </p:grpSpPr>
          <p:sp>
            <p:nvSpPr>
              <p:cNvPr id="36921" name="AutoShape 57"/>
              <p:cNvSpPr>
                <a:spLocks noChangeArrowheads="1"/>
              </p:cNvSpPr>
              <p:nvPr/>
            </p:nvSpPr>
            <p:spPr bwMode="auto">
              <a:xfrm>
                <a:off x="1227" y="2518"/>
                <a:ext cx="327" cy="3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22" name="AutoShape 58"/>
              <p:cNvSpPr>
                <a:spLocks noChangeArrowheads="1"/>
              </p:cNvSpPr>
              <p:nvPr/>
            </p:nvSpPr>
            <p:spPr bwMode="auto">
              <a:xfrm flipV="1">
                <a:off x="1223" y="2905"/>
                <a:ext cx="327" cy="3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6923" name="Rectangle 59"/>
            <p:cNvSpPr>
              <a:spLocks noChangeArrowheads="1"/>
            </p:cNvSpPr>
            <p:nvPr/>
          </p:nvSpPr>
          <p:spPr bwMode="auto">
            <a:xfrm>
              <a:off x="1327" y="1709"/>
              <a:ext cx="164" cy="73"/>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6924" name="Rectangle 60"/>
          <p:cNvSpPr>
            <a:spLocks noChangeArrowheads="1"/>
          </p:cNvSpPr>
          <p:nvPr/>
        </p:nvSpPr>
        <p:spPr bwMode="auto">
          <a:xfrm rot="5400000">
            <a:off x="2674144" y="1939132"/>
            <a:ext cx="273050" cy="55562"/>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25" name="Rectangle 61"/>
          <p:cNvSpPr>
            <a:spLocks noChangeArrowheads="1"/>
          </p:cNvSpPr>
          <p:nvPr/>
        </p:nvSpPr>
        <p:spPr bwMode="auto">
          <a:xfrm rot="5400000">
            <a:off x="2057400" y="2030413"/>
            <a:ext cx="273050" cy="28575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26" name="Rectangle 62"/>
          <p:cNvSpPr>
            <a:spLocks noChangeArrowheads="1"/>
          </p:cNvSpPr>
          <p:nvPr/>
        </p:nvSpPr>
        <p:spPr bwMode="auto">
          <a:xfrm rot="5400000">
            <a:off x="2212181" y="2139157"/>
            <a:ext cx="236537" cy="76200"/>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29" name="Rectangle 65"/>
          <p:cNvSpPr>
            <a:spLocks noChangeArrowheads="1"/>
          </p:cNvSpPr>
          <p:nvPr/>
        </p:nvSpPr>
        <p:spPr bwMode="auto">
          <a:xfrm>
            <a:off x="3203575" y="2092325"/>
            <a:ext cx="850900" cy="187325"/>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6930" name="Group 66"/>
          <p:cNvGrpSpPr>
            <a:grpSpLocks/>
          </p:cNvGrpSpPr>
          <p:nvPr/>
        </p:nvGrpSpPr>
        <p:grpSpPr bwMode="auto">
          <a:xfrm>
            <a:off x="1743075" y="1660525"/>
            <a:ext cx="288925" cy="1038225"/>
            <a:chOff x="936" y="1046"/>
            <a:chExt cx="182" cy="654"/>
          </a:xfrm>
        </p:grpSpPr>
        <p:sp>
          <p:nvSpPr>
            <p:cNvPr id="36931" name="Rectangle 67"/>
            <p:cNvSpPr>
              <a:spLocks noChangeArrowheads="1"/>
            </p:cNvSpPr>
            <p:nvPr/>
          </p:nvSpPr>
          <p:spPr bwMode="auto">
            <a:xfrm>
              <a:off x="936" y="1046"/>
              <a:ext cx="182" cy="654"/>
            </a:xfrm>
            <a:prstGeom prst="rect">
              <a:avLst/>
            </a:pr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32" name="Rectangle 68" descr="Small grid"/>
            <p:cNvSpPr>
              <a:spLocks noChangeArrowheads="1"/>
            </p:cNvSpPr>
            <p:nvPr/>
          </p:nvSpPr>
          <p:spPr bwMode="auto">
            <a:xfrm>
              <a:off x="963" y="1100"/>
              <a:ext cx="137" cy="555"/>
            </a:xfrm>
            <a:prstGeom prst="rect">
              <a:avLst/>
            </a:prstGeom>
            <a:pattFill prst="smGrid">
              <a:fgClr>
                <a:schemeClr val="accent1"/>
              </a:fgClr>
              <a:bgClr>
                <a:schemeClr val="bg1"/>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6933" name="Group 69"/>
          <p:cNvGrpSpPr>
            <a:grpSpLocks/>
          </p:cNvGrpSpPr>
          <p:nvPr/>
        </p:nvGrpSpPr>
        <p:grpSpPr bwMode="auto">
          <a:xfrm>
            <a:off x="3679825" y="4305300"/>
            <a:ext cx="2987675" cy="2022475"/>
            <a:chOff x="2318" y="2712"/>
            <a:chExt cx="1882" cy="1274"/>
          </a:xfrm>
        </p:grpSpPr>
        <p:sp>
          <p:nvSpPr>
            <p:cNvPr id="36934" name="Freeform 70"/>
            <p:cNvSpPr>
              <a:spLocks/>
            </p:cNvSpPr>
            <p:nvPr/>
          </p:nvSpPr>
          <p:spPr bwMode="auto">
            <a:xfrm>
              <a:off x="2318" y="3150"/>
              <a:ext cx="775" cy="830"/>
            </a:xfrm>
            <a:custGeom>
              <a:avLst/>
              <a:gdLst>
                <a:gd name="T0" fmla="*/ 0 w 1018"/>
                <a:gd name="T1" fmla="*/ 0 h 764"/>
                <a:gd name="T2" fmla="*/ 173 w 1018"/>
                <a:gd name="T3" fmla="*/ 0 h 764"/>
                <a:gd name="T4" fmla="*/ 173 w 1018"/>
                <a:gd name="T5" fmla="*/ 491 h 764"/>
                <a:gd name="T6" fmla="*/ 446 w 1018"/>
                <a:gd name="T7" fmla="*/ 764 h 764"/>
                <a:gd name="T8" fmla="*/ 1018 w 1018"/>
                <a:gd name="T9" fmla="*/ 764 h 764"/>
              </a:gdLst>
              <a:ahLst/>
              <a:cxnLst>
                <a:cxn ang="0">
                  <a:pos x="T0" y="T1"/>
                </a:cxn>
                <a:cxn ang="0">
                  <a:pos x="T2" y="T3"/>
                </a:cxn>
                <a:cxn ang="0">
                  <a:pos x="T4" y="T5"/>
                </a:cxn>
                <a:cxn ang="0">
                  <a:pos x="T6" y="T7"/>
                </a:cxn>
                <a:cxn ang="0">
                  <a:pos x="T8" y="T9"/>
                </a:cxn>
              </a:cxnLst>
              <a:rect l="0" t="0" r="r" b="b"/>
              <a:pathLst>
                <a:path w="1018" h="764">
                  <a:moveTo>
                    <a:pt x="0" y="0"/>
                  </a:moveTo>
                  <a:lnTo>
                    <a:pt x="173" y="0"/>
                  </a:lnTo>
                  <a:lnTo>
                    <a:pt x="173" y="491"/>
                  </a:lnTo>
                  <a:lnTo>
                    <a:pt x="446" y="764"/>
                  </a:lnTo>
                  <a:lnTo>
                    <a:pt x="1018" y="764"/>
                  </a:lnTo>
                </a:path>
              </a:pathLst>
            </a:custGeom>
            <a:noFill/>
            <a:ln w="762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35" name="Freeform 71"/>
            <p:cNvSpPr>
              <a:spLocks/>
            </p:cNvSpPr>
            <p:nvPr/>
          </p:nvSpPr>
          <p:spPr bwMode="auto">
            <a:xfrm flipH="1">
              <a:off x="3055" y="3147"/>
              <a:ext cx="775" cy="839"/>
            </a:xfrm>
            <a:custGeom>
              <a:avLst/>
              <a:gdLst>
                <a:gd name="T0" fmla="*/ 0 w 1018"/>
                <a:gd name="T1" fmla="*/ 0 h 764"/>
                <a:gd name="T2" fmla="*/ 173 w 1018"/>
                <a:gd name="T3" fmla="*/ 0 h 764"/>
                <a:gd name="T4" fmla="*/ 173 w 1018"/>
                <a:gd name="T5" fmla="*/ 491 h 764"/>
                <a:gd name="T6" fmla="*/ 446 w 1018"/>
                <a:gd name="T7" fmla="*/ 764 h 764"/>
                <a:gd name="T8" fmla="*/ 1018 w 1018"/>
                <a:gd name="T9" fmla="*/ 764 h 764"/>
              </a:gdLst>
              <a:ahLst/>
              <a:cxnLst>
                <a:cxn ang="0">
                  <a:pos x="T0" y="T1"/>
                </a:cxn>
                <a:cxn ang="0">
                  <a:pos x="T2" y="T3"/>
                </a:cxn>
                <a:cxn ang="0">
                  <a:pos x="T4" y="T5"/>
                </a:cxn>
                <a:cxn ang="0">
                  <a:pos x="T6" y="T7"/>
                </a:cxn>
                <a:cxn ang="0">
                  <a:pos x="T8" y="T9"/>
                </a:cxn>
              </a:cxnLst>
              <a:rect l="0" t="0" r="r" b="b"/>
              <a:pathLst>
                <a:path w="1018" h="764">
                  <a:moveTo>
                    <a:pt x="0" y="0"/>
                  </a:moveTo>
                  <a:lnTo>
                    <a:pt x="173" y="0"/>
                  </a:lnTo>
                  <a:lnTo>
                    <a:pt x="173" y="491"/>
                  </a:lnTo>
                  <a:lnTo>
                    <a:pt x="446" y="764"/>
                  </a:lnTo>
                  <a:lnTo>
                    <a:pt x="1018" y="764"/>
                  </a:lnTo>
                </a:path>
              </a:pathLst>
            </a:custGeom>
            <a:noFill/>
            <a:ln w="762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36" name="Freeform 72"/>
            <p:cNvSpPr>
              <a:spLocks/>
            </p:cNvSpPr>
            <p:nvPr/>
          </p:nvSpPr>
          <p:spPr bwMode="auto">
            <a:xfrm>
              <a:off x="2505" y="3771"/>
              <a:ext cx="1093" cy="188"/>
            </a:xfrm>
            <a:custGeom>
              <a:avLst/>
              <a:gdLst>
                <a:gd name="T0" fmla="*/ 0 w 1436"/>
                <a:gd name="T1" fmla="*/ 13 h 249"/>
                <a:gd name="T2" fmla="*/ 145 w 1436"/>
                <a:gd name="T3" fmla="*/ 49 h 249"/>
                <a:gd name="T4" fmla="*/ 254 w 1436"/>
                <a:gd name="T5" fmla="*/ 22 h 249"/>
                <a:gd name="T6" fmla="*/ 372 w 1436"/>
                <a:gd name="T7" fmla="*/ 58 h 249"/>
                <a:gd name="T8" fmla="*/ 490 w 1436"/>
                <a:gd name="T9" fmla="*/ 49 h 249"/>
                <a:gd name="T10" fmla="*/ 609 w 1436"/>
                <a:gd name="T11" fmla="*/ 68 h 249"/>
                <a:gd name="T12" fmla="*/ 663 w 1436"/>
                <a:gd name="T13" fmla="*/ 86 h 249"/>
                <a:gd name="T14" fmla="*/ 718 w 1436"/>
                <a:gd name="T15" fmla="*/ 68 h 249"/>
                <a:gd name="T16" fmla="*/ 845 w 1436"/>
                <a:gd name="T17" fmla="*/ 22 h 249"/>
                <a:gd name="T18" fmla="*/ 1027 w 1436"/>
                <a:gd name="T19" fmla="*/ 22 h 249"/>
                <a:gd name="T20" fmla="*/ 1136 w 1436"/>
                <a:gd name="T21" fmla="*/ 13 h 249"/>
                <a:gd name="T22" fmla="*/ 1272 w 1436"/>
                <a:gd name="T23" fmla="*/ 49 h 249"/>
                <a:gd name="T24" fmla="*/ 1299 w 1436"/>
                <a:gd name="T25" fmla="*/ 40 h 249"/>
                <a:gd name="T26" fmla="*/ 1354 w 1436"/>
                <a:gd name="T27" fmla="*/ 58 h 249"/>
                <a:gd name="T28" fmla="*/ 1436 w 1436"/>
                <a:gd name="T29" fmla="*/ 49 h 249"/>
                <a:gd name="T30" fmla="*/ 1290 w 1436"/>
                <a:gd name="T31" fmla="*/ 249 h 249"/>
                <a:gd name="T32" fmla="*/ 209 w 1436"/>
                <a:gd name="T33" fmla="*/ 249 h 249"/>
                <a:gd name="T34" fmla="*/ 0 w 1436"/>
                <a:gd name="T35" fmla="*/ 1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6" h="249">
                  <a:moveTo>
                    <a:pt x="0" y="13"/>
                  </a:moveTo>
                  <a:cubicBezTo>
                    <a:pt x="43" y="56"/>
                    <a:pt x="80" y="40"/>
                    <a:pt x="145" y="49"/>
                  </a:cubicBezTo>
                  <a:cubicBezTo>
                    <a:pt x="196" y="66"/>
                    <a:pt x="208" y="37"/>
                    <a:pt x="254" y="22"/>
                  </a:cubicBezTo>
                  <a:cubicBezTo>
                    <a:pt x="325" y="46"/>
                    <a:pt x="267" y="45"/>
                    <a:pt x="372" y="58"/>
                  </a:cubicBezTo>
                  <a:cubicBezTo>
                    <a:pt x="423" y="50"/>
                    <a:pt x="442" y="40"/>
                    <a:pt x="490" y="49"/>
                  </a:cubicBezTo>
                  <a:cubicBezTo>
                    <a:pt x="530" y="56"/>
                    <a:pt x="609" y="68"/>
                    <a:pt x="609" y="68"/>
                  </a:cubicBezTo>
                  <a:cubicBezTo>
                    <a:pt x="627" y="74"/>
                    <a:pt x="645" y="80"/>
                    <a:pt x="663" y="86"/>
                  </a:cubicBezTo>
                  <a:cubicBezTo>
                    <a:pt x="681" y="92"/>
                    <a:pt x="718" y="68"/>
                    <a:pt x="718" y="68"/>
                  </a:cubicBezTo>
                  <a:cubicBezTo>
                    <a:pt x="752" y="32"/>
                    <a:pt x="798" y="30"/>
                    <a:pt x="845" y="22"/>
                  </a:cubicBezTo>
                  <a:cubicBezTo>
                    <a:pt x="927" y="43"/>
                    <a:pt x="915" y="39"/>
                    <a:pt x="1027" y="22"/>
                  </a:cubicBezTo>
                  <a:cubicBezTo>
                    <a:pt x="1065" y="9"/>
                    <a:pt x="1097" y="0"/>
                    <a:pt x="1136" y="13"/>
                  </a:cubicBezTo>
                  <a:cubicBezTo>
                    <a:pt x="1175" y="71"/>
                    <a:pt x="1201" y="57"/>
                    <a:pt x="1272" y="49"/>
                  </a:cubicBezTo>
                  <a:cubicBezTo>
                    <a:pt x="1281" y="46"/>
                    <a:pt x="1290" y="39"/>
                    <a:pt x="1299" y="40"/>
                  </a:cubicBezTo>
                  <a:cubicBezTo>
                    <a:pt x="1318" y="42"/>
                    <a:pt x="1354" y="58"/>
                    <a:pt x="1354" y="58"/>
                  </a:cubicBezTo>
                  <a:cubicBezTo>
                    <a:pt x="1424" y="48"/>
                    <a:pt x="1396" y="49"/>
                    <a:pt x="1436" y="49"/>
                  </a:cubicBezTo>
                  <a:lnTo>
                    <a:pt x="1290" y="249"/>
                  </a:lnTo>
                  <a:lnTo>
                    <a:pt x="209" y="249"/>
                  </a:lnTo>
                  <a:lnTo>
                    <a:pt x="0" y="13"/>
                  </a:lnTo>
                  <a:close/>
                </a:path>
              </a:pathLst>
            </a:cu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37" name="Freeform 73"/>
            <p:cNvSpPr>
              <a:spLocks/>
            </p:cNvSpPr>
            <p:nvPr/>
          </p:nvSpPr>
          <p:spPr bwMode="auto">
            <a:xfrm>
              <a:off x="3612" y="2738"/>
              <a:ext cx="303" cy="562"/>
            </a:xfrm>
            <a:custGeom>
              <a:avLst/>
              <a:gdLst>
                <a:gd name="T0" fmla="*/ 0 w 536"/>
                <a:gd name="T1" fmla="*/ 0 h 1010"/>
                <a:gd name="T2" fmla="*/ 0 w 536"/>
                <a:gd name="T3" fmla="*/ 1010 h 1010"/>
                <a:gd name="T4" fmla="*/ 63 w 536"/>
                <a:gd name="T5" fmla="*/ 1010 h 1010"/>
                <a:gd name="T6" fmla="*/ 63 w 536"/>
                <a:gd name="T7" fmla="*/ 264 h 1010"/>
                <a:gd name="T8" fmla="*/ 527 w 536"/>
                <a:gd name="T9" fmla="*/ 264 h 1010"/>
                <a:gd name="T10" fmla="*/ 536 w 536"/>
                <a:gd name="T11" fmla="*/ 200 h 1010"/>
                <a:gd name="T12" fmla="*/ 63 w 536"/>
                <a:gd name="T13" fmla="*/ 200 h 1010"/>
                <a:gd name="T14" fmla="*/ 63 w 536"/>
                <a:gd name="T15" fmla="*/ 9 h 1010"/>
                <a:gd name="T16" fmla="*/ 0 w 536"/>
                <a:gd name="T17" fmla="*/ 0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6" h="1010">
                  <a:moveTo>
                    <a:pt x="0" y="0"/>
                  </a:moveTo>
                  <a:lnTo>
                    <a:pt x="0" y="1010"/>
                  </a:lnTo>
                  <a:lnTo>
                    <a:pt x="63" y="1010"/>
                  </a:lnTo>
                  <a:lnTo>
                    <a:pt x="63" y="264"/>
                  </a:lnTo>
                  <a:lnTo>
                    <a:pt x="527" y="264"/>
                  </a:lnTo>
                  <a:lnTo>
                    <a:pt x="536" y="200"/>
                  </a:lnTo>
                  <a:lnTo>
                    <a:pt x="63" y="200"/>
                  </a:lnTo>
                  <a:lnTo>
                    <a:pt x="63" y="9"/>
                  </a:lnTo>
                  <a:lnTo>
                    <a:pt x="0" y="0"/>
                  </a:lnTo>
                  <a:close/>
                </a:path>
              </a:pathLst>
            </a:custGeom>
            <a:solidFill>
              <a:srgbClr val="33CCCC"/>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38" name="Oval 74"/>
            <p:cNvSpPr>
              <a:spLocks noChangeArrowheads="1"/>
            </p:cNvSpPr>
            <p:nvPr/>
          </p:nvSpPr>
          <p:spPr bwMode="auto">
            <a:xfrm>
              <a:off x="3909" y="2712"/>
              <a:ext cx="291" cy="295"/>
            </a:xfrm>
            <a:prstGeom prst="ellipse">
              <a:avLst/>
            </a:prstGeom>
            <a:solidFill>
              <a:schemeClr val="bg1"/>
            </a:solidFill>
            <a:ln w="381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39" name="Line 75"/>
            <p:cNvSpPr>
              <a:spLocks noChangeShapeType="1"/>
            </p:cNvSpPr>
            <p:nvPr/>
          </p:nvSpPr>
          <p:spPr bwMode="auto">
            <a:xfrm flipV="1">
              <a:off x="4034" y="2780"/>
              <a:ext cx="83" cy="185"/>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6940" name="Group 76"/>
            <p:cNvGrpSpPr>
              <a:grpSpLocks/>
            </p:cNvGrpSpPr>
            <p:nvPr/>
          </p:nvGrpSpPr>
          <p:grpSpPr bwMode="auto">
            <a:xfrm>
              <a:off x="3356" y="3299"/>
              <a:ext cx="290" cy="233"/>
              <a:chOff x="4372" y="3408"/>
              <a:chExt cx="473" cy="355"/>
            </a:xfrm>
          </p:grpSpPr>
          <p:sp>
            <p:nvSpPr>
              <p:cNvPr id="36941" name="AutoShape 77"/>
              <p:cNvSpPr>
                <a:spLocks noChangeArrowheads="1"/>
              </p:cNvSpPr>
              <p:nvPr/>
            </p:nvSpPr>
            <p:spPr bwMode="auto">
              <a:xfrm rot="5400000" flipH="1" flipV="1">
                <a:off x="4431" y="3349"/>
                <a:ext cx="355" cy="473"/>
              </a:xfrm>
              <a:prstGeom prst="flowChartMagneticTape">
                <a:avLst/>
              </a:prstGeom>
              <a:solidFill>
                <a:srgbClr val="33CCCC"/>
              </a:solidFill>
              <a:ln w="2857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42" name="AutoShape 78"/>
              <p:cNvSpPr>
                <a:spLocks noChangeArrowheads="1"/>
              </p:cNvSpPr>
              <p:nvPr/>
            </p:nvSpPr>
            <p:spPr bwMode="auto">
              <a:xfrm>
                <a:off x="4392" y="3464"/>
                <a:ext cx="263" cy="254"/>
              </a:xfrm>
              <a:prstGeom prst="sun">
                <a:avLst>
                  <a:gd name="adj" fmla="val 25000"/>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43" name="AutoShape 79"/>
              <p:cNvSpPr>
                <a:spLocks noChangeArrowheads="1"/>
              </p:cNvSpPr>
              <p:nvPr/>
            </p:nvSpPr>
            <p:spPr bwMode="auto">
              <a:xfrm>
                <a:off x="4560" y="3452"/>
                <a:ext cx="263" cy="254"/>
              </a:xfrm>
              <a:prstGeom prst="sun">
                <a:avLst>
                  <a:gd name="adj" fmla="val 25000"/>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6944" name="Rectangle 80"/>
            <p:cNvSpPr>
              <a:spLocks noChangeArrowheads="1"/>
            </p:cNvSpPr>
            <p:nvPr/>
          </p:nvSpPr>
          <p:spPr bwMode="auto">
            <a:xfrm>
              <a:off x="3323" y="3709"/>
              <a:ext cx="249" cy="96"/>
            </a:xfrm>
            <a:prstGeom prst="rect">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45" name="Rectangle 81"/>
            <p:cNvSpPr>
              <a:spLocks noChangeArrowheads="1"/>
            </p:cNvSpPr>
            <p:nvPr/>
          </p:nvSpPr>
          <p:spPr bwMode="auto">
            <a:xfrm>
              <a:off x="3466" y="3506"/>
              <a:ext cx="90" cy="196"/>
            </a:xfrm>
            <a:prstGeom prst="rect">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6946" name="Group 82"/>
          <p:cNvGrpSpPr>
            <a:grpSpLocks/>
          </p:cNvGrpSpPr>
          <p:nvPr/>
        </p:nvGrpSpPr>
        <p:grpSpPr bwMode="auto">
          <a:xfrm>
            <a:off x="4249738" y="2978150"/>
            <a:ext cx="1252537" cy="2462213"/>
            <a:chOff x="2399" y="2149"/>
            <a:chExt cx="1037" cy="2059"/>
          </a:xfrm>
        </p:grpSpPr>
        <p:sp>
          <p:nvSpPr>
            <p:cNvPr id="36947" name="AutoShape 83"/>
            <p:cNvSpPr>
              <a:spLocks noChangeArrowheads="1"/>
            </p:cNvSpPr>
            <p:nvPr/>
          </p:nvSpPr>
          <p:spPr bwMode="auto">
            <a:xfrm rot="1280044">
              <a:off x="2636" y="2609"/>
              <a:ext cx="259" cy="766"/>
            </a:xfrm>
            <a:custGeom>
              <a:avLst/>
              <a:gdLst>
                <a:gd name="G0" fmla="+- 5214 0 0"/>
                <a:gd name="G1" fmla="+- 21600 0 5214"/>
                <a:gd name="G2" fmla="*/ 5214 1 2"/>
                <a:gd name="G3" fmla="+- 21600 0 G2"/>
                <a:gd name="G4" fmla="+/ 5214 21600 2"/>
                <a:gd name="G5" fmla="+/ G1 0 2"/>
                <a:gd name="G6" fmla="*/ 21600 21600 5214"/>
                <a:gd name="G7" fmla="*/ G6 1 2"/>
                <a:gd name="G8" fmla="+- 21600 0 G7"/>
                <a:gd name="G9" fmla="*/ 21600 1 2"/>
                <a:gd name="G10" fmla="+- 5214 0 G9"/>
                <a:gd name="G11" fmla="?: G10 G8 0"/>
                <a:gd name="G12" fmla="?: G10 G7 21600"/>
                <a:gd name="T0" fmla="*/ 18993 w 21600"/>
                <a:gd name="T1" fmla="*/ 10800 h 21600"/>
                <a:gd name="T2" fmla="*/ 10800 w 21600"/>
                <a:gd name="T3" fmla="*/ 21600 h 21600"/>
                <a:gd name="T4" fmla="*/ 2607 w 21600"/>
                <a:gd name="T5" fmla="*/ 10800 h 21600"/>
                <a:gd name="T6" fmla="*/ 10800 w 21600"/>
                <a:gd name="T7" fmla="*/ 0 h 21600"/>
                <a:gd name="T8" fmla="*/ 4407 w 21600"/>
                <a:gd name="T9" fmla="*/ 4407 h 21600"/>
                <a:gd name="T10" fmla="*/ 17193 w 21600"/>
                <a:gd name="T11" fmla="*/ 17193 h 21600"/>
              </a:gdLst>
              <a:ahLst/>
              <a:cxnLst>
                <a:cxn ang="0">
                  <a:pos x="T0" y="T1"/>
                </a:cxn>
                <a:cxn ang="0">
                  <a:pos x="T2" y="T3"/>
                </a:cxn>
                <a:cxn ang="0">
                  <a:pos x="T4" y="T5"/>
                </a:cxn>
                <a:cxn ang="0">
                  <a:pos x="T6" y="T7"/>
                </a:cxn>
              </a:cxnLst>
              <a:rect l="T8" t="T9" r="T10" b="T11"/>
              <a:pathLst>
                <a:path w="21600" h="21600">
                  <a:moveTo>
                    <a:pt x="0" y="0"/>
                  </a:moveTo>
                  <a:lnTo>
                    <a:pt x="5214" y="21600"/>
                  </a:lnTo>
                  <a:lnTo>
                    <a:pt x="16386" y="21600"/>
                  </a:lnTo>
                  <a:lnTo>
                    <a:pt x="21600" y="0"/>
                  </a:lnTo>
                  <a:close/>
                </a:path>
              </a:pathLst>
            </a:cu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48" name="Freeform 84"/>
            <p:cNvSpPr>
              <a:spLocks/>
            </p:cNvSpPr>
            <p:nvPr/>
          </p:nvSpPr>
          <p:spPr bwMode="auto">
            <a:xfrm>
              <a:off x="2417" y="2149"/>
              <a:ext cx="1003" cy="649"/>
            </a:xfrm>
            <a:custGeom>
              <a:avLst/>
              <a:gdLst>
                <a:gd name="T0" fmla="*/ 0 w 1389"/>
                <a:gd name="T1" fmla="*/ 0 h 937"/>
                <a:gd name="T2" fmla="*/ 1389 w 1389"/>
                <a:gd name="T3" fmla="*/ 0 h 937"/>
                <a:gd name="T4" fmla="*/ 1389 w 1389"/>
                <a:gd name="T5" fmla="*/ 937 h 937"/>
                <a:gd name="T6" fmla="*/ 936 w 1389"/>
                <a:gd name="T7" fmla="*/ 781 h 937"/>
                <a:gd name="T8" fmla="*/ 726 w 1389"/>
                <a:gd name="T9" fmla="*/ 737 h 937"/>
                <a:gd name="T10" fmla="*/ 663 w 1389"/>
                <a:gd name="T11" fmla="*/ 737 h 937"/>
                <a:gd name="T12" fmla="*/ 484 w 1389"/>
                <a:gd name="T13" fmla="*/ 790 h 937"/>
                <a:gd name="T14" fmla="*/ 0 w 1389"/>
                <a:gd name="T15" fmla="*/ 937 h 937"/>
                <a:gd name="T16" fmla="*/ 0 w 1389"/>
                <a:gd name="T17" fmla="*/ 0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9" h="937">
                  <a:moveTo>
                    <a:pt x="0" y="0"/>
                  </a:moveTo>
                  <a:lnTo>
                    <a:pt x="1389" y="0"/>
                  </a:lnTo>
                  <a:lnTo>
                    <a:pt x="1389" y="937"/>
                  </a:lnTo>
                  <a:lnTo>
                    <a:pt x="936" y="781"/>
                  </a:lnTo>
                  <a:lnTo>
                    <a:pt x="726" y="737"/>
                  </a:lnTo>
                  <a:lnTo>
                    <a:pt x="663" y="737"/>
                  </a:lnTo>
                  <a:lnTo>
                    <a:pt x="484" y="790"/>
                  </a:lnTo>
                  <a:lnTo>
                    <a:pt x="0" y="937"/>
                  </a:lnTo>
                  <a:lnTo>
                    <a:pt x="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49" name="Oval 85"/>
            <p:cNvSpPr>
              <a:spLocks noChangeArrowheads="1"/>
            </p:cNvSpPr>
            <p:nvPr/>
          </p:nvSpPr>
          <p:spPr bwMode="auto">
            <a:xfrm>
              <a:off x="2791" y="2356"/>
              <a:ext cx="280" cy="261"/>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50" name="Rectangle 86" descr="Wave"/>
            <p:cNvSpPr>
              <a:spLocks noChangeArrowheads="1"/>
            </p:cNvSpPr>
            <p:nvPr/>
          </p:nvSpPr>
          <p:spPr bwMode="auto">
            <a:xfrm>
              <a:off x="2401" y="2192"/>
              <a:ext cx="1035" cy="36"/>
            </a:xfrm>
            <a:prstGeom prst="rect">
              <a:avLst/>
            </a:prstGeom>
            <a:pattFill prst="wave">
              <a:fgClr>
                <a:schemeClr val="tx2"/>
              </a:fgClr>
              <a:bgClr>
                <a:schemeClr val="bg1"/>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51" name="Rectangle 87" descr="Plaid"/>
            <p:cNvSpPr>
              <a:spLocks noChangeArrowheads="1"/>
            </p:cNvSpPr>
            <p:nvPr/>
          </p:nvSpPr>
          <p:spPr bwMode="auto">
            <a:xfrm>
              <a:off x="2399" y="2259"/>
              <a:ext cx="1035" cy="36"/>
            </a:xfrm>
            <a:prstGeom prst="rect">
              <a:avLst/>
            </a:prstGeom>
            <a:pattFill prst="plaid">
              <a:fgClr>
                <a:schemeClr val="tx1"/>
              </a:fgClr>
              <a:bgClr>
                <a:srgbClr val="FFFFFF"/>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52" name="Oval 88"/>
            <p:cNvSpPr>
              <a:spLocks noChangeArrowheads="1"/>
            </p:cNvSpPr>
            <p:nvPr/>
          </p:nvSpPr>
          <p:spPr bwMode="auto">
            <a:xfrm>
              <a:off x="2445" y="3328"/>
              <a:ext cx="300" cy="282"/>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53" name="Oval 89"/>
            <p:cNvSpPr>
              <a:spLocks noChangeArrowheads="1"/>
            </p:cNvSpPr>
            <p:nvPr/>
          </p:nvSpPr>
          <p:spPr bwMode="auto">
            <a:xfrm>
              <a:off x="2691" y="3790"/>
              <a:ext cx="473" cy="418"/>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54" name="AutoShape 90"/>
            <p:cNvSpPr>
              <a:spLocks noChangeArrowheads="1"/>
            </p:cNvSpPr>
            <p:nvPr/>
          </p:nvSpPr>
          <p:spPr bwMode="auto">
            <a:xfrm rot="19664787" flipV="1">
              <a:off x="2541" y="3420"/>
              <a:ext cx="434" cy="619"/>
            </a:xfrm>
            <a:custGeom>
              <a:avLst/>
              <a:gdLst>
                <a:gd name="G0" fmla="+- 3222 0 0"/>
                <a:gd name="G1" fmla="+- 21600 0 3222"/>
                <a:gd name="G2" fmla="*/ 3222 1 2"/>
                <a:gd name="G3" fmla="+- 21600 0 G2"/>
                <a:gd name="G4" fmla="+/ 3222 21600 2"/>
                <a:gd name="G5" fmla="+/ G1 0 2"/>
                <a:gd name="G6" fmla="*/ 21600 21600 3222"/>
                <a:gd name="G7" fmla="*/ G6 1 2"/>
                <a:gd name="G8" fmla="+- 21600 0 G7"/>
                <a:gd name="G9" fmla="*/ 21600 1 2"/>
                <a:gd name="G10" fmla="+- 3222 0 G9"/>
                <a:gd name="G11" fmla="?: G10 G8 0"/>
                <a:gd name="G12" fmla="?: G10 G7 21600"/>
                <a:gd name="T0" fmla="*/ 19989 w 21600"/>
                <a:gd name="T1" fmla="*/ 10800 h 21600"/>
                <a:gd name="T2" fmla="*/ 10800 w 21600"/>
                <a:gd name="T3" fmla="*/ 21600 h 21600"/>
                <a:gd name="T4" fmla="*/ 1611 w 21600"/>
                <a:gd name="T5" fmla="*/ 10800 h 21600"/>
                <a:gd name="T6" fmla="*/ 10800 w 21600"/>
                <a:gd name="T7" fmla="*/ 0 h 21600"/>
                <a:gd name="T8" fmla="*/ 3411 w 21600"/>
                <a:gd name="T9" fmla="*/ 3411 h 21600"/>
                <a:gd name="T10" fmla="*/ 18189 w 21600"/>
                <a:gd name="T11" fmla="*/ 18189 h 21600"/>
              </a:gdLst>
              <a:ahLst/>
              <a:cxnLst>
                <a:cxn ang="0">
                  <a:pos x="T0" y="T1"/>
                </a:cxn>
                <a:cxn ang="0">
                  <a:pos x="T2" y="T3"/>
                </a:cxn>
                <a:cxn ang="0">
                  <a:pos x="T4" y="T5"/>
                </a:cxn>
                <a:cxn ang="0">
                  <a:pos x="T6" y="T7"/>
                </a:cxn>
              </a:cxnLst>
              <a:rect l="T8" t="T9" r="T10" b="T11"/>
              <a:pathLst>
                <a:path w="21600" h="21600">
                  <a:moveTo>
                    <a:pt x="0" y="0"/>
                  </a:moveTo>
                  <a:lnTo>
                    <a:pt x="3222" y="21600"/>
                  </a:lnTo>
                  <a:lnTo>
                    <a:pt x="18378" y="21600"/>
                  </a:lnTo>
                  <a:lnTo>
                    <a:pt x="21600" y="0"/>
                  </a:lnTo>
                  <a:close/>
                </a:path>
              </a:pathLst>
            </a:custGeom>
            <a:solidFill>
              <a:srgbClr val="DDDDD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55" name="Line 91"/>
            <p:cNvSpPr>
              <a:spLocks noChangeShapeType="1"/>
            </p:cNvSpPr>
            <p:nvPr/>
          </p:nvSpPr>
          <p:spPr bwMode="auto">
            <a:xfrm>
              <a:off x="2727" y="3400"/>
              <a:ext cx="364" cy="45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56" name="Line 92"/>
            <p:cNvSpPr>
              <a:spLocks noChangeShapeType="1"/>
            </p:cNvSpPr>
            <p:nvPr/>
          </p:nvSpPr>
          <p:spPr bwMode="auto">
            <a:xfrm>
              <a:off x="2454" y="3528"/>
              <a:ext cx="282" cy="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57" name="Oval 93"/>
            <p:cNvSpPr>
              <a:spLocks noChangeArrowheads="1"/>
            </p:cNvSpPr>
            <p:nvPr/>
          </p:nvSpPr>
          <p:spPr bwMode="auto">
            <a:xfrm>
              <a:off x="2753" y="3837"/>
              <a:ext cx="365" cy="345"/>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58" name="Oval 94"/>
            <p:cNvSpPr>
              <a:spLocks noChangeArrowheads="1"/>
            </p:cNvSpPr>
            <p:nvPr/>
          </p:nvSpPr>
          <p:spPr bwMode="auto">
            <a:xfrm>
              <a:off x="2473" y="3364"/>
              <a:ext cx="245" cy="237"/>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6959" name="Arc 95"/>
          <p:cNvSpPr>
            <a:spLocks/>
          </p:cNvSpPr>
          <p:nvPr/>
        </p:nvSpPr>
        <p:spPr bwMode="auto">
          <a:xfrm flipH="1">
            <a:off x="4343400" y="4667250"/>
            <a:ext cx="777875" cy="514350"/>
          </a:xfrm>
          <a:custGeom>
            <a:avLst/>
            <a:gdLst>
              <a:gd name="G0" fmla="+- 0 0 0"/>
              <a:gd name="G1" fmla="+- 20815 0 0"/>
              <a:gd name="G2" fmla="+- 21600 0 0"/>
              <a:gd name="T0" fmla="*/ 5769 w 21600"/>
              <a:gd name="T1" fmla="*/ 0 h 20815"/>
              <a:gd name="T2" fmla="*/ 21600 w 21600"/>
              <a:gd name="T3" fmla="*/ 20815 h 20815"/>
              <a:gd name="T4" fmla="*/ 0 w 21600"/>
              <a:gd name="T5" fmla="*/ 20815 h 20815"/>
            </a:gdLst>
            <a:ahLst/>
            <a:cxnLst>
              <a:cxn ang="0">
                <a:pos x="T0" y="T1"/>
              </a:cxn>
              <a:cxn ang="0">
                <a:pos x="T2" y="T3"/>
              </a:cxn>
              <a:cxn ang="0">
                <a:pos x="T4" y="T5"/>
              </a:cxn>
            </a:cxnLst>
            <a:rect l="0" t="0" r="r" b="b"/>
            <a:pathLst>
              <a:path w="21600" h="20815" fill="none" extrusionOk="0">
                <a:moveTo>
                  <a:pt x="5769" y="-1"/>
                </a:moveTo>
                <a:cubicBezTo>
                  <a:pt x="15123" y="2592"/>
                  <a:pt x="21600" y="11107"/>
                  <a:pt x="21600" y="20815"/>
                </a:cubicBezTo>
              </a:path>
              <a:path w="21600" h="20815" stroke="0" extrusionOk="0">
                <a:moveTo>
                  <a:pt x="5769" y="-1"/>
                </a:moveTo>
                <a:cubicBezTo>
                  <a:pt x="15123" y="2592"/>
                  <a:pt x="21600" y="11107"/>
                  <a:pt x="21600" y="20815"/>
                </a:cubicBezTo>
                <a:lnTo>
                  <a:pt x="0" y="20815"/>
                </a:lnTo>
                <a:close/>
              </a:path>
            </a:pathLst>
          </a:custGeom>
          <a:noFill/>
          <a:ln w="38100">
            <a:solidFill>
              <a:schemeClr val="tx1"/>
            </a:solidFill>
            <a:round/>
            <a:headEn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6960" name="Group 96"/>
          <p:cNvGrpSpPr>
            <a:grpSpLocks/>
          </p:cNvGrpSpPr>
          <p:nvPr/>
        </p:nvGrpSpPr>
        <p:grpSpPr bwMode="auto">
          <a:xfrm>
            <a:off x="3216275" y="5089525"/>
            <a:ext cx="728663" cy="682625"/>
            <a:chOff x="1154" y="1488"/>
            <a:chExt cx="459" cy="430"/>
          </a:xfrm>
        </p:grpSpPr>
        <p:sp>
          <p:nvSpPr>
            <p:cNvPr id="36961" name="Rectangle 97"/>
            <p:cNvSpPr>
              <a:spLocks noChangeArrowheads="1"/>
            </p:cNvSpPr>
            <p:nvPr/>
          </p:nvSpPr>
          <p:spPr bwMode="auto">
            <a:xfrm>
              <a:off x="1164" y="1491"/>
              <a:ext cx="109" cy="418"/>
            </a:xfrm>
            <a:prstGeom prst="rect">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62" name="Rectangle 98"/>
            <p:cNvSpPr>
              <a:spLocks noChangeArrowheads="1"/>
            </p:cNvSpPr>
            <p:nvPr/>
          </p:nvSpPr>
          <p:spPr bwMode="auto">
            <a:xfrm rot="-5400000">
              <a:off x="1332" y="1324"/>
              <a:ext cx="118" cy="445"/>
            </a:xfrm>
            <a:prstGeom prst="rect">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63" name="Freeform 99"/>
            <p:cNvSpPr>
              <a:spLocks/>
            </p:cNvSpPr>
            <p:nvPr/>
          </p:nvSpPr>
          <p:spPr bwMode="auto">
            <a:xfrm>
              <a:off x="1154" y="1491"/>
              <a:ext cx="446" cy="427"/>
            </a:xfrm>
            <a:custGeom>
              <a:avLst/>
              <a:gdLst>
                <a:gd name="T0" fmla="*/ 446 w 446"/>
                <a:gd name="T1" fmla="*/ 0 h 427"/>
                <a:gd name="T2" fmla="*/ 0 w 446"/>
                <a:gd name="T3" fmla="*/ 0 h 427"/>
                <a:gd name="T4" fmla="*/ 0 w 446"/>
                <a:gd name="T5" fmla="*/ 427 h 427"/>
              </a:gdLst>
              <a:ahLst/>
              <a:cxnLst>
                <a:cxn ang="0">
                  <a:pos x="T0" y="T1"/>
                </a:cxn>
                <a:cxn ang="0">
                  <a:pos x="T2" y="T3"/>
                </a:cxn>
                <a:cxn ang="0">
                  <a:pos x="T4" y="T5"/>
                </a:cxn>
              </a:cxnLst>
              <a:rect l="0" t="0" r="r" b="b"/>
              <a:pathLst>
                <a:path w="446" h="427">
                  <a:moveTo>
                    <a:pt x="446" y="0"/>
                  </a:moveTo>
                  <a:lnTo>
                    <a:pt x="0" y="0"/>
                  </a:lnTo>
                  <a:lnTo>
                    <a:pt x="0" y="427"/>
                  </a:lnTo>
                </a:path>
              </a:pathLst>
            </a:custGeom>
            <a:noFill/>
            <a:ln w="28575" cap="flat" cmpd="sng">
              <a:solidFill>
                <a:schemeClr val="tx1"/>
              </a:solidFill>
              <a:prstDash val="solid"/>
              <a:round/>
              <a:headEnd/>
              <a:tailEnd/>
            </a:ln>
            <a:effectLst/>
            <a:extLst>
              <a:ext uri="{909E8E84-426E-40DD-AFC4-6F175D3DCCD1}">
                <a14:hiddenFill xmlns="" xmlns:a14="http://schemas.microsoft.com/office/drawing/2010/main">
                  <a:solidFill>
                    <a:srgbClr val="33CC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64" name="Freeform 100"/>
            <p:cNvSpPr>
              <a:spLocks/>
            </p:cNvSpPr>
            <p:nvPr/>
          </p:nvSpPr>
          <p:spPr bwMode="auto">
            <a:xfrm>
              <a:off x="1264" y="1609"/>
              <a:ext cx="327" cy="291"/>
            </a:xfrm>
            <a:custGeom>
              <a:avLst/>
              <a:gdLst>
                <a:gd name="T0" fmla="*/ 327 w 327"/>
                <a:gd name="T1" fmla="*/ 0 h 291"/>
                <a:gd name="T2" fmla="*/ 0 w 327"/>
                <a:gd name="T3" fmla="*/ 0 h 291"/>
                <a:gd name="T4" fmla="*/ 0 w 327"/>
                <a:gd name="T5" fmla="*/ 291 h 291"/>
              </a:gdLst>
              <a:ahLst/>
              <a:cxnLst>
                <a:cxn ang="0">
                  <a:pos x="T0" y="T1"/>
                </a:cxn>
                <a:cxn ang="0">
                  <a:pos x="T2" y="T3"/>
                </a:cxn>
                <a:cxn ang="0">
                  <a:pos x="T4" y="T5"/>
                </a:cxn>
              </a:cxnLst>
              <a:rect l="0" t="0" r="r" b="b"/>
              <a:pathLst>
                <a:path w="327" h="291">
                  <a:moveTo>
                    <a:pt x="327" y="0"/>
                  </a:moveTo>
                  <a:lnTo>
                    <a:pt x="0" y="0"/>
                  </a:lnTo>
                  <a:lnTo>
                    <a:pt x="0" y="291"/>
                  </a:lnTo>
                </a:path>
              </a:pathLst>
            </a:custGeom>
            <a:noFill/>
            <a:ln w="28575" cap="flat" cmpd="sng">
              <a:solidFill>
                <a:schemeClr val="tx1"/>
              </a:solidFill>
              <a:prstDash val="solid"/>
              <a:round/>
              <a:headEnd/>
              <a:tailEnd/>
            </a:ln>
            <a:effectLst/>
            <a:extLst>
              <a:ext uri="{909E8E84-426E-40DD-AFC4-6F175D3DCCD1}">
                <a14:hiddenFill xmlns="" xmlns:a14="http://schemas.microsoft.com/office/drawing/2010/main">
                  <a:solidFill>
                    <a:srgbClr val="33CC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6965" name="WordArt 101"/>
          <p:cNvSpPr>
            <a:spLocks noChangeArrowheads="1" noChangeShapeType="1" noTextEdit="1"/>
          </p:cNvSpPr>
          <p:nvPr/>
        </p:nvSpPr>
        <p:spPr bwMode="auto">
          <a:xfrm>
            <a:off x="855663" y="3017838"/>
            <a:ext cx="2860675" cy="427037"/>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3.  Power Stroke</a:t>
            </a:r>
          </a:p>
        </p:txBody>
      </p:sp>
      <p:grpSp>
        <p:nvGrpSpPr>
          <p:cNvPr id="36978" name="Group 114"/>
          <p:cNvGrpSpPr>
            <a:grpSpLocks/>
          </p:cNvGrpSpPr>
          <p:nvPr/>
        </p:nvGrpSpPr>
        <p:grpSpPr bwMode="auto">
          <a:xfrm>
            <a:off x="6445250" y="1862138"/>
            <a:ext cx="2314575" cy="2432050"/>
            <a:chOff x="4060" y="1173"/>
            <a:chExt cx="1458" cy="1532"/>
          </a:xfrm>
        </p:grpSpPr>
        <p:grpSp>
          <p:nvGrpSpPr>
            <p:cNvPr id="36979" name="Group 115"/>
            <p:cNvGrpSpPr>
              <a:grpSpLocks/>
            </p:cNvGrpSpPr>
            <p:nvPr/>
          </p:nvGrpSpPr>
          <p:grpSpPr bwMode="auto">
            <a:xfrm>
              <a:off x="4060" y="1173"/>
              <a:ext cx="1458" cy="1532"/>
              <a:chOff x="4060" y="1173"/>
              <a:chExt cx="1458" cy="1532"/>
            </a:xfrm>
          </p:grpSpPr>
          <p:sp>
            <p:nvSpPr>
              <p:cNvPr id="36980" name="Freeform 116"/>
              <p:cNvSpPr>
                <a:spLocks/>
              </p:cNvSpPr>
              <p:nvPr/>
            </p:nvSpPr>
            <p:spPr bwMode="auto">
              <a:xfrm>
                <a:off x="4227" y="1173"/>
                <a:ext cx="1291" cy="1236"/>
              </a:xfrm>
              <a:custGeom>
                <a:avLst/>
                <a:gdLst>
                  <a:gd name="T0" fmla="*/ 0 w 1291"/>
                  <a:gd name="T1" fmla="*/ 0 h 1236"/>
                  <a:gd name="T2" fmla="*/ 0 w 1291"/>
                  <a:gd name="T3" fmla="*/ 1236 h 1236"/>
                  <a:gd name="T4" fmla="*/ 1291 w 1291"/>
                  <a:gd name="T5" fmla="*/ 1236 h 1236"/>
                </a:gdLst>
                <a:ahLst/>
                <a:cxnLst>
                  <a:cxn ang="0">
                    <a:pos x="T0" y="T1"/>
                  </a:cxn>
                  <a:cxn ang="0">
                    <a:pos x="T2" y="T3"/>
                  </a:cxn>
                  <a:cxn ang="0">
                    <a:pos x="T4" y="T5"/>
                  </a:cxn>
                </a:cxnLst>
                <a:rect l="0" t="0" r="r" b="b"/>
                <a:pathLst>
                  <a:path w="1291" h="1236">
                    <a:moveTo>
                      <a:pt x="0" y="0"/>
                    </a:moveTo>
                    <a:lnTo>
                      <a:pt x="0" y="1236"/>
                    </a:lnTo>
                    <a:lnTo>
                      <a:pt x="1291" y="1236"/>
                    </a:lnTo>
                  </a:path>
                </a:pathLst>
              </a:custGeom>
              <a:noFill/>
              <a:ln w="9525" cap="flat" cmpd="sng">
                <a:solidFill>
                  <a:schemeClr val="tx1"/>
                </a:solidFill>
                <a:prstDash val="solid"/>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81" name="Text Box 117"/>
              <p:cNvSpPr txBox="1">
                <a:spLocks noChangeArrowheads="1"/>
              </p:cNvSpPr>
              <p:nvPr/>
            </p:nvSpPr>
            <p:spPr bwMode="auto">
              <a:xfrm>
                <a:off x="4739" y="2397"/>
                <a:ext cx="394"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t>volume</a:t>
                </a:r>
              </a:p>
            </p:txBody>
          </p:sp>
          <p:sp>
            <p:nvSpPr>
              <p:cNvPr id="36982" name="Text Box 118"/>
              <p:cNvSpPr txBox="1">
                <a:spLocks noChangeArrowheads="1"/>
              </p:cNvSpPr>
              <p:nvPr/>
            </p:nvSpPr>
            <p:spPr bwMode="auto">
              <a:xfrm rot="-5400000">
                <a:off x="3924" y="1614"/>
                <a:ext cx="446"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t>pressure</a:t>
                </a:r>
              </a:p>
            </p:txBody>
          </p:sp>
          <p:sp>
            <p:nvSpPr>
              <p:cNvPr id="36983" name="Freeform 119"/>
              <p:cNvSpPr>
                <a:spLocks/>
              </p:cNvSpPr>
              <p:nvPr/>
            </p:nvSpPr>
            <p:spPr bwMode="auto">
              <a:xfrm>
                <a:off x="4466" y="1261"/>
                <a:ext cx="826" cy="938"/>
              </a:xfrm>
              <a:custGeom>
                <a:avLst/>
                <a:gdLst>
                  <a:gd name="T0" fmla="*/ 743 w 826"/>
                  <a:gd name="T1" fmla="*/ 803 h 938"/>
                  <a:gd name="T2" fmla="*/ 579 w 826"/>
                  <a:gd name="T3" fmla="*/ 748 h 938"/>
                  <a:gd name="T4" fmla="*/ 497 w 826"/>
                  <a:gd name="T5" fmla="*/ 721 h 938"/>
                  <a:gd name="T6" fmla="*/ 333 w 826"/>
                  <a:gd name="T7" fmla="*/ 630 h 938"/>
                  <a:gd name="T8" fmla="*/ 252 w 826"/>
                  <a:gd name="T9" fmla="*/ 566 h 938"/>
                  <a:gd name="T10" fmla="*/ 224 w 826"/>
                  <a:gd name="T11" fmla="*/ 548 h 938"/>
                  <a:gd name="T12" fmla="*/ 206 w 826"/>
                  <a:gd name="T13" fmla="*/ 521 h 938"/>
                  <a:gd name="T14" fmla="*/ 179 w 826"/>
                  <a:gd name="T15" fmla="*/ 503 h 938"/>
                  <a:gd name="T16" fmla="*/ 170 w 826"/>
                  <a:gd name="T17" fmla="*/ 475 h 938"/>
                  <a:gd name="T18" fmla="*/ 124 w 826"/>
                  <a:gd name="T19" fmla="*/ 439 h 938"/>
                  <a:gd name="T20" fmla="*/ 97 w 826"/>
                  <a:gd name="T21" fmla="*/ 385 h 938"/>
                  <a:gd name="T22" fmla="*/ 24 w 826"/>
                  <a:gd name="T23" fmla="*/ 212 h 938"/>
                  <a:gd name="T24" fmla="*/ 6 w 826"/>
                  <a:gd name="T25" fmla="*/ 103 h 938"/>
                  <a:gd name="T26" fmla="*/ 24 w 826"/>
                  <a:gd name="T27" fmla="*/ 39 h 938"/>
                  <a:gd name="T28" fmla="*/ 70 w 826"/>
                  <a:gd name="T29" fmla="*/ 12 h 938"/>
                  <a:gd name="T30" fmla="*/ 97 w 826"/>
                  <a:gd name="T31" fmla="*/ 3 h 938"/>
                  <a:gd name="T32" fmla="*/ 152 w 826"/>
                  <a:gd name="T33" fmla="*/ 12 h 938"/>
                  <a:gd name="T34" fmla="*/ 206 w 826"/>
                  <a:gd name="T35" fmla="*/ 30 h 938"/>
                  <a:gd name="T36" fmla="*/ 261 w 826"/>
                  <a:gd name="T37" fmla="*/ 66 h 938"/>
                  <a:gd name="T38" fmla="*/ 352 w 826"/>
                  <a:gd name="T39" fmla="*/ 157 h 938"/>
                  <a:gd name="T40" fmla="*/ 552 w 826"/>
                  <a:gd name="T41" fmla="*/ 375 h 938"/>
                  <a:gd name="T42" fmla="*/ 606 w 826"/>
                  <a:gd name="T43" fmla="*/ 403 h 938"/>
                  <a:gd name="T44" fmla="*/ 752 w 826"/>
                  <a:gd name="T45" fmla="*/ 539 h 938"/>
                  <a:gd name="T46" fmla="*/ 761 w 826"/>
                  <a:gd name="T47" fmla="*/ 566 h 938"/>
                  <a:gd name="T48" fmla="*/ 779 w 826"/>
                  <a:gd name="T49" fmla="*/ 585 h 938"/>
                  <a:gd name="T50" fmla="*/ 797 w 826"/>
                  <a:gd name="T51" fmla="*/ 639 h 938"/>
                  <a:gd name="T52" fmla="*/ 806 w 826"/>
                  <a:gd name="T53" fmla="*/ 666 h 938"/>
                  <a:gd name="T54" fmla="*/ 806 w 826"/>
                  <a:gd name="T55" fmla="*/ 794 h 938"/>
                  <a:gd name="T56" fmla="*/ 624 w 826"/>
                  <a:gd name="T57" fmla="*/ 830 h 938"/>
                  <a:gd name="T58" fmla="*/ 152 w 826"/>
                  <a:gd name="T59" fmla="*/ 776 h 938"/>
                  <a:gd name="T60" fmla="*/ 34 w 826"/>
                  <a:gd name="T61" fmla="*/ 803 h 938"/>
                  <a:gd name="T62" fmla="*/ 152 w 826"/>
                  <a:gd name="T63" fmla="*/ 876 h 938"/>
                  <a:gd name="T64" fmla="*/ 370 w 826"/>
                  <a:gd name="T65" fmla="*/ 921 h 938"/>
                  <a:gd name="T66" fmla="*/ 570 w 826"/>
                  <a:gd name="T67" fmla="*/ 921 h 938"/>
                  <a:gd name="T68" fmla="*/ 733 w 826"/>
                  <a:gd name="T69" fmla="*/ 885 h 938"/>
                  <a:gd name="T70" fmla="*/ 797 w 826"/>
                  <a:gd name="T71" fmla="*/ 794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26" h="938">
                    <a:moveTo>
                      <a:pt x="743" y="803"/>
                    </a:moveTo>
                    <a:cubicBezTo>
                      <a:pt x="688" y="785"/>
                      <a:pt x="634" y="766"/>
                      <a:pt x="579" y="748"/>
                    </a:cubicBezTo>
                    <a:cubicBezTo>
                      <a:pt x="555" y="740"/>
                      <a:pt x="518" y="735"/>
                      <a:pt x="497" y="721"/>
                    </a:cubicBezTo>
                    <a:cubicBezTo>
                      <a:pt x="444" y="686"/>
                      <a:pt x="394" y="649"/>
                      <a:pt x="333" y="630"/>
                    </a:cubicBezTo>
                    <a:cubicBezTo>
                      <a:pt x="292" y="589"/>
                      <a:pt x="314" y="607"/>
                      <a:pt x="252" y="566"/>
                    </a:cubicBezTo>
                    <a:cubicBezTo>
                      <a:pt x="243" y="560"/>
                      <a:pt x="224" y="548"/>
                      <a:pt x="224" y="548"/>
                    </a:cubicBezTo>
                    <a:cubicBezTo>
                      <a:pt x="218" y="539"/>
                      <a:pt x="214" y="529"/>
                      <a:pt x="206" y="521"/>
                    </a:cubicBezTo>
                    <a:cubicBezTo>
                      <a:pt x="198" y="513"/>
                      <a:pt x="186" y="512"/>
                      <a:pt x="179" y="503"/>
                    </a:cubicBezTo>
                    <a:cubicBezTo>
                      <a:pt x="173" y="495"/>
                      <a:pt x="176" y="483"/>
                      <a:pt x="170" y="475"/>
                    </a:cubicBezTo>
                    <a:cubicBezTo>
                      <a:pt x="158" y="460"/>
                      <a:pt x="138" y="452"/>
                      <a:pt x="124" y="439"/>
                    </a:cubicBezTo>
                    <a:cubicBezTo>
                      <a:pt x="90" y="336"/>
                      <a:pt x="145" y="495"/>
                      <a:pt x="97" y="385"/>
                    </a:cubicBezTo>
                    <a:cubicBezTo>
                      <a:pt x="74" y="332"/>
                      <a:pt x="38" y="267"/>
                      <a:pt x="24" y="212"/>
                    </a:cubicBezTo>
                    <a:cubicBezTo>
                      <a:pt x="16" y="165"/>
                      <a:pt x="0" y="132"/>
                      <a:pt x="6" y="103"/>
                    </a:cubicBezTo>
                    <a:cubicBezTo>
                      <a:pt x="6" y="74"/>
                      <a:pt x="13" y="54"/>
                      <a:pt x="24" y="39"/>
                    </a:cubicBezTo>
                    <a:cubicBezTo>
                      <a:pt x="25" y="30"/>
                      <a:pt x="62" y="18"/>
                      <a:pt x="70" y="12"/>
                    </a:cubicBezTo>
                    <a:cubicBezTo>
                      <a:pt x="85" y="1"/>
                      <a:pt x="79" y="9"/>
                      <a:pt x="97" y="3"/>
                    </a:cubicBezTo>
                    <a:cubicBezTo>
                      <a:pt x="106" y="0"/>
                      <a:pt x="152" y="12"/>
                      <a:pt x="152" y="12"/>
                    </a:cubicBezTo>
                    <a:cubicBezTo>
                      <a:pt x="170" y="18"/>
                      <a:pt x="190" y="20"/>
                      <a:pt x="206" y="30"/>
                    </a:cubicBezTo>
                    <a:cubicBezTo>
                      <a:pt x="224" y="42"/>
                      <a:pt x="261" y="66"/>
                      <a:pt x="261" y="66"/>
                    </a:cubicBezTo>
                    <a:cubicBezTo>
                      <a:pt x="288" y="107"/>
                      <a:pt x="316" y="123"/>
                      <a:pt x="352" y="157"/>
                    </a:cubicBezTo>
                    <a:cubicBezTo>
                      <a:pt x="378" y="238"/>
                      <a:pt x="471" y="349"/>
                      <a:pt x="552" y="375"/>
                    </a:cubicBezTo>
                    <a:cubicBezTo>
                      <a:pt x="622" y="424"/>
                      <a:pt x="538" y="369"/>
                      <a:pt x="606" y="403"/>
                    </a:cubicBezTo>
                    <a:cubicBezTo>
                      <a:pt x="661" y="430"/>
                      <a:pt x="717" y="490"/>
                      <a:pt x="752" y="539"/>
                    </a:cubicBezTo>
                    <a:cubicBezTo>
                      <a:pt x="755" y="548"/>
                      <a:pt x="756" y="558"/>
                      <a:pt x="761" y="566"/>
                    </a:cubicBezTo>
                    <a:cubicBezTo>
                      <a:pt x="765" y="574"/>
                      <a:pt x="775" y="577"/>
                      <a:pt x="779" y="585"/>
                    </a:cubicBezTo>
                    <a:cubicBezTo>
                      <a:pt x="787" y="602"/>
                      <a:pt x="791" y="621"/>
                      <a:pt x="797" y="639"/>
                    </a:cubicBezTo>
                    <a:cubicBezTo>
                      <a:pt x="800" y="648"/>
                      <a:pt x="806" y="666"/>
                      <a:pt x="806" y="666"/>
                    </a:cubicBezTo>
                    <a:cubicBezTo>
                      <a:pt x="810" y="692"/>
                      <a:pt x="826" y="768"/>
                      <a:pt x="806" y="794"/>
                    </a:cubicBezTo>
                    <a:cubicBezTo>
                      <a:pt x="790" y="815"/>
                      <a:pt x="639" y="828"/>
                      <a:pt x="624" y="830"/>
                    </a:cubicBezTo>
                    <a:cubicBezTo>
                      <a:pt x="455" y="820"/>
                      <a:pt x="324" y="781"/>
                      <a:pt x="152" y="776"/>
                    </a:cubicBezTo>
                    <a:cubicBezTo>
                      <a:pt x="82" y="785"/>
                      <a:pt x="102" y="781"/>
                      <a:pt x="34" y="803"/>
                    </a:cubicBezTo>
                    <a:cubicBezTo>
                      <a:pt x="28" y="809"/>
                      <a:pt x="97" y="848"/>
                      <a:pt x="152" y="876"/>
                    </a:cubicBezTo>
                    <a:cubicBezTo>
                      <a:pt x="279" y="903"/>
                      <a:pt x="325" y="917"/>
                      <a:pt x="370" y="921"/>
                    </a:cubicBezTo>
                    <a:cubicBezTo>
                      <a:pt x="570" y="930"/>
                      <a:pt x="395" y="938"/>
                      <a:pt x="570" y="921"/>
                    </a:cubicBezTo>
                    <a:cubicBezTo>
                      <a:pt x="625" y="907"/>
                      <a:pt x="679" y="903"/>
                      <a:pt x="733" y="885"/>
                    </a:cubicBezTo>
                    <a:cubicBezTo>
                      <a:pt x="766" y="863"/>
                      <a:pt x="797" y="836"/>
                      <a:pt x="797" y="794"/>
                    </a:cubicBezTo>
                  </a:path>
                </a:pathLst>
              </a:custGeom>
              <a:noFill/>
              <a:ln w="9525" cap="flat" cmpd="sng">
                <a:solidFill>
                  <a:schemeClr val="bg2"/>
                </a:solidFill>
                <a:prstDash val="solid"/>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84" name="Line 120"/>
              <p:cNvSpPr>
                <a:spLocks noChangeShapeType="1"/>
              </p:cNvSpPr>
              <p:nvPr/>
            </p:nvSpPr>
            <p:spPr bwMode="auto">
              <a:xfrm>
                <a:off x="4300" y="2073"/>
                <a:ext cx="109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85" name="Line 121"/>
              <p:cNvSpPr>
                <a:spLocks noChangeShapeType="1"/>
              </p:cNvSpPr>
              <p:nvPr/>
            </p:nvSpPr>
            <p:spPr bwMode="auto">
              <a:xfrm>
                <a:off x="5272" y="1836"/>
                <a:ext cx="0" cy="68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86" name="Line 122"/>
              <p:cNvSpPr>
                <a:spLocks noChangeShapeType="1"/>
              </p:cNvSpPr>
              <p:nvPr/>
            </p:nvSpPr>
            <p:spPr bwMode="auto">
              <a:xfrm>
                <a:off x="4480" y="1809"/>
                <a:ext cx="1" cy="7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87" name="Text Box 123"/>
              <p:cNvSpPr txBox="1">
                <a:spLocks noChangeArrowheads="1"/>
              </p:cNvSpPr>
              <p:nvPr/>
            </p:nvSpPr>
            <p:spPr bwMode="auto">
              <a:xfrm>
                <a:off x="4349" y="2523"/>
                <a:ext cx="302"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t>TDC</a:t>
                </a:r>
              </a:p>
            </p:txBody>
          </p:sp>
          <p:sp>
            <p:nvSpPr>
              <p:cNvPr id="36988" name="Text Box 124"/>
              <p:cNvSpPr txBox="1">
                <a:spLocks noChangeArrowheads="1"/>
              </p:cNvSpPr>
              <p:nvPr/>
            </p:nvSpPr>
            <p:spPr bwMode="auto">
              <a:xfrm>
                <a:off x="5147" y="2532"/>
                <a:ext cx="308"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t>BDC</a:t>
                </a:r>
              </a:p>
            </p:txBody>
          </p:sp>
        </p:grpSp>
        <p:sp>
          <p:nvSpPr>
            <p:cNvPr id="36989" name="Text Box 125"/>
            <p:cNvSpPr txBox="1">
              <a:spLocks noChangeArrowheads="1"/>
            </p:cNvSpPr>
            <p:nvPr/>
          </p:nvSpPr>
          <p:spPr bwMode="auto">
            <a:xfrm>
              <a:off x="4503" y="2013"/>
              <a:ext cx="213" cy="2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800">
                  <a:solidFill>
                    <a:schemeClr val="tx2"/>
                  </a:solidFill>
                  <a:sym typeface="ZapfDingbats" pitchFamily="82" charset="2"/>
                </a:rPr>
                <a:t></a:t>
              </a:r>
              <a:endParaRPr lang="en-US"/>
            </a:p>
          </p:txBody>
        </p:sp>
      </p:grpSp>
      <p:sp>
        <p:nvSpPr>
          <p:cNvPr id="36990" name="Text Box 126"/>
          <p:cNvSpPr txBox="1">
            <a:spLocks noChangeArrowheads="1"/>
          </p:cNvSpPr>
          <p:nvPr/>
        </p:nvSpPr>
        <p:spPr bwMode="auto">
          <a:xfrm>
            <a:off x="8159750" y="3095625"/>
            <a:ext cx="338138"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800">
                <a:solidFill>
                  <a:schemeClr val="tx2"/>
                </a:solidFill>
                <a:sym typeface="ZapfDingbats" pitchFamily="82" charset="2"/>
              </a:rPr>
              <a:t></a:t>
            </a:r>
            <a:endParaRPr lang="en-US"/>
          </a:p>
        </p:txBody>
      </p:sp>
      <p:sp>
        <p:nvSpPr>
          <p:cNvPr id="36991" name="Text Box 127"/>
          <p:cNvSpPr txBox="1">
            <a:spLocks noChangeArrowheads="1"/>
          </p:cNvSpPr>
          <p:nvPr/>
        </p:nvSpPr>
        <p:spPr bwMode="auto">
          <a:xfrm>
            <a:off x="7099300" y="2482850"/>
            <a:ext cx="338138"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800">
                <a:solidFill>
                  <a:schemeClr val="tx2"/>
                </a:solidFill>
                <a:sym typeface="ZapfDingbats" pitchFamily="82" charset="2"/>
              </a:rPr>
              <a:t></a:t>
            </a:r>
            <a:endParaRPr lang="en-US"/>
          </a:p>
        </p:txBody>
      </p:sp>
      <p:sp>
        <p:nvSpPr>
          <p:cNvPr id="36992" name="Text Box 128"/>
          <p:cNvSpPr txBox="1">
            <a:spLocks noChangeArrowheads="1"/>
          </p:cNvSpPr>
          <p:nvPr/>
        </p:nvSpPr>
        <p:spPr bwMode="auto">
          <a:xfrm>
            <a:off x="6948488" y="2144713"/>
            <a:ext cx="338137"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800">
                <a:sym typeface="ZapfDingbats" pitchFamily="82" charset="2"/>
              </a:rPr>
              <a:t></a:t>
            </a:r>
            <a:endParaRPr lang="en-US">
              <a:solidFill>
                <a:srgbClr val="FF3300"/>
              </a:solidFill>
            </a:endParaRPr>
          </a:p>
        </p:txBody>
      </p:sp>
      <p:sp>
        <p:nvSpPr>
          <p:cNvPr id="36993" name="Text Box 129"/>
          <p:cNvSpPr txBox="1">
            <a:spLocks noChangeArrowheads="1"/>
          </p:cNvSpPr>
          <p:nvPr/>
        </p:nvSpPr>
        <p:spPr bwMode="auto">
          <a:xfrm>
            <a:off x="7359650" y="1936750"/>
            <a:ext cx="338138"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800">
                <a:solidFill>
                  <a:srgbClr val="FF3300"/>
                </a:solidFill>
                <a:sym typeface="ZapfDingbats" pitchFamily="82" charset="2"/>
              </a:rPr>
              <a:t></a:t>
            </a:r>
            <a:endParaRPr lang="en-US">
              <a:solidFill>
                <a:srgbClr val="FF3300"/>
              </a:solidFill>
            </a:endParaRPr>
          </a:p>
        </p:txBody>
      </p:sp>
      <p:grpSp>
        <p:nvGrpSpPr>
          <p:cNvPr id="36994" name="Group 130"/>
          <p:cNvGrpSpPr>
            <a:grpSpLocks/>
          </p:cNvGrpSpPr>
          <p:nvPr/>
        </p:nvGrpSpPr>
        <p:grpSpPr bwMode="auto">
          <a:xfrm rot="-1585264">
            <a:off x="3071813" y="2093913"/>
            <a:ext cx="238125" cy="149225"/>
            <a:chOff x="1348" y="1323"/>
            <a:chExt cx="150" cy="94"/>
          </a:xfrm>
        </p:grpSpPr>
        <p:sp>
          <p:nvSpPr>
            <p:cNvPr id="36995" name="Line 131"/>
            <p:cNvSpPr>
              <a:spLocks noChangeShapeType="1"/>
            </p:cNvSpPr>
            <p:nvPr/>
          </p:nvSpPr>
          <p:spPr bwMode="auto">
            <a:xfrm rot="7248788">
              <a:off x="1376" y="1295"/>
              <a:ext cx="94" cy="15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96" name="Oval 132"/>
            <p:cNvSpPr>
              <a:spLocks noChangeArrowheads="1"/>
            </p:cNvSpPr>
            <p:nvPr/>
          </p:nvSpPr>
          <p:spPr bwMode="auto">
            <a:xfrm rot="21424219">
              <a:off x="1409" y="1341"/>
              <a:ext cx="32" cy="63"/>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6997" name="Group 133"/>
          <p:cNvGrpSpPr>
            <a:grpSpLocks/>
          </p:cNvGrpSpPr>
          <p:nvPr/>
        </p:nvGrpSpPr>
        <p:grpSpPr bwMode="auto">
          <a:xfrm>
            <a:off x="2139950" y="2100263"/>
            <a:ext cx="238125" cy="149225"/>
            <a:chOff x="1348" y="1323"/>
            <a:chExt cx="150" cy="94"/>
          </a:xfrm>
        </p:grpSpPr>
        <p:sp>
          <p:nvSpPr>
            <p:cNvPr id="36998" name="Line 134"/>
            <p:cNvSpPr>
              <a:spLocks noChangeShapeType="1"/>
            </p:cNvSpPr>
            <p:nvPr/>
          </p:nvSpPr>
          <p:spPr bwMode="auto">
            <a:xfrm rot="7248788">
              <a:off x="1376" y="1295"/>
              <a:ext cx="94" cy="15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99" name="Oval 135"/>
            <p:cNvSpPr>
              <a:spLocks noChangeArrowheads="1"/>
            </p:cNvSpPr>
            <p:nvPr/>
          </p:nvSpPr>
          <p:spPr bwMode="auto">
            <a:xfrm rot="21424219">
              <a:off x="1409" y="1341"/>
              <a:ext cx="32" cy="63"/>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 xmlns:p14="http://schemas.microsoft.com/office/powerpoint/2010/main" val="24182884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4" name="Rectangle 106"/>
          <p:cNvSpPr>
            <a:spLocks noChangeArrowheads="1"/>
          </p:cNvSpPr>
          <p:nvPr/>
        </p:nvSpPr>
        <p:spPr bwMode="auto">
          <a:xfrm>
            <a:off x="4978400" y="1992313"/>
            <a:ext cx="692150" cy="677862"/>
          </a:xfrm>
          <a:prstGeom prst="rect">
            <a:avLst/>
          </a:prstGeom>
          <a:solidFill>
            <a:srgbClr val="FF66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0" name="Rectangle 2"/>
          <p:cNvSpPr>
            <a:spLocks noChangeArrowheads="1"/>
          </p:cNvSpPr>
          <p:nvPr/>
        </p:nvSpPr>
        <p:spPr bwMode="auto">
          <a:xfrm>
            <a:off x="3275013" y="2020888"/>
            <a:ext cx="750887" cy="288925"/>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1" name="Rectangle 3"/>
          <p:cNvSpPr>
            <a:spLocks noChangeArrowheads="1"/>
          </p:cNvSpPr>
          <p:nvPr/>
        </p:nvSpPr>
        <p:spPr bwMode="auto">
          <a:xfrm>
            <a:off x="4040188" y="2020888"/>
            <a:ext cx="708025" cy="677862"/>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3" name="Rectangle 5"/>
          <p:cNvSpPr>
            <a:spLocks noChangeArrowheads="1"/>
          </p:cNvSpPr>
          <p:nvPr/>
        </p:nvSpPr>
        <p:spPr bwMode="auto">
          <a:xfrm>
            <a:off x="4241800" y="2684463"/>
            <a:ext cx="1241425" cy="1427162"/>
          </a:xfrm>
          <a:prstGeom prst="rect">
            <a:avLst/>
          </a:prstGeom>
          <a:gradFill rotWithShape="0">
            <a:gsLst>
              <a:gs pos="0">
                <a:srgbClr val="FF6600"/>
              </a:gs>
              <a:gs pos="50000">
                <a:srgbClr val="FF3300"/>
              </a:gs>
              <a:gs pos="100000">
                <a:srgbClr val="FF6600"/>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4" name="Rectangle 6"/>
          <p:cNvSpPr>
            <a:spLocks noChangeArrowheads="1"/>
          </p:cNvSpPr>
          <p:nvPr/>
        </p:nvSpPr>
        <p:spPr bwMode="auto">
          <a:xfrm>
            <a:off x="4248150" y="2463800"/>
            <a:ext cx="93663" cy="120650"/>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7895" name="Group 7"/>
          <p:cNvGrpSpPr>
            <a:grpSpLocks/>
          </p:cNvGrpSpPr>
          <p:nvPr/>
        </p:nvGrpSpPr>
        <p:grpSpPr bwMode="auto">
          <a:xfrm>
            <a:off x="4325938" y="1763713"/>
            <a:ext cx="312737" cy="906462"/>
            <a:chOff x="4642" y="1000"/>
            <a:chExt cx="347" cy="1094"/>
          </a:xfrm>
        </p:grpSpPr>
        <p:sp>
          <p:nvSpPr>
            <p:cNvPr id="37896" name="AutoShape 8"/>
            <p:cNvSpPr>
              <a:spLocks noChangeArrowheads="1"/>
            </p:cNvSpPr>
            <p:nvPr/>
          </p:nvSpPr>
          <p:spPr bwMode="auto">
            <a:xfrm flipH="1" flipV="1">
              <a:off x="4642" y="2002"/>
              <a:ext cx="347" cy="9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7" name="Rectangle 9"/>
            <p:cNvSpPr>
              <a:spLocks noChangeArrowheads="1"/>
            </p:cNvSpPr>
            <p:nvPr/>
          </p:nvSpPr>
          <p:spPr bwMode="auto">
            <a:xfrm>
              <a:off x="4784" y="1000"/>
              <a:ext cx="72" cy="1002"/>
            </a:xfrm>
            <a:prstGeom prst="rect">
              <a:avLst/>
            </a:pr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898" name="Group 10"/>
          <p:cNvGrpSpPr>
            <a:grpSpLocks/>
          </p:cNvGrpSpPr>
          <p:nvPr/>
        </p:nvGrpSpPr>
        <p:grpSpPr bwMode="auto">
          <a:xfrm>
            <a:off x="5018088" y="1849438"/>
            <a:ext cx="415925" cy="906462"/>
            <a:chOff x="3044" y="584"/>
            <a:chExt cx="344" cy="758"/>
          </a:xfrm>
        </p:grpSpPr>
        <p:sp>
          <p:nvSpPr>
            <p:cNvPr id="37899" name="AutoShape 11"/>
            <p:cNvSpPr>
              <a:spLocks noChangeArrowheads="1"/>
            </p:cNvSpPr>
            <p:nvPr/>
          </p:nvSpPr>
          <p:spPr bwMode="auto">
            <a:xfrm flipH="1" flipV="1">
              <a:off x="3044" y="1278"/>
              <a:ext cx="344" cy="6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0" name="Rectangle 12"/>
            <p:cNvSpPr>
              <a:spLocks noChangeArrowheads="1"/>
            </p:cNvSpPr>
            <p:nvPr/>
          </p:nvSpPr>
          <p:spPr bwMode="auto">
            <a:xfrm>
              <a:off x="3191" y="584"/>
              <a:ext cx="53" cy="694"/>
            </a:xfrm>
            <a:prstGeom prst="rect">
              <a:avLst/>
            </a:prstGeom>
            <a:gradFill rotWithShape="0">
              <a:gsLst>
                <a:gs pos="0">
                  <a:srgbClr val="DDDDDD"/>
                </a:gs>
                <a:gs pos="100000">
                  <a:srgbClr val="FF3300"/>
                </a:gs>
              </a:gsLst>
              <a:lin ang="540000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901" name="Group 13"/>
          <p:cNvGrpSpPr>
            <a:grpSpLocks/>
          </p:cNvGrpSpPr>
          <p:nvPr/>
        </p:nvGrpSpPr>
        <p:grpSpPr bwMode="auto">
          <a:xfrm>
            <a:off x="3679825" y="2000250"/>
            <a:ext cx="2378075" cy="2951163"/>
            <a:chOff x="1936" y="782"/>
            <a:chExt cx="1968" cy="2468"/>
          </a:xfrm>
        </p:grpSpPr>
        <p:sp>
          <p:nvSpPr>
            <p:cNvPr id="37902" name="Freeform 14"/>
            <p:cNvSpPr>
              <a:spLocks/>
            </p:cNvSpPr>
            <p:nvPr/>
          </p:nvSpPr>
          <p:spPr bwMode="auto">
            <a:xfrm>
              <a:off x="1936" y="1017"/>
              <a:ext cx="576" cy="2230"/>
            </a:xfrm>
            <a:custGeom>
              <a:avLst/>
              <a:gdLst>
                <a:gd name="T0" fmla="*/ 391 w 773"/>
                <a:gd name="T1" fmla="*/ 0 h 3218"/>
                <a:gd name="T2" fmla="*/ 391 w 773"/>
                <a:gd name="T3" fmla="*/ 2673 h 3218"/>
                <a:gd name="T4" fmla="*/ 109 w 773"/>
                <a:gd name="T5" fmla="*/ 2982 h 3218"/>
                <a:gd name="T6" fmla="*/ 109 w 773"/>
                <a:gd name="T7" fmla="*/ 3109 h 3218"/>
                <a:gd name="T8" fmla="*/ 0 w 773"/>
                <a:gd name="T9" fmla="*/ 3109 h 3218"/>
                <a:gd name="T10" fmla="*/ 0 w 773"/>
                <a:gd name="T11" fmla="*/ 3218 h 3218"/>
                <a:gd name="T12" fmla="*/ 246 w 773"/>
                <a:gd name="T13" fmla="*/ 3218 h 3218"/>
                <a:gd name="T14" fmla="*/ 255 w 773"/>
                <a:gd name="T15" fmla="*/ 3045 h 3218"/>
                <a:gd name="T16" fmla="*/ 618 w 773"/>
                <a:gd name="T17" fmla="*/ 2636 h 3218"/>
                <a:gd name="T18" fmla="*/ 618 w 773"/>
                <a:gd name="T19" fmla="*/ 463 h 3218"/>
                <a:gd name="T20" fmla="*/ 719 w 773"/>
                <a:gd name="T21" fmla="*/ 465 h 3218"/>
                <a:gd name="T22" fmla="*/ 773 w 773"/>
                <a:gd name="T23" fmla="*/ 411 h 3218"/>
                <a:gd name="T24" fmla="*/ 773 w 773"/>
                <a:gd name="T25" fmla="*/ 189 h 3218"/>
                <a:gd name="T26" fmla="*/ 655 w 773"/>
                <a:gd name="T27" fmla="*/ 82 h 3218"/>
                <a:gd name="T28" fmla="*/ 391 w 773"/>
                <a:gd name="T29" fmla="*/ 0 h 3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3" h="3218">
                  <a:moveTo>
                    <a:pt x="391" y="0"/>
                  </a:moveTo>
                  <a:lnTo>
                    <a:pt x="391" y="2673"/>
                  </a:lnTo>
                  <a:lnTo>
                    <a:pt x="109" y="2982"/>
                  </a:lnTo>
                  <a:lnTo>
                    <a:pt x="109" y="3109"/>
                  </a:lnTo>
                  <a:lnTo>
                    <a:pt x="0" y="3109"/>
                  </a:lnTo>
                  <a:lnTo>
                    <a:pt x="0" y="3218"/>
                  </a:lnTo>
                  <a:lnTo>
                    <a:pt x="246" y="3218"/>
                  </a:lnTo>
                  <a:lnTo>
                    <a:pt x="255" y="3045"/>
                  </a:lnTo>
                  <a:lnTo>
                    <a:pt x="618" y="2636"/>
                  </a:lnTo>
                  <a:lnTo>
                    <a:pt x="618" y="463"/>
                  </a:lnTo>
                  <a:lnTo>
                    <a:pt x="719" y="465"/>
                  </a:lnTo>
                  <a:lnTo>
                    <a:pt x="773" y="411"/>
                  </a:lnTo>
                  <a:lnTo>
                    <a:pt x="773" y="189"/>
                  </a:lnTo>
                  <a:lnTo>
                    <a:pt x="655" y="82"/>
                  </a:lnTo>
                  <a:lnTo>
                    <a:pt x="391" y="0"/>
                  </a:lnTo>
                  <a:close/>
                </a:path>
              </a:pathLst>
            </a:custGeom>
            <a:solidFill>
              <a:schemeClr val="accent1"/>
            </a:solidFill>
            <a:ln w="38100"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3" name="Rectangle 15"/>
            <p:cNvSpPr>
              <a:spLocks noChangeArrowheads="1"/>
            </p:cNvSpPr>
            <p:nvPr/>
          </p:nvSpPr>
          <p:spPr bwMode="auto">
            <a:xfrm>
              <a:off x="2283" y="1179"/>
              <a:ext cx="63" cy="752"/>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4" name="Rectangle 16"/>
            <p:cNvSpPr>
              <a:spLocks noChangeArrowheads="1"/>
            </p:cNvSpPr>
            <p:nvPr/>
          </p:nvSpPr>
          <p:spPr bwMode="auto">
            <a:xfrm>
              <a:off x="2283" y="2014"/>
              <a:ext cx="64" cy="752"/>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5" name="Freeform 17"/>
            <p:cNvSpPr>
              <a:spLocks/>
            </p:cNvSpPr>
            <p:nvPr/>
          </p:nvSpPr>
          <p:spPr bwMode="auto">
            <a:xfrm>
              <a:off x="2239" y="782"/>
              <a:ext cx="336" cy="196"/>
            </a:xfrm>
            <a:custGeom>
              <a:avLst/>
              <a:gdLst>
                <a:gd name="T0" fmla="*/ 450 w 450"/>
                <a:gd name="T1" fmla="*/ 282 h 282"/>
                <a:gd name="T2" fmla="*/ 0 w 450"/>
                <a:gd name="T3" fmla="*/ 72 h 282"/>
                <a:gd name="T4" fmla="*/ 0 w 450"/>
                <a:gd name="T5" fmla="*/ 0 h 282"/>
                <a:gd name="T6" fmla="*/ 450 w 450"/>
                <a:gd name="T7" fmla="*/ 0 h 282"/>
                <a:gd name="T8" fmla="*/ 450 w 450"/>
                <a:gd name="T9" fmla="*/ 282 h 282"/>
              </a:gdLst>
              <a:ahLst/>
              <a:cxnLst>
                <a:cxn ang="0">
                  <a:pos x="T0" y="T1"/>
                </a:cxn>
                <a:cxn ang="0">
                  <a:pos x="T2" y="T3"/>
                </a:cxn>
                <a:cxn ang="0">
                  <a:pos x="T4" y="T5"/>
                </a:cxn>
                <a:cxn ang="0">
                  <a:pos x="T6" y="T7"/>
                </a:cxn>
                <a:cxn ang="0">
                  <a:pos x="T8" y="T9"/>
                </a:cxn>
              </a:cxnLst>
              <a:rect l="0" t="0" r="r" b="b"/>
              <a:pathLst>
                <a:path w="450" h="282">
                  <a:moveTo>
                    <a:pt x="450" y="282"/>
                  </a:moveTo>
                  <a:lnTo>
                    <a:pt x="0" y="72"/>
                  </a:lnTo>
                  <a:lnTo>
                    <a:pt x="0" y="0"/>
                  </a:lnTo>
                  <a:lnTo>
                    <a:pt x="450" y="0"/>
                  </a:lnTo>
                  <a:lnTo>
                    <a:pt x="450" y="282"/>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6" name="Freeform 18"/>
            <p:cNvSpPr>
              <a:spLocks/>
            </p:cNvSpPr>
            <p:nvPr/>
          </p:nvSpPr>
          <p:spPr bwMode="auto">
            <a:xfrm flipH="1">
              <a:off x="3321" y="1020"/>
              <a:ext cx="583" cy="2230"/>
            </a:xfrm>
            <a:custGeom>
              <a:avLst/>
              <a:gdLst>
                <a:gd name="T0" fmla="*/ 391 w 782"/>
                <a:gd name="T1" fmla="*/ 0 h 3218"/>
                <a:gd name="T2" fmla="*/ 391 w 782"/>
                <a:gd name="T3" fmla="*/ 2673 h 3218"/>
                <a:gd name="T4" fmla="*/ 109 w 782"/>
                <a:gd name="T5" fmla="*/ 2982 h 3218"/>
                <a:gd name="T6" fmla="*/ 109 w 782"/>
                <a:gd name="T7" fmla="*/ 3109 h 3218"/>
                <a:gd name="T8" fmla="*/ 0 w 782"/>
                <a:gd name="T9" fmla="*/ 3109 h 3218"/>
                <a:gd name="T10" fmla="*/ 0 w 782"/>
                <a:gd name="T11" fmla="*/ 3218 h 3218"/>
                <a:gd name="T12" fmla="*/ 246 w 782"/>
                <a:gd name="T13" fmla="*/ 3218 h 3218"/>
                <a:gd name="T14" fmla="*/ 255 w 782"/>
                <a:gd name="T15" fmla="*/ 3045 h 3218"/>
                <a:gd name="T16" fmla="*/ 618 w 782"/>
                <a:gd name="T17" fmla="*/ 2636 h 3218"/>
                <a:gd name="T18" fmla="*/ 618 w 782"/>
                <a:gd name="T19" fmla="*/ 463 h 3218"/>
                <a:gd name="T20" fmla="*/ 700 w 782"/>
                <a:gd name="T21" fmla="*/ 463 h 3218"/>
                <a:gd name="T22" fmla="*/ 782 w 782"/>
                <a:gd name="T23" fmla="*/ 391 h 3218"/>
                <a:gd name="T24" fmla="*/ 782 w 782"/>
                <a:gd name="T25" fmla="*/ 182 h 3218"/>
                <a:gd name="T26" fmla="*/ 655 w 782"/>
                <a:gd name="T27" fmla="*/ 82 h 3218"/>
                <a:gd name="T28" fmla="*/ 391 w 782"/>
                <a:gd name="T29" fmla="*/ 0 h 3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2" h="3218">
                  <a:moveTo>
                    <a:pt x="391" y="0"/>
                  </a:moveTo>
                  <a:lnTo>
                    <a:pt x="391" y="2673"/>
                  </a:lnTo>
                  <a:lnTo>
                    <a:pt x="109" y="2982"/>
                  </a:lnTo>
                  <a:lnTo>
                    <a:pt x="109" y="3109"/>
                  </a:lnTo>
                  <a:lnTo>
                    <a:pt x="0" y="3109"/>
                  </a:lnTo>
                  <a:lnTo>
                    <a:pt x="0" y="3218"/>
                  </a:lnTo>
                  <a:lnTo>
                    <a:pt x="246" y="3218"/>
                  </a:lnTo>
                  <a:lnTo>
                    <a:pt x="255" y="3045"/>
                  </a:lnTo>
                  <a:lnTo>
                    <a:pt x="618" y="2636"/>
                  </a:lnTo>
                  <a:lnTo>
                    <a:pt x="618" y="463"/>
                  </a:lnTo>
                  <a:lnTo>
                    <a:pt x="700" y="463"/>
                  </a:lnTo>
                  <a:lnTo>
                    <a:pt x="782" y="391"/>
                  </a:lnTo>
                  <a:lnTo>
                    <a:pt x="782" y="182"/>
                  </a:lnTo>
                  <a:lnTo>
                    <a:pt x="655" y="82"/>
                  </a:lnTo>
                  <a:lnTo>
                    <a:pt x="391" y="0"/>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7" name="Rectangle 19"/>
            <p:cNvSpPr>
              <a:spLocks noChangeArrowheads="1"/>
            </p:cNvSpPr>
            <p:nvPr/>
          </p:nvSpPr>
          <p:spPr bwMode="auto">
            <a:xfrm flipH="1">
              <a:off x="3493" y="1590"/>
              <a:ext cx="64" cy="1179"/>
            </a:xfrm>
            <a:prstGeom prst="rect">
              <a:avLst/>
            </a:prstGeom>
            <a:solidFill>
              <a:srgbClr val="00CCFF"/>
            </a:solidFill>
            <a:ln>
              <a:noFill/>
            </a:ln>
            <a:effectLst/>
            <a:extLs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8" name="Rectangle 20"/>
            <p:cNvSpPr>
              <a:spLocks noChangeArrowheads="1"/>
            </p:cNvSpPr>
            <p:nvPr/>
          </p:nvSpPr>
          <p:spPr bwMode="auto">
            <a:xfrm flipH="1">
              <a:off x="3356" y="1172"/>
              <a:ext cx="187" cy="111"/>
            </a:xfrm>
            <a:prstGeom prst="rect">
              <a:avLst/>
            </a:prstGeom>
            <a:solidFill>
              <a:srgbClr val="00CCFF"/>
            </a:solidFill>
            <a:ln>
              <a:noFill/>
            </a:ln>
            <a:effectLst/>
            <a:extLs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9" name="Freeform 21"/>
            <p:cNvSpPr>
              <a:spLocks/>
            </p:cNvSpPr>
            <p:nvPr/>
          </p:nvSpPr>
          <p:spPr bwMode="auto">
            <a:xfrm flipH="1">
              <a:off x="3250" y="790"/>
              <a:ext cx="335" cy="196"/>
            </a:xfrm>
            <a:custGeom>
              <a:avLst/>
              <a:gdLst>
                <a:gd name="T0" fmla="*/ 450 w 450"/>
                <a:gd name="T1" fmla="*/ 282 h 282"/>
                <a:gd name="T2" fmla="*/ 0 w 450"/>
                <a:gd name="T3" fmla="*/ 72 h 282"/>
                <a:gd name="T4" fmla="*/ 0 w 450"/>
                <a:gd name="T5" fmla="*/ 0 h 282"/>
                <a:gd name="T6" fmla="*/ 450 w 450"/>
                <a:gd name="T7" fmla="*/ 0 h 282"/>
                <a:gd name="T8" fmla="*/ 450 w 450"/>
                <a:gd name="T9" fmla="*/ 282 h 282"/>
              </a:gdLst>
              <a:ahLst/>
              <a:cxnLst>
                <a:cxn ang="0">
                  <a:pos x="T0" y="T1"/>
                </a:cxn>
                <a:cxn ang="0">
                  <a:pos x="T2" y="T3"/>
                </a:cxn>
                <a:cxn ang="0">
                  <a:pos x="T4" y="T5"/>
                </a:cxn>
                <a:cxn ang="0">
                  <a:pos x="T6" y="T7"/>
                </a:cxn>
                <a:cxn ang="0">
                  <a:pos x="T8" y="T9"/>
                </a:cxn>
              </a:cxnLst>
              <a:rect l="0" t="0" r="r" b="b"/>
              <a:pathLst>
                <a:path w="450" h="282">
                  <a:moveTo>
                    <a:pt x="450" y="282"/>
                  </a:moveTo>
                  <a:lnTo>
                    <a:pt x="0" y="72"/>
                  </a:lnTo>
                  <a:lnTo>
                    <a:pt x="0" y="0"/>
                  </a:lnTo>
                  <a:lnTo>
                    <a:pt x="450" y="0"/>
                  </a:lnTo>
                  <a:lnTo>
                    <a:pt x="450" y="282"/>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0" name="Freeform 22"/>
            <p:cNvSpPr>
              <a:spLocks/>
            </p:cNvSpPr>
            <p:nvPr/>
          </p:nvSpPr>
          <p:spPr bwMode="auto">
            <a:xfrm>
              <a:off x="2636" y="784"/>
              <a:ext cx="290" cy="555"/>
            </a:xfrm>
            <a:custGeom>
              <a:avLst/>
              <a:gdLst>
                <a:gd name="T0" fmla="*/ 0 w 389"/>
                <a:gd name="T1" fmla="*/ 0 h 800"/>
                <a:gd name="T2" fmla="*/ 389 w 389"/>
                <a:gd name="T3" fmla="*/ 0 h 800"/>
                <a:gd name="T4" fmla="*/ 389 w 389"/>
                <a:gd name="T5" fmla="*/ 800 h 800"/>
                <a:gd name="T6" fmla="*/ 130 w 389"/>
                <a:gd name="T7" fmla="*/ 800 h 800"/>
                <a:gd name="T8" fmla="*/ 85 w 389"/>
                <a:gd name="T9" fmla="*/ 747 h 800"/>
                <a:gd name="T10" fmla="*/ 85 w 389"/>
                <a:gd name="T11" fmla="*/ 474 h 800"/>
                <a:gd name="T12" fmla="*/ 0 w 389"/>
                <a:gd name="T13" fmla="*/ 358 h 800"/>
                <a:gd name="T14" fmla="*/ 0 w 389"/>
                <a:gd name="T15" fmla="*/ 0 h 8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9" h="800">
                  <a:moveTo>
                    <a:pt x="0" y="0"/>
                  </a:moveTo>
                  <a:lnTo>
                    <a:pt x="389" y="0"/>
                  </a:lnTo>
                  <a:lnTo>
                    <a:pt x="389" y="800"/>
                  </a:lnTo>
                  <a:lnTo>
                    <a:pt x="130" y="800"/>
                  </a:lnTo>
                  <a:lnTo>
                    <a:pt x="85" y="747"/>
                  </a:lnTo>
                  <a:lnTo>
                    <a:pt x="85" y="474"/>
                  </a:lnTo>
                  <a:lnTo>
                    <a:pt x="0" y="358"/>
                  </a:lnTo>
                  <a:lnTo>
                    <a:pt x="0" y="0"/>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1" name="Freeform 23"/>
            <p:cNvSpPr>
              <a:spLocks/>
            </p:cNvSpPr>
            <p:nvPr/>
          </p:nvSpPr>
          <p:spPr bwMode="auto">
            <a:xfrm>
              <a:off x="2932" y="785"/>
              <a:ext cx="252" cy="554"/>
            </a:xfrm>
            <a:custGeom>
              <a:avLst/>
              <a:gdLst>
                <a:gd name="T0" fmla="*/ 338 w 338"/>
                <a:gd name="T1" fmla="*/ 0 h 800"/>
                <a:gd name="T2" fmla="*/ 0 w 338"/>
                <a:gd name="T3" fmla="*/ 0 h 800"/>
                <a:gd name="T4" fmla="*/ 0 w 338"/>
                <a:gd name="T5" fmla="*/ 800 h 800"/>
                <a:gd name="T6" fmla="*/ 150 w 338"/>
                <a:gd name="T7" fmla="*/ 799 h 800"/>
                <a:gd name="T8" fmla="*/ 258 w 338"/>
                <a:gd name="T9" fmla="*/ 710 h 800"/>
                <a:gd name="T10" fmla="*/ 258 w 338"/>
                <a:gd name="T11" fmla="*/ 494 h 800"/>
                <a:gd name="T12" fmla="*/ 338 w 338"/>
                <a:gd name="T13" fmla="*/ 358 h 800"/>
                <a:gd name="T14" fmla="*/ 338 w 338"/>
                <a:gd name="T15" fmla="*/ 0 h 8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00">
                  <a:moveTo>
                    <a:pt x="338" y="0"/>
                  </a:moveTo>
                  <a:lnTo>
                    <a:pt x="0" y="0"/>
                  </a:lnTo>
                  <a:lnTo>
                    <a:pt x="0" y="800"/>
                  </a:lnTo>
                  <a:lnTo>
                    <a:pt x="150" y="799"/>
                  </a:lnTo>
                  <a:lnTo>
                    <a:pt x="258" y="710"/>
                  </a:lnTo>
                  <a:lnTo>
                    <a:pt x="258" y="494"/>
                  </a:lnTo>
                  <a:lnTo>
                    <a:pt x="338" y="358"/>
                  </a:lnTo>
                  <a:lnTo>
                    <a:pt x="338" y="0"/>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2" name="Rectangle 24"/>
            <p:cNvSpPr>
              <a:spLocks noChangeArrowheads="1"/>
            </p:cNvSpPr>
            <p:nvPr/>
          </p:nvSpPr>
          <p:spPr bwMode="auto">
            <a:xfrm>
              <a:off x="2874" y="788"/>
              <a:ext cx="96" cy="538"/>
            </a:xfrm>
            <a:prstGeom prst="rect">
              <a:avLst/>
            </a:prstGeom>
            <a:solidFill>
              <a:schemeClr val="accent1"/>
            </a:solidFill>
            <a:ln>
              <a:noFill/>
            </a:ln>
            <a:effectLst/>
            <a:extLs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913" name="Group 25"/>
          <p:cNvGrpSpPr>
            <a:grpSpLocks/>
          </p:cNvGrpSpPr>
          <p:nvPr/>
        </p:nvGrpSpPr>
        <p:grpSpPr bwMode="auto">
          <a:xfrm rot="5400000" flipH="1">
            <a:off x="5658645" y="2443956"/>
            <a:ext cx="239712" cy="733425"/>
            <a:chOff x="700" y="728"/>
            <a:chExt cx="464" cy="1427"/>
          </a:xfrm>
        </p:grpSpPr>
        <p:sp>
          <p:nvSpPr>
            <p:cNvPr id="37914" name="Rectangle 26"/>
            <p:cNvSpPr>
              <a:spLocks noChangeArrowheads="1"/>
            </p:cNvSpPr>
            <p:nvPr/>
          </p:nvSpPr>
          <p:spPr bwMode="auto">
            <a:xfrm>
              <a:off x="927" y="2001"/>
              <a:ext cx="47" cy="82"/>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5" name="AutoShape 27"/>
            <p:cNvSpPr>
              <a:spLocks noChangeArrowheads="1"/>
            </p:cNvSpPr>
            <p:nvPr/>
          </p:nvSpPr>
          <p:spPr bwMode="auto">
            <a:xfrm>
              <a:off x="800" y="1682"/>
              <a:ext cx="291" cy="34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6" name="Rectangle 28"/>
            <p:cNvSpPr>
              <a:spLocks noChangeArrowheads="1"/>
            </p:cNvSpPr>
            <p:nvPr/>
          </p:nvSpPr>
          <p:spPr bwMode="auto">
            <a:xfrm>
              <a:off x="700" y="1509"/>
              <a:ext cx="464" cy="182"/>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7" name="AutoShape 29"/>
            <p:cNvSpPr>
              <a:spLocks noChangeArrowheads="1"/>
            </p:cNvSpPr>
            <p:nvPr/>
          </p:nvSpPr>
          <p:spPr bwMode="auto">
            <a:xfrm flipV="1">
              <a:off x="791" y="864"/>
              <a:ext cx="292" cy="64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8" name="Freeform 30"/>
            <p:cNvSpPr>
              <a:spLocks/>
            </p:cNvSpPr>
            <p:nvPr/>
          </p:nvSpPr>
          <p:spPr bwMode="auto">
            <a:xfrm>
              <a:off x="873" y="2019"/>
              <a:ext cx="119" cy="136"/>
            </a:xfrm>
            <a:custGeom>
              <a:avLst/>
              <a:gdLst>
                <a:gd name="T0" fmla="*/ 0 w 246"/>
                <a:gd name="T1" fmla="*/ 91 h 218"/>
                <a:gd name="T2" fmla="*/ 9 w 246"/>
                <a:gd name="T3" fmla="*/ 182 h 218"/>
                <a:gd name="T4" fmla="*/ 246 w 246"/>
                <a:gd name="T5" fmla="*/ 218 h 218"/>
                <a:gd name="T6" fmla="*/ 227 w 246"/>
                <a:gd name="T7" fmla="*/ 155 h 218"/>
                <a:gd name="T8" fmla="*/ 91 w 246"/>
                <a:gd name="T9" fmla="*/ 128 h 218"/>
                <a:gd name="T10" fmla="*/ 64 w 246"/>
                <a:gd name="T11" fmla="*/ 0 h 218"/>
                <a:gd name="T12" fmla="*/ 0 w 246"/>
                <a:gd name="T13" fmla="*/ 9 h 218"/>
                <a:gd name="T14" fmla="*/ 0 w 246"/>
                <a:gd name="T15" fmla="*/ 91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18">
                  <a:moveTo>
                    <a:pt x="0" y="91"/>
                  </a:moveTo>
                  <a:cubicBezTo>
                    <a:pt x="10" y="164"/>
                    <a:pt x="9" y="133"/>
                    <a:pt x="9" y="182"/>
                  </a:cubicBezTo>
                  <a:lnTo>
                    <a:pt x="246" y="218"/>
                  </a:lnTo>
                  <a:lnTo>
                    <a:pt x="227" y="155"/>
                  </a:lnTo>
                  <a:lnTo>
                    <a:pt x="91" y="128"/>
                  </a:lnTo>
                  <a:lnTo>
                    <a:pt x="64" y="0"/>
                  </a:lnTo>
                  <a:lnTo>
                    <a:pt x="0" y="9"/>
                  </a:lnTo>
                  <a:lnTo>
                    <a:pt x="0" y="91"/>
                  </a:lnTo>
                  <a:close/>
                </a:path>
              </a:pathLst>
            </a:cu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9" name="Rectangle 31"/>
            <p:cNvSpPr>
              <a:spLocks noChangeArrowheads="1"/>
            </p:cNvSpPr>
            <p:nvPr/>
          </p:nvSpPr>
          <p:spPr bwMode="auto">
            <a:xfrm>
              <a:off x="700" y="1547"/>
              <a:ext cx="118" cy="135"/>
            </a:xfrm>
            <a:prstGeom prst="rect">
              <a:avLst/>
            </a:prstGeom>
            <a:gradFill rotWithShape="0">
              <a:gsLst>
                <a:gs pos="0">
                  <a:schemeClr val="folHlink">
                    <a:gamma/>
                    <a:shade val="46275"/>
                    <a:invGamma/>
                  </a:schemeClr>
                </a:gs>
                <a:gs pos="100000">
                  <a:schemeClr val="folHlink"/>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0" name="Rectangle 32"/>
            <p:cNvSpPr>
              <a:spLocks noChangeArrowheads="1"/>
            </p:cNvSpPr>
            <p:nvPr/>
          </p:nvSpPr>
          <p:spPr bwMode="auto">
            <a:xfrm>
              <a:off x="1042" y="1542"/>
              <a:ext cx="118" cy="145"/>
            </a:xfrm>
            <a:prstGeom prst="rect">
              <a:avLst/>
            </a:prstGeom>
            <a:gradFill rotWithShape="0">
              <a:gsLst>
                <a:gs pos="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1" name="Rectangle 33"/>
            <p:cNvSpPr>
              <a:spLocks noChangeArrowheads="1"/>
            </p:cNvSpPr>
            <p:nvPr/>
          </p:nvSpPr>
          <p:spPr bwMode="auto">
            <a:xfrm>
              <a:off x="818" y="1545"/>
              <a:ext cx="227" cy="146"/>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2" name="Rectangle 34"/>
            <p:cNvSpPr>
              <a:spLocks noChangeArrowheads="1"/>
            </p:cNvSpPr>
            <p:nvPr/>
          </p:nvSpPr>
          <p:spPr bwMode="auto">
            <a:xfrm>
              <a:off x="909" y="728"/>
              <a:ext cx="56" cy="137"/>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7923" name="Text Box 35"/>
          <p:cNvSpPr txBox="1">
            <a:spLocks noChangeArrowheads="1"/>
          </p:cNvSpPr>
          <p:nvPr/>
        </p:nvSpPr>
        <p:spPr bwMode="auto">
          <a:xfrm>
            <a:off x="547688" y="5426075"/>
            <a:ext cx="12414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i="0"/>
              <a:t>Slide 15</a:t>
            </a:r>
          </a:p>
        </p:txBody>
      </p:sp>
      <p:sp>
        <p:nvSpPr>
          <p:cNvPr id="37924" name="Text Box 36"/>
          <p:cNvSpPr txBox="1">
            <a:spLocks noChangeArrowheads="1"/>
          </p:cNvSpPr>
          <p:nvPr/>
        </p:nvSpPr>
        <p:spPr bwMode="auto">
          <a:xfrm>
            <a:off x="527050" y="849313"/>
            <a:ext cx="5568950"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800" b="1" i="0">
                <a:solidFill>
                  <a:srgbClr val="FF3300"/>
                </a:solidFill>
              </a:rPr>
              <a:t>Internal Combustion Engine Basics</a:t>
            </a:r>
            <a:endParaRPr lang="en-US" sz="2400" i="0"/>
          </a:p>
        </p:txBody>
      </p:sp>
      <p:sp>
        <p:nvSpPr>
          <p:cNvPr id="37925" name="Text Box 37"/>
          <p:cNvSpPr txBox="1">
            <a:spLocks noChangeArrowheads="1"/>
          </p:cNvSpPr>
          <p:nvPr/>
        </p:nvSpPr>
        <p:spPr bwMode="auto">
          <a:xfrm>
            <a:off x="8175625" y="6167438"/>
            <a:ext cx="64452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a:r>
              <a:rPr lang="en-US" sz="1000" i="0"/>
              <a:t>D. Abata</a:t>
            </a:r>
            <a:endParaRPr lang="en-US" sz="2400" i="0"/>
          </a:p>
        </p:txBody>
      </p:sp>
      <p:sp>
        <p:nvSpPr>
          <p:cNvPr id="37927" name="Rectangle 39"/>
          <p:cNvSpPr>
            <a:spLocks noChangeArrowheads="1"/>
          </p:cNvSpPr>
          <p:nvPr/>
        </p:nvSpPr>
        <p:spPr bwMode="auto">
          <a:xfrm rot="5400000">
            <a:off x="2440782" y="1556544"/>
            <a:ext cx="444500" cy="1227137"/>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7928" name="Group 40"/>
          <p:cNvGrpSpPr>
            <a:grpSpLocks/>
          </p:cNvGrpSpPr>
          <p:nvPr/>
        </p:nvGrpSpPr>
        <p:grpSpPr bwMode="auto">
          <a:xfrm rot="5400000">
            <a:off x="2663825" y="1706563"/>
            <a:ext cx="268288" cy="938212"/>
            <a:chOff x="1241" y="1354"/>
            <a:chExt cx="331" cy="778"/>
          </a:xfrm>
        </p:grpSpPr>
        <p:grpSp>
          <p:nvGrpSpPr>
            <p:cNvPr id="37929" name="Group 41"/>
            <p:cNvGrpSpPr>
              <a:grpSpLocks/>
            </p:cNvGrpSpPr>
            <p:nvPr/>
          </p:nvGrpSpPr>
          <p:grpSpPr bwMode="auto">
            <a:xfrm>
              <a:off x="1241" y="1354"/>
              <a:ext cx="331" cy="778"/>
              <a:chOff x="1223" y="2518"/>
              <a:chExt cx="331" cy="778"/>
            </a:xfrm>
          </p:grpSpPr>
          <p:sp>
            <p:nvSpPr>
              <p:cNvPr id="37930" name="AutoShape 42"/>
              <p:cNvSpPr>
                <a:spLocks noChangeArrowheads="1"/>
              </p:cNvSpPr>
              <p:nvPr/>
            </p:nvSpPr>
            <p:spPr bwMode="auto">
              <a:xfrm>
                <a:off x="1227" y="2518"/>
                <a:ext cx="327" cy="3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31" name="AutoShape 43"/>
              <p:cNvSpPr>
                <a:spLocks noChangeArrowheads="1"/>
              </p:cNvSpPr>
              <p:nvPr/>
            </p:nvSpPr>
            <p:spPr bwMode="auto">
              <a:xfrm flipV="1">
                <a:off x="1223" y="2905"/>
                <a:ext cx="327" cy="3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7932" name="Rectangle 44"/>
            <p:cNvSpPr>
              <a:spLocks noChangeArrowheads="1"/>
            </p:cNvSpPr>
            <p:nvPr/>
          </p:nvSpPr>
          <p:spPr bwMode="auto">
            <a:xfrm>
              <a:off x="1327" y="1709"/>
              <a:ext cx="164" cy="73"/>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7933" name="Rectangle 45"/>
          <p:cNvSpPr>
            <a:spLocks noChangeArrowheads="1"/>
          </p:cNvSpPr>
          <p:nvPr/>
        </p:nvSpPr>
        <p:spPr bwMode="auto">
          <a:xfrm rot="5400000">
            <a:off x="2674144" y="1939132"/>
            <a:ext cx="273050" cy="55562"/>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34" name="Rectangle 46"/>
          <p:cNvSpPr>
            <a:spLocks noChangeArrowheads="1"/>
          </p:cNvSpPr>
          <p:nvPr/>
        </p:nvSpPr>
        <p:spPr bwMode="auto">
          <a:xfrm rot="5400000">
            <a:off x="2057400" y="2030413"/>
            <a:ext cx="273050" cy="28575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35" name="Rectangle 47"/>
          <p:cNvSpPr>
            <a:spLocks noChangeArrowheads="1"/>
          </p:cNvSpPr>
          <p:nvPr/>
        </p:nvSpPr>
        <p:spPr bwMode="auto">
          <a:xfrm rot="5400000">
            <a:off x="2212181" y="2139157"/>
            <a:ext cx="236537" cy="76200"/>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38" name="Rectangle 50"/>
          <p:cNvSpPr>
            <a:spLocks noChangeArrowheads="1"/>
          </p:cNvSpPr>
          <p:nvPr/>
        </p:nvSpPr>
        <p:spPr bwMode="auto">
          <a:xfrm>
            <a:off x="3203575" y="2092325"/>
            <a:ext cx="850900" cy="187325"/>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7939" name="Group 51"/>
          <p:cNvGrpSpPr>
            <a:grpSpLocks/>
          </p:cNvGrpSpPr>
          <p:nvPr/>
        </p:nvGrpSpPr>
        <p:grpSpPr bwMode="auto">
          <a:xfrm>
            <a:off x="1743075" y="1660525"/>
            <a:ext cx="288925" cy="1038225"/>
            <a:chOff x="936" y="1046"/>
            <a:chExt cx="182" cy="654"/>
          </a:xfrm>
        </p:grpSpPr>
        <p:sp>
          <p:nvSpPr>
            <p:cNvPr id="37940" name="Rectangle 52"/>
            <p:cNvSpPr>
              <a:spLocks noChangeArrowheads="1"/>
            </p:cNvSpPr>
            <p:nvPr/>
          </p:nvSpPr>
          <p:spPr bwMode="auto">
            <a:xfrm>
              <a:off x="936" y="1046"/>
              <a:ext cx="182" cy="654"/>
            </a:xfrm>
            <a:prstGeom prst="rect">
              <a:avLst/>
            </a:pr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41" name="Rectangle 53" descr="Small grid"/>
            <p:cNvSpPr>
              <a:spLocks noChangeArrowheads="1"/>
            </p:cNvSpPr>
            <p:nvPr/>
          </p:nvSpPr>
          <p:spPr bwMode="auto">
            <a:xfrm>
              <a:off x="963" y="1100"/>
              <a:ext cx="137" cy="555"/>
            </a:xfrm>
            <a:prstGeom prst="rect">
              <a:avLst/>
            </a:prstGeom>
            <a:pattFill prst="smGrid">
              <a:fgClr>
                <a:schemeClr val="accent1"/>
              </a:fgClr>
              <a:bgClr>
                <a:schemeClr val="bg1"/>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979" name="Group 91"/>
          <p:cNvGrpSpPr>
            <a:grpSpLocks/>
          </p:cNvGrpSpPr>
          <p:nvPr/>
        </p:nvGrpSpPr>
        <p:grpSpPr bwMode="auto">
          <a:xfrm>
            <a:off x="4235450" y="4105275"/>
            <a:ext cx="1252538" cy="2019300"/>
            <a:chOff x="2668" y="2586"/>
            <a:chExt cx="789" cy="1272"/>
          </a:xfrm>
        </p:grpSpPr>
        <p:sp>
          <p:nvSpPr>
            <p:cNvPr id="37980" name="Oval 92"/>
            <p:cNvSpPr>
              <a:spLocks noChangeArrowheads="1"/>
            </p:cNvSpPr>
            <p:nvPr/>
          </p:nvSpPr>
          <p:spPr bwMode="auto">
            <a:xfrm>
              <a:off x="2994" y="3645"/>
              <a:ext cx="228" cy="213"/>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81" name="AutoShape 93"/>
            <p:cNvSpPr>
              <a:spLocks noChangeArrowheads="1"/>
            </p:cNvSpPr>
            <p:nvPr/>
          </p:nvSpPr>
          <p:spPr bwMode="auto">
            <a:xfrm rot="10956">
              <a:off x="2984" y="2959"/>
              <a:ext cx="197" cy="677"/>
            </a:xfrm>
            <a:custGeom>
              <a:avLst/>
              <a:gdLst>
                <a:gd name="G0" fmla="+- 5214 0 0"/>
                <a:gd name="G1" fmla="+- 21600 0 5214"/>
                <a:gd name="G2" fmla="*/ 5214 1 2"/>
                <a:gd name="G3" fmla="+- 21600 0 G2"/>
                <a:gd name="G4" fmla="+/ 5214 21600 2"/>
                <a:gd name="G5" fmla="+/ G1 0 2"/>
                <a:gd name="G6" fmla="*/ 21600 21600 5214"/>
                <a:gd name="G7" fmla="*/ G6 1 2"/>
                <a:gd name="G8" fmla="+- 21600 0 G7"/>
                <a:gd name="G9" fmla="*/ 21600 1 2"/>
                <a:gd name="G10" fmla="+- 5214 0 G9"/>
                <a:gd name="G11" fmla="?: G10 G8 0"/>
                <a:gd name="G12" fmla="?: G10 G7 21600"/>
                <a:gd name="T0" fmla="*/ 18993 w 21600"/>
                <a:gd name="T1" fmla="*/ 10800 h 21600"/>
                <a:gd name="T2" fmla="*/ 10800 w 21600"/>
                <a:gd name="T3" fmla="*/ 21600 h 21600"/>
                <a:gd name="T4" fmla="*/ 2607 w 21600"/>
                <a:gd name="T5" fmla="*/ 10800 h 21600"/>
                <a:gd name="T6" fmla="*/ 10800 w 21600"/>
                <a:gd name="T7" fmla="*/ 0 h 21600"/>
                <a:gd name="T8" fmla="*/ 4407 w 21600"/>
                <a:gd name="T9" fmla="*/ 4407 h 21600"/>
                <a:gd name="T10" fmla="*/ 17193 w 21600"/>
                <a:gd name="T11" fmla="*/ 17193 h 21600"/>
              </a:gdLst>
              <a:ahLst/>
              <a:cxnLst>
                <a:cxn ang="0">
                  <a:pos x="T0" y="T1"/>
                </a:cxn>
                <a:cxn ang="0">
                  <a:pos x="T2" y="T3"/>
                </a:cxn>
                <a:cxn ang="0">
                  <a:pos x="T4" y="T5"/>
                </a:cxn>
                <a:cxn ang="0">
                  <a:pos x="T6" y="T7"/>
                </a:cxn>
              </a:cxnLst>
              <a:rect l="T8" t="T9" r="T10" b="T11"/>
              <a:pathLst>
                <a:path w="21600" h="21600">
                  <a:moveTo>
                    <a:pt x="0" y="0"/>
                  </a:moveTo>
                  <a:lnTo>
                    <a:pt x="5214" y="21600"/>
                  </a:lnTo>
                  <a:lnTo>
                    <a:pt x="16386" y="21600"/>
                  </a:lnTo>
                  <a:lnTo>
                    <a:pt x="21600" y="0"/>
                  </a:lnTo>
                  <a:close/>
                </a:path>
              </a:pathLst>
            </a:cu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82" name="AutoShape 94"/>
            <p:cNvSpPr>
              <a:spLocks noChangeArrowheads="1"/>
            </p:cNvSpPr>
            <p:nvPr/>
          </p:nvSpPr>
          <p:spPr bwMode="auto">
            <a:xfrm rot="10735260" flipV="1">
              <a:off x="2931" y="3297"/>
              <a:ext cx="330" cy="467"/>
            </a:xfrm>
            <a:custGeom>
              <a:avLst/>
              <a:gdLst>
                <a:gd name="G0" fmla="+- 3222 0 0"/>
                <a:gd name="G1" fmla="+- 21600 0 3222"/>
                <a:gd name="G2" fmla="*/ 3222 1 2"/>
                <a:gd name="G3" fmla="+- 21600 0 G2"/>
                <a:gd name="G4" fmla="+/ 3222 21600 2"/>
                <a:gd name="G5" fmla="+/ G1 0 2"/>
                <a:gd name="G6" fmla="*/ 21600 21600 3222"/>
                <a:gd name="G7" fmla="*/ G6 1 2"/>
                <a:gd name="G8" fmla="+- 21600 0 G7"/>
                <a:gd name="G9" fmla="*/ 21600 1 2"/>
                <a:gd name="G10" fmla="+- 3222 0 G9"/>
                <a:gd name="G11" fmla="?: G10 G8 0"/>
                <a:gd name="G12" fmla="?: G10 G7 21600"/>
                <a:gd name="T0" fmla="*/ 19989 w 21600"/>
                <a:gd name="T1" fmla="*/ 10800 h 21600"/>
                <a:gd name="T2" fmla="*/ 10800 w 21600"/>
                <a:gd name="T3" fmla="*/ 21600 h 21600"/>
                <a:gd name="T4" fmla="*/ 1611 w 21600"/>
                <a:gd name="T5" fmla="*/ 10800 h 21600"/>
                <a:gd name="T6" fmla="*/ 10800 w 21600"/>
                <a:gd name="T7" fmla="*/ 0 h 21600"/>
                <a:gd name="T8" fmla="*/ 3411 w 21600"/>
                <a:gd name="T9" fmla="*/ 3411 h 21600"/>
                <a:gd name="T10" fmla="*/ 18189 w 21600"/>
                <a:gd name="T11" fmla="*/ 18189 h 21600"/>
              </a:gdLst>
              <a:ahLst/>
              <a:cxnLst>
                <a:cxn ang="0">
                  <a:pos x="T0" y="T1"/>
                </a:cxn>
                <a:cxn ang="0">
                  <a:pos x="T2" y="T3"/>
                </a:cxn>
                <a:cxn ang="0">
                  <a:pos x="T4" y="T5"/>
                </a:cxn>
                <a:cxn ang="0">
                  <a:pos x="T6" y="T7"/>
                </a:cxn>
              </a:cxnLst>
              <a:rect l="T8" t="T9" r="T10" b="T11"/>
              <a:pathLst>
                <a:path w="21600" h="21600">
                  <a:moveTo>
                    <a:pt x="0" y="0"/>
                  </a:moveTo>
                  <a:lnTo>
                    <a:pt x="3222" y="21600"/>
                  </a:lnTo>
                  <a:lnTo>
                    <a:pt x="18378" y="21600"/>
                  </a:lnTo>
                  <a:lnTo>
                    <a:pt x="21600" y="0"/>
                  </a:lnTo>
                  <a:close/>
                </a:path>
              </a:pathLst>
            </a:custGeom>
            <a:solidFill>
              <a:srgbClr val="DDDDD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83" name="Oval 95"/>
            <p:cNvSpPr>
              <a:spLocks noChangeArrowheads="1"/>
            </p:cNvSpPr>
            <p:nvPr/>
          </p:nvSpPr>
          <p:spPr bwMode="auto">
            <a:xfrm>
              <a:off x="2899" y="3112"/>
              <a:ext cx="360" cy="315"/>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84" name="Oval 96"/>
            <p:cNvSpPr>
              <a:spLocks noChangeArrowheads="1"/>
            </p:cNvSpPr>
            <p:nvPr/>
          </p:nvSpPr>
          <p:spPr bwMode="auto">
            <a:xfrm>
              <a:off x="2946" y="3148"/>
              <a:ext cx="278" cy="259"/>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85" name="Line 97"/>
            <p:cNvSpPr>
              <a:spLocks noChangeShapeType="1"/>
            </p:cNvSpPr>
            <p:nvPr/>
          </p:nvSpPr>
          <p:spPr bwMode="auto">
            <a:xfrm rot="13459043">
              <a:off x="3100" y="3354"/>
              <a:ext cx="277" cy="34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7986" name="Group 98"/>
            <p:cNvGrpSpPr>
              <a:grpSpLocks/>
            </p:cNvGrpSpPr>
            <p:nvPr/>
          </p:nvGrpSpPr>
          <p:grpSpPr bwMode="auto">
            <a:xfrm>
              <a:off x="2668" y="2586"/>
              <a:ext cx="789" cy="489"/>
              <a:chOff x="2677" y="1876"/>
              <a:chExt cx="789" cy="489"/>
            </a:xfrm>
          </p:grpSpPr>
          <p:sp>
            <p:nvSpPr>
              <p:cNvPr id="37987" name="Freeform 99"/>
              <p:cNvSpPr>
                <a:spLocks/>
              </p:cNvSpPr>
              <p:nvPr/>
            </p:nvSpPr>
            <p:spPr bwMode="auto">
              <a:xfrm>
                <a:off x="2691" y="1876"/>
                <a:ext cx="763" cy="489"/>
              </a:xfrm>
              <a:custGeom>
                <a:avLst/>
                <a:gdLst>
                  <a:gd name="T0" fmla="*/ 0 w 1389"/>
                  <a:gd name="T1" fmla="*/ 0 h 937"/>
                  <a:gd name="T2" fmla="*/ 1389 w 1389"/>
                  <a:gd name="T3" fmla="*/ 0 h 937"/>
                  <a:gd name="T4" fmla="*/ 1389 w 1389"/>
                  <a:gd name="T5" fmla="*/ 937 h 937"/>
                  <a:gd name="T6" fmla="*/ 936 w 1389"/>
                  <a:gd name="T7" fmla="*/ 781 h 937"/>
                  <a:gd name="T8" fmla="*/ 726 w 1389"/>
                  <a:gd name="T9" fmla="*/ 737 h 937"/>
                  <a:gd name="T10" fmla="*/ 663 w 1389"/>
                  <a:gd name="T11" fmla="*/ 737 h 937"/>
                  <a:gd name="T12" fmla="*/ 484 w 1389"/>
                  <a:gd name="T13" fmla="*/ 790 h 937"/>
                  <a:gd name="T14" fmla="*/ 0 w 1389"/>
                  <a:gd name="T15" fmla="*/ 937 h 937"/>
                  <a:gd name="T16" fmla="*/ 0 w 1389"/>
                  <a:gd name="T17" fmla="*/ 0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9" h="937">
                    <a:moveTo>
                      <a:pt x="0" y="0"/>
                    </a:moveTo>
                    <a:lnTo>
                      <a:pt x="1389" y="0"/>
                    </a:lnTo>
                    <a:lnTo>
                      <a:pt x="1389" y="937"/>
                    </a:lnTo>
                    <a:lnTo>
                      <a:pt x="936" y="781"/>
                    </a:lnTo>
                    <a:lnTo>
                      <a:pt x="726" y="737"/>
                    </a:lnTo>
                    <a:lnTo>
                      <a:pt x="663" y="737"/>
                    </a:lnTo>
                    <a:lnTo>
                      <a:pt x="484" y="790"/>
                    </a:lnTo>
                    <a:lnTo>
                      <a:pt x="0" y="937"/>
                    </a:lnTo>
                    <a:lnTo>
                      <a:pt x="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88" name="Oval 100"/>
              <p:cNvSpPr>
                <a:spLocks noChangeArrowheads="1"/>
              </p:cNvSpPr>
              <p:nvPr/>
            </p:nvSpPr>
            <p:spPr bwMode="auto">
              <a:xfrm>
                <a:off x="2975" y="2042"/>
                <a:ext cx="213" cy="197"/>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89" name="Rectangle 101" descr="Wave"/>
              <p:cNvSpPr>
                <a:spLocks noChangeArrowheads="1"/>
              </p:cNvSpPr>
              <p:nvPr/>
            </p:nvSpPr>
            <p:spPr bwMode="auto">
              <a:xfrm>
                <a:off x="2679" y="1908"/>
                <a:ext cx="787" cy="28"/>
              </a:xfrm>
              <a:prstGeom prst="rect">
                <a:avLst/>
              </a:prstGeom>
              <a:pattFill prst="wave">
                <a:fgClr>
                  <a:schemeClr val="tx2"/>
                </a:fgClr>
                <a:bgClr>
                  <a:schemeClr val="bg1"/>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90" name="Rectangle 102" descr="Plaid"/>
              <p:cNvSpPr>
                <a:spLocks noChangeArrowheads="1"/>
              </p:cNvSpPr>
              <p:nvPr/>
            </p:nvSpPr>
            <p:spPr bwMode="auto">
              <a:xfrm>
                <a:off x="2677" y="1959"/>
                <a:ext cx="787" cy="27"/>
              </a:xfrm>
              <a:prstGeom prst="rect">
                <a:avLst/>
              </a:prstGeom>
              <a:pattFill prst="plaid">
                <a:fgClr>
                  <a:schemeClr val="tx1"/>
                </a:fgClr>
                <a:bgClr>
                  <a:srgbClr val="FFFFFF"/>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7991" name="Oval 103"/>
            <p:cNvSpPr>
              <a:spLocks noChangeArrowheads="1"/>
            </p:cNvSpPr>
            <p:nvPr/>
          </p:nvSpPr>
          <p:spPr bwMode="auto">
            <a:xfrm>
              <a:off x="3007" y="3654"/>
              <a:ext cx="187" cy="179"/>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92" name="Line 104"/>
            <p:cNvSpPr>
              <a:spLocks noChangeShapeType="1"/>
            </p:cNvSpPr>
            <p:nvPr/>
          </p:nvSpPr>
          <p:spPr bwMode="auto">
            <a:xfrm rot="11707382">
              <a:off x="2837" y="3298"/>
              <a:ext cx="214" cy="45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93" name="Arc 105"/>
            <p:cNvSpPr>
              <a:spLocks/>
            </p:cNvSpPr>
            <p:nvPr/>
          </p:nvSpPr>
          <p:spPr bwMode="auto">
            <a:xfrm flipH="1">
              <a:off x="2736" y="2940"/>
              <a:ext cx="490" cy="324"/>
            </a:xfrm>
            <a:custGeom>
              <a:avLst/>
              <a:gdLst>
                <a:gd name="G0" fmla="+- 0 0 0"/>
                <a:gd name="G1" fmla="+- 20815 0 0"/>
                <a:gd name="G2" fmla="+- 21600 0 0"/>
                <a:gd name="T0" fmla="*/ 5769 w 21600"/>
                <a:gd name="T1" fmla="*/ 0 h 20815"/>
                <a:gd name="T2" fmla="*/ 21600 w 21600"/>
                <a:gd name="T3" fmla="*/ 20815 h 20815"/>
                <a:gd name="T4" fmla="*/ 0 w 21600"/>
                <a:gd name="T5" fmla="*/ 20815 h 20815"/>
              </a:gdLst>
              <a:ahLst/>
              <a:cxnLst>
                <a:cxn ang="0">
                  <a:pos x="T0" y="T1"/>
                </a:cxn>
                <a:cxn ang="0">
                  <a:pos x="T2" y="T3"/>
                </a:cxn>
                <a:cxn ang="0">
                  <a:pos x="T4" y="T5"/>
                </a:cxn>
              </a:cxnLst>
              <a:rect l="0" t="0" r="r" b="b"/>
              <a:pathLst>
                <a:path w="21600" h="20815" fill="none" extrusionOk="0">
                  <a:moveTo>
                    <a:pt x="5769" y="-1"/>
                  </a:moveTo>
                  <a:cubicBezTo>
                    <a:pt x="15123" y="2592"/>
                    <a:pt x="21600" y="11107"/>
                    <a:pt x="21600" y="20815"/>
                  </a:cubicBezTo>
                </a:path>
                <a:path w="21600" h="20815" stroke="0" extrusionOk="0">
                  <a:moveTo>
                    <a:pt x="5769" y="-1"/>
                  </a:moveTo>
                  <a:cubicBezTo>
                    <a:pt x="15123" y="2592"/>
                    <a:pt x="21600" y="11107"/>
                    <a:pt x="21600" y="20815"/>
                  </a:cubicBezTo>
                  <a:lnTo>
                    <a:pt x="0" y="20815"/>
                  </a:lnTo>
                  <a:close/>
                </a:path>
              </a:pathLst>
            </a:custGeom>
            <a:noFill/>
            <a:ln w="38100">
              <a:solidFill>
                <a:schemeClr val="tx1"/>
              </a:solidFill>
              <a:round/>
              <a:headEn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942" name="Group 54"/>
          <p:cNvGrpSpPr>
            <a:grpSpLocks/>
          </p:cNvGrpSpPr>
          <p:nvPr/>
        </p:nvGrpSpPr>
        <p:grpSpPr bwMode="auto">
          <a:xfrm>
            <a:off x="3679825" y="4305300"/>
            <a:ext cx="2987675" cy="2022475"/>
            <a:chOff x="2318" y="2712"/>
            <a:chExt cx="1882" cy="1274"/>
          </a:xfrm>
        </p:grpSpPr>
        <p:sp>
          <p:nvSpPr>
            <p:cNvPr id="37943" name="Freeform 55"/>
            <p:cNvSpPr>
              <a:spLocks/>
            </p:cNvSpPr>
            <p:nvPr/>
          </p:nvSpPr>
          <p:spPr bwMode="auto">
            <a:xfrm>
              <a:off x="2318" y="3150"/>
              <a:ext cx="775" cy="830"/>
            </a:xfrm>
            <a:custGeom>
              <a:avLst/>
              <a:gdLst>
                <a:gd name="T0" fmla="*/ 0 w 1018"/>
                <a:gd name="T1" fmla="*/ 0 h 764"/>
                <a:gd name="T2" fmla="*/ 173 w 1018"/>
                <a:gd name="T3" fmla="*/ 0 h 764"/>
                <a:gd name="T4" fmla="*/ 173 w 1018"/>
                <a:gd name="T5" fmla="*/ 491 h 764"/>
                <a:gd name="T6" fmla="*/ 446 w 1018"/>
                <a:gd name="T7" fmla="*/ 764 h 764"/>
                <a:gd name="T8" fmla="*/ 1018 w 1018"/>
                <a:gd name="T9" fmla="*/ 764 h 764"/>
              </a:gdLst>
              <a:ahLst/>
              <a:cxnLst>
                <a:cxn ang="0">
                  <a:pos x="T0" y="T1"/>
                </a:cxn>
                <a:cxn ang="0">
                  <a:pos x="T2" y="T3"/>
                </a:cxn>
                <a:cxn ang="0">
                  <a:pos x="T4" y="T5"/>
                </a:cxn>
                <a:cxn ang="0">
                  <a:pos x="T6" y="T7"/>
                </a:cxn>
                <a:cxn ang="0">
                  <a:pos x="T8" y="T9"/>
                </a:cxn>
              </a:cxnLst>
              <a:rect l="0" t="0" r="r" b="b"/>
              <a:pathLst>
                <a:path w="1018" h="764">
                  <a:moveTo>
                    <a:pt x="0" y="0"/>
                  </a:moveTo>
                  <a:lnTo>
                    <a:pt x="173" y="0"/>
                  </a:lnTo>
                  <a:lnTo>
                    <a:pt x="173" y="491"/>
                  </a:lnTo>
                  <a:lnTo>
                    <a:pt x="446" y="764"/>
                  </a:lnTo>
                  <a:lnTo>
                    <a:pt x="1018" y="764"/>
                  </a:lnTo>
                </a:path>
              </a:pathLst>
            </a:custGeom>
            <a:noFill/>
            <a:ln w="762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44" name="Freeform 56"/>
            <p:cNvSpPr>
              <a:spLocks/>
            </p:cNvSpPr>
            <p:nvPr/>
          </p:nvSpPr>
          <p:spPr bwMode="auto">
            <a:xfrm flipH="1">
              <a:off x="3055" y="3147"/>
              <a:ext cx="775" cy="839"/>
            </a:xfrm>
            <a:custGeom>
              <a:avLst/>
              <a:gdLst>
                <a:gd name="T0" fmla="*/ 0 w 1018"/>
                <a:gd name="T1" fmla="*/ 0 h 764"/>
                <a:gd name="T2" fmla="*/ 173 w 1018"/>
                <a:gd name="T3" fmla="*/ 0 h 764"/>
                <a:gd name="T4" fmla="*/ 173 w 1018"/>
                <a:gd name="T5" fmla="*/ 491 h 764"/>
                <a:gd name="T6" fmla="*/ 446 w 1018"/>
                <a:gd name="T7" fmla="*/ 764 h 764"/>
                <a:gd name="T8" fmla="*/ 1018 w 1018"/>
                <a:gd name="T9" fmla="*/ 764 h 764"/>
              </a:gdLst>
              <a:ahLst/>
              <a:cxnLst>
                <a:cxn ang="0">
                  <a:pos x="T0" y="T1"/>
                </a:cxn>
                <a:cxn ang="0">
                  <a:pos x="T2" y="T3"/>
                </a:cxn>
                <a:cxn ang="0">
                  <a:pos x="T4" y="T5"/>
                </a:cxn>
                <a:cxn ang="0">
                  <a:pos x="T6" y="T7"/>
                </a:cxn>
                <a:cxn ang="0">
                  <a:pos x="T8" y="T9"/>
                </a:cxn>
              </a:cxnLst>
              <a:rect l="0" t="0" r="r" b="b"/>
              <a:pathLst>
                <a:path w="1018" h="764">
                  <a:moveTo>
                    <a:pt x="0" y="0"/>
                  </a:moveTo>
                  <a:lnTo>
                    <a:pt x="173" y="0"/>
                  </a:lnTo>
                  <a:lnTo>
                    <a:pt x="173" y="491"/>
                  </a:lnTo>
                  <a:lnTo>
                    <a:pt x="446" y="764"/>
                  </a:lnTo>
                  <a:lnTo>
                    <a:pt x="1018" y="764"/>
                  </a:lnTo>
                </a:path>
              </a:pathLst>
            </a:custGeom>
            <a:noFill/>
            <a:ln w="762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45" name="Freeform 57"/>
            <p:cNvSpPr>
              <a:spLocks/>
            </p:cNvSpPr>
            <p:nvPr/>
          </p:nvSpPr>
          <p:spPr bwMode="auto">
            <a:xfrm>
              <a:off x="2505" y="3771"/>
              <a:ext cx="1093" cy="188"/>
            </a:xfrm>
            <a:custGeom>
              <a:avLst/>
              <a:gdLst>
                <a:gd name="T0" fmla="*/ 0 w 1436"/>
                <a:gd name="T1" fmla="*/ 13 h 249"/>
                <a:gd name="T2" fmla="*/ 145 w 1436"/>
                <a:gd name="T3" fmla="*/ 49 h 249"/>
                <a:gd name="T4" fmla="*/ 254 w 1436"/>
                <a:gd name="T5" fmla="*/ 22 h 249"/>
                <a:gd name="T6" fmla="*/ 372 w 1436"/>
                <a:gd name="T7" fmla="*/ 58 h 249"/>
                <a:gd name="T8" fmla="*/ 490 w 1436"/>
                <a:gd name="T9" fmla="*/ 49 h 249"/>
                <a:gd name="T10" fmla="*/ 609 w 1436"/>
                <a:gd name="T11" fmla="*/ 68 h 249"/>
                <a:gd name="T12" fmla="*/ 663 w 1436"/>
                <a:gd name="T13" fmla="*/ 86 h 249"/>
                <a:gd name="T14" fmla="*/ 718 w 1436"/>
                <a:gd name="T15" fmla="*/ 68 h 249"/>
                <a:gd name="T16" fmla="*/ 845 w 1436"/>
                <a:gd name="T17" fmla="*/ 22 h 249"/>
                <a:gd name="T18" fmla="*/ 1027 w 1436"/>
                <a:gd name="T19" fmla="*/ 22 h 249"/>
                <a:gd name="T20" fmla="*/ 1136 w 1436"/>
                <a:gd name="T21" fmla="*/ 13 h 249"/>
                <a:gd name="T22" fmla="*/ 1272 w 1436"/>
                <a:gd name="T23" fmla="*/ 49 h 249"/>
                <a:gd name="T24" fmla="*/ 1299 w 1436"/>
                <a:gd name="T25" fmla="*/ 40 h 249"/>
                <a:gd name="T26" fmla="*/ 1354 w 1436"/>
                <a:gd name="T27" fmla="*/ 58 h 249"/>
                <a:gd name="T28" fmla="*/ 1436 w 1436"/>
                <a:gd name="T29" fmla="*/ 49 h 249"/>
                <a:gd name="T30" fmla="*/ 1290 w 1436"/>
                <a:gd name="T31" fmla="*/ 249 h 249"/>
                <a:gd name="T32" fmla="*/ 209 w 1436"/>
                <a:gd name="T33" fmla="*/ 249 h 249"/>
                <a:gd name="T34" fmla="*/ 0 w 1436"/>
                <a:gd name="T35" fmla="*/ 1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6" h="249">
                  <a:moveTo>
                    <a:pt x="0" y="13"/>
                  </a:moveTo>
                  <a:cubicBezTo>
                    <a:pt x="43" y="56"/>
                    <a:pt x="80" y="40"/>
                    <a:pt x="145" y="49"/>
                  </a:cubicBezTo>
                  <a:cubicBezTo>
                    <a:pt x="196" y="66"/>
                    <a:pt x="208" y="37"/>
                    <a:pt x="254" y="22"/>
                  </a:cubicBezTo>
                  <a:cubicBezTo>
                    <a:pt x="325" y="46"/>
                    <a:pt x="267" y="45"/>
                    <a:pt x="372" y="58"/>
                  </a:cubicBezTo>
                  <a:cubicBezTo>
                    <a:pt x="423" y="50"/>
                    <a:pt x="442" y="40"/>
                    <a:pt x="490" y="49"/>
                  </a:cubicBezTo>
                  <a:cubicBezTo>
                    <a:pt x="530" y="56"/>
                    <a:pt x="609" y="68"/>
                    <a:pt x="609" y="68"/>
                  </a:cubicBezTo>
                  <a:cubicBezTo>
                    <a:pt x="627" y="74"/>
                    <a:pt x="645" y="80"/>
                    <a:pt x="663" y="86"/>
                  </a:cubicBezTo>
                  <a:cubicBezTo>
                    <a:pt x="681" y="92"/>
                    <a:pt x="718" y="68"/>
                    <a:pt x="718" y="68"/>
                  </a:cubicBezTo>
                  <a:cubicBezTo>
                    <a:pt x="752" y="32"/>
                    <a:pt x="798" y="30"/>
                    <a:pt x="845" y="22"/>
                  </a:cubicBezTo>
                  <a:cubicBezTo>
                    <a:pt x="927" y="43"/>
                    <a:pt x="915" y="39"/>
                    <a:pt x="1027" y="22"/>
                  </a:cubicBezTo>
                  <a:cubicBezTo>
                    <a:pt x="1065" y="9"/>
                    <a:pt x="1097" y="0"/>
                    <a:pt x="1136" y="13"/>
                  </a:cubicBezTo>
                  <a:cubicBezTo>
                    <a:pt x="1175" y="71"/>
                    <a:pt x="1201" y="57"/>
                    <a:pt x="1272" y="49"/>
                  </a:cubicBezTo>
                  <a:cubicBezTo>
                    <a:pt x="1281" y="46"/>
                    <a:pt x="1290" y="39"/>
                    <a:pt x="1299" y="40"/>
                  </a:cubicBezTo>
                  <a:cubicBezTo>
                    <a:pt x="1318" y="42"/>
                    <a:pt x="1354" y="58"/>
                    <a:pt x="1354" y="58"/>
                  </a:cubicBezTo>
                  <a:cubicBezTo>
                    <a:pt x="1424" y="48"/>
                    <a:pt x="1396" y="49"/>
                    <a:pt x="1436" y="49"/>
                  </a:cubicBezTo>
                  <a:lnTo>
                    <a:pt x="1290" y="249"/>
                  </a:lnTo>
                  <a:lnTo>
                    <a:pt x="209" y="249"/>
                  </a:lnTo>
                  <a:lnTo>
                    <a:pt x="0" y="13"/>
                  </a:lnTo>
                  <a:close/>
                </a:path>
              </a:pathLst>
            </a:cu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46" name="Freeform 58"/>
            <p:cNvSpPr>
              <a:spLocks/>
            </p:cNvSpPr>
            <p:nvPr/>
          </p:nvSpPr>
          <p:spPr bwMode="auto">
            <a:xfrm>
              <a:off x="3612" y="2738"/>
              <a:ext cx="303" cy="562"/>
            </a:xfrm>
            <a:custGeom>
              <a:avLst/>
              <a:gdLst>
                <a:gd name="T0" fmla="*/ 0 w 536"/>
                <a:gd name="T1" fmla="*/ 0 h 1010"/>
                <a:gd name="T2" fmla="*/ 0 w 536"/>
                <a:gd name="T3" fmla="*/ 1010 h 1010"/>
                <a:gd name="T4" fmla="*/ 63 w 536"/>
                <a:gd name="T5" fmla="*/ 1010 h 1010"/>
                <a:gd name="T6" fmla="*/ 63 w 536"/>
                <a:gd name="T7" fmla="*/ 264 h 1010"/>
                <a:gd name="T8" fmla="*/ 527 w 536"/>
                <a:gd name="T9" fmla="*/ 264 h 1010"/>
                <a:gd name="T10" fmla="*/ 536 w 536"/>
                <a:gd name="T11" fmla="*/ 200 h 1010"/>
                <a:gd name="T12" fmla="*/ 63 w 536"/>
                <a:gd name="T13" fmla="*/ 200 h 1010"/>
                <a:gd name="T14" fmla="*/ 63 w 536"/>
                <a:gd name="T15" fmla="*/ 9 h 1010"/>
                <a:gd name="T16" fmla="*/ 0 w 536"/>
                <a:gd name="T17" fmla="*/ 0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6" h="1010">
                  <a:moveTo>
                    <a:pt x="0" y="0"/>
                  </a:moveTo>
                  <a:lnTo>
                    <a:pt x="0" y="1010"/>
                  </a:lnTo>
                  <a:lnTo>
                    <a:pt x="63" y="1010"/>
                  </a:lnTo>
                  <a:lnTo>
                    <a:pt x="63" y="264"/>
                  </a:lnTo>
                  <a:lnTo>
                    <a:pt x="527" y="264"/>
                  </a:lnTo>
                  <a:lnTo>
                    <a:pt x="536" y="200"/>
                  </a:lnTo>
                  <a:lnTo>
                    <a:pt x="63" y="200"/>
                  </a:lnTo>
                  <a:lnTo>
                    <a:pt x="63" y="9"/>
                  </a:lnTo>
                  <a:lnTo>
                    <a:pt x="0" y="0"/>
                  </a:lnTo>
                  <a:close/>
                </a:path>
              </a:pathLst>
            </a:custGeom>
            <a:solidFill>
              <a:srgbClr val="33CCCC"/>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47" name="Oval 59"/>
            <p:cNvSpPr>
              <a:spLocks noChangeArrowheads="1"/>
            </p:cNvSpPr>
            <p:nvPr/>
          </p:nvSpPr>
          <p:spPr bwMode="auto">
            <a:xfrm>
              <a:off x="3909" y="2712"/>
              <a:ext cx="291" cy="295"/>
            </a:xfrm>
            <a:prstGeom prst="ellipse">
              <a:avLst/>
            </a:prstGeom>
            <a:solidFill>
              <a:schemeClr val="bg1"/>
            </a:solidFill>
            <a:ln w="381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48" name="Line 60"/>
            <p:cNvSpPr>
              <a:spLocks noChangeShapeType="1"/>
            </p:cNvSpPr>
            <p:nvPr/>
          </p:nvSpPr>
          <p:spPr bwMode="auto">
            <a:xfrm flipV="1">
              <a:off x="4034" y="2780"/>
              <a:ext cx="83" cy="185"/>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7949" name="Group 61"/>
            <p:cNvGrpSpPr>
              <a:grpSpLocks/>
            </p:cNvGrpSpPr>
            <p:nvPr/>
          </p:nvGrpSpPr>
          <p:grpSpPr bwMode="auto">
            <a:xfrm>
              <a:off x="3356" y="3299"/>
              <a:ext cx="290" cy="233"/>
              <a:chOff x="4372" y="3408"/>
              <a:chExt cx="473" cy="355"/>
            </a:xfrm>
          </p:grpSpPr>
          <p:sp>
            <p:nvSpPr>
              <p:cNvPr id="37950" name="AutoShape 62"/>
              <p:cNvSpPr>
                <a:spLocks noChangeArrowheads="1"/>
              </p:cNvSpPr>
              <p:nvPr/>
            </p:nvSpPr>
            <p:spPr bwMode="auto">
              <a:xfrm rot="5400000" flipH="1" flipV="1">
                <a:off x="4431" y="3349"/>
                <a:ext cx="355" cy="473"/>
              </a:xfrm>
              <a:prstGeom prst="flowChartMagneticTape">
                <a:avLst/>
              </a:prstGeom>
              <a:solidFill>
                <a:srgbClr val="33CCCC"/>
              </a:solidFill>
              <a:ln w="2857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51" name="AutoShape 63"/>
              <p:cNvSpPr>
                <a:spLocks noChangeArrowheads="1"/>
              </p:cNvSpPr>
              <p:nvPr/>
            </p:nvSpPr>
            <p:spPr bwMode="auto">
              <a:xfrm>
                <a:off x="4392" y="3464"/>
                <a:ext cx="263" cy="254"/>
              </a:xfrm>
              <a:prstGeom prst="sun">
                <a:avLst>
                  <a:gd name="adj" fmla="val 25000"/>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52" name="AutoShape 64"/>
              <p:cNvSpPr>
                <a:spLocks noChangeArrowheads="1"/>
              </p:cNvSpPr>
              <p:nvPr/>
            </p:nvSpPr>
            <p:spPr bwMode="auto">
              <a:xfrm>
                <a:off x="4560" y="3452"/>
                <a:ext cx="263" cy="254"/>
              </a:xfrm>
              <a:prstGeom prst="sun">
                <a:avLst>
                  <a:gd name="adj" fmla="val 25000"/>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7953" name="Rectangle 65"/>
            <p:cNvSpPr>
              <a:spLocks noChangeArrowheads="1"/>
            </p:cNvSpPr>
            <p:nvPr/>
          </p:nvSpPr>
          <p:spPr bwMode="auto">
            <a:xfrm>
              <a:off x="3323" y="3709"/>
              <a:ext cx="249" cy="96"/>
            </a:xfrm>
            <a:prstGeom prst="rect">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54" name="Rectangle 66"/>
            <p:cNvSpPr>
              <a:spLocks noChangeArrowheads="1"/>
            </p:cNvSpPr>
            <p:nvPr/>
          </p:nvSpPr>
          <p:spPr bwMode="auto">
            <a:xfrm>
              <a:off x="3466" y="3506"/>
              <a:ext cx="90" cy="196"/>
            </a:xfrm>
            <a:prstGeom prst="rect">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7995" name="Rectangle 107"/>
          <p:cNvSpPr>
            <a:spLocks noChangeArrowheads="1"/>
          </p:cNvSpPr>
          <p:nvPr/>
        </p:nvSpPr>
        <p:spPr bwMode="auto">
          <a:xfrm>
            <a:off x="5672138" y="2049463"/>
            <a:ext cx="1730375" cy="231775"/>
          </a:xfrm>
          <a:prstGeom prst="rect">
            <a:avLst/>
          </a:prstGeom>
          <a:gradFill rotWithShape="0">
            <a:gsLst>
              <a:gs pos="0">
                <a:srgbClr val="FF6600"/>
              </a:gs>
              <a:gs pos="100000">
                <a:srgbClr val="66FFCC"/>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97" name="Line 109"/>
          <p:cNvSpPr>
            <a:spLocks noChangeShapeType="1"/>
          </p:cNvSpPr>
          <p:nvPr/>
        </p:nvSpPr>
        <p:spPr bwMode="auto">
          <a:xfrm>
            <a:off x="5684838" y="2063750"/>
            <a:ext cx="1890712" cy="1588"/>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98" name="Line 110"/>
          <p:cNvSpPr>
            <a:spLocks noChangeShapeType="1"/>
          </p:cNvSpPr>
          <p:nvPr/>
        </p:nvSpPr>
        <p:spPr bwMode="auto">
          <a:xfrm>
            <a:off x="5692775" y="2289175"/>
            <a:ext cx="1890713" cy="1588"/>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7999" name="Group 111"/>
          <p:cNvGrpSpPr>
            <a:grpSpLocks/>
          </p:cNvGrpSpPr>
          <p:nvPr/>
        </p:nvGrpSpPr>
        <p:grpSpPr bwMode="auto">
          <a:xfrm>
            <a:off x="3216275" y="5089525"/>
            <a:ext cx="728663" cy="682625"/>
            <a:chOff x="1154" y="1488"/>
            <a:chExt cx="459" cy="430"/>
          </a:xfrm>
        </p:grpSpPr>
        <p:sp>
          <p:nvSpPr>
            <p:cNvPr id="38000" name="Rectangle 112"/>
            <p:cNvSpPr>
              <a:spLocks noChangeArrowheads="1"/>
            </p:cNvSpPr>
            <p:nvPr/>
          </p:nvSpPr>
          <p:spPr bwMode="auto">
            <a:xfrm>
              <a:off x="1164" y="1491"/>
              <a:ext cx="109" cy="418"/>
            </a:xfrm>
            <a:prstGeom prst="rect">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01" name="Rectangle 113"/>
            <p:cNvSpPr>
              <a:spLocks noChangeArrowheads="1"/>
            </p:cNvSpPr>
            <p:nvPr/>
          </p:nvSpPr>
          <p:spPr bwMode="auto">
            <a:xfrm rot="-5400000">
              <a:off x="1332" y="1324"/>
              <a:ext cx="118" cy="445"/>
            </a:xfrm>
            <a:prstGeom prst="rect">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02" name="Freeform 114"/>
            <p:cNvSpPr>
              <a:spLocks/>
            </p:cNvSpPr>
            <p:nvPr/>
          </p:nvSpPr>
          <p:spPr bwMode="auto">
            <a:xfrm>
              <a:off x="1154" y="1491"/>
              <a:ext cx="446" cy="427"/>
            </a:xfrm>
            <a:custGeom>
              <a:avLst/>
              <a:gdLst>
                <a:gd name="T0" fmla="*/ 446 w 446"/>
                <a:gd name="T1" fmla="*/ 0 h 427"/>
                <a:gd name="T2" fmla="*/ 0 w 446"/>
                <a:gd name="T3" fmla="*/ 0 h 427"/>
                <a:gd name="T4" fmla="*/ 0 w 446"/>
                <a:gd name="T5" fmla="*/ 427 h 427"/>
              </a:gdLst>
              <a:ahLst/>
              <a:cxnLst>
                <a:cxn ang="0">
                  <a:pos x="T0" y="T1"/>
                </a:cxn>
                <a:cxn ang="0">
                  <a:pos x="T2" y="T3"/>
                </a:cxn>
                <a:cxn ang="0">
                  <a:pos x="T4" y="T5"/>
                </a:cxn>
              </a:cxnLst>
              <a:rect l="0" t="0" r="r" b="b"/>
              <a:pathLst>
                <a:path w="446" h="427">
                  <a:moveTo>
                    <a:pt x="446" y="0"/>
                  </a:moveTo>
                  <a:lnTo>
                    <a:pt x="0" y="0"/>
                  </a:lnTo>
                  <a:lnTo>
                    <a:pt x="0" y="427"/>
                  </a:lnTo>
                </a:path>
              </a:pathLst>
            </a:custGeom>
            <a:noFill/>
            <a:ln w="28575" cap="flat" cmpd="sng">
              <a:solidFill>
                <a:schemeClr val="tx1"/>
              </a:solidFill>
              <a:prstDash val="solid"/>
              <a:round/>
              <a:headEnd/>
              <a:tailEnd/>
            </a:ln>
            <a:effectLst/>
            <a:extLst>
              <a:ext uri="{909E8E84-426E-40DD-AFC4-6F175D3DCCD1}">
                <a14:hiddenFill xmlns="" xmlns:a14="http://schemas.microsoft.com/office/drawing/2010/main">
                  <a:solidFill>
                    <a:srgbClr val="33CC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03" name="Freeform 115"/>
            <p:cNvSpPr>
              <a:spLocks/>
            </p:cNvSpPr>
            <p:nvPr/>
          </p:nvSpPr>
          <p:spPr bwMode="auto">
            <a:xfrm>
              <a:off x="1264" y="1609"/>
              <a:ext cx="327" cy="291"/>
            </a:xfrm>
            <a:custGeom>
              <a:avLst/>
              <a:gdLst>
                <a:gd name="T0" fmla="*/ 327 w 327"/>
                <a:gd name="T1" fmla="*/ 0 h 291"/>
                <a:gd name="T2" fmla="*/ 0 w 327"/>
                <a:gd name="T3" fmla="*/ 0 h 291"/>
                <a:gd name="T4" fmla="*/ 0 w 327"/>
                <a:gd name="T5" fmla="*/ 291 h 291"/>
              </a:gdLst>
              <a:ahLst/>
              <a:cxnLst>
                <a:cxn ang="0">
                  <a:pos x="T0" y="T1"/>
                </a:cxn>
                <a:cxn ang="0">
                  <a:pos x="T2" y="T3"/>
                </a:cxn>
                <a:cxn ang="0">
                  <a:pos x="T4" y="T5"/>
                </a:cxn>
              </a:cxnLst>
              <a:rect l="0" t="0" r="r" b="b"/>
              <a:pathLst>
                <a:path w="327" h="291">
                  <a:moveTo>
                    <a:pt x="327" y="0"/>
                  </a:moveTo>
                  <a:lnTo>
                    <a:pt x="0" y="0"/>
                  </a:lnTo>
                  <a:lnTo>
                    <a:pt x="0" y="291"/>
                  </a:lnTo>
                </a:path>
              </a:pathLst>
            </a:custGeom>
            <a:noFill/>
            <a:ln w="28575" cap="flat" cmpd="sng">
              <a:solidFill>
                <a:schemeClr val="tx1"/>
              </a:solidFill>
              <a:prstDash val="solid"/>
              <a:round/>
              <a:headEnd/>
              <a:tailEnd/>
            </a:ln>
            <a:effectLst/>
            <a:extLst>
              <a:ext uri="{909E8E84-426E-40DD-AFC4-6F175D3DCCD1}">
                <a14:hiddenFill xmlns="" xmlns:a14="http://schemas.microsoft.com/office/drawing/2010/main">
                  <a:solidFill>
                    <a:srgbClr val="33CC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8016" name="Group 128"/>
          <p:cNvGrpSpPr>
            <a:grpSpLocks/>
          </p:cNvGrpSpPr>
          <p:nvPr/>
        </p:nvGrpSpPr>
        <p:grpSpPr bwMode="auto">
          <a:xfrm>
            <a:off x="6546850" y="2466975"/>
            <a:ext cx="2314575" cy="2432050"/>
            <a:chOff x="4060" y="1173"/>
            <a:chExt cx="1458" cy="1532"/>
          </a:xfrm>
        </p:grpSpPr>
        <p:grpSp>
          <p:nvGrpSpPr>
            <p:cNvPr id="38017" name="Group 129"/>
            <p:cNvGrpSpPr>
              <a:grpSpLocks/>
            </p:cNvGrpSpPr>
            <p:nvPr/>
          </p:nvGrpSpPr>
          <p:grpSpPr bwMode="auto">
            <a:xfrm>
              <a:off x="4060" y="1173"/>
              <a:ext cx="1458" cy="1532"/>
              <a:chOff x="4060" y="1173"/>
              <a:chExt cx="1458" cy="1532"/>
            </a:xfrm>
          </p:grpSpPr>
          <p:sp>
            <p:nvSpPr>
              <p:cNvPr id="38018" name="Freeform 130"/>
              <p:cNvSpPr>
                <a:spLocks/>
              </p:cNvSpPr>
              <p:nvPr/>
            </p:nvSpPr>
            <p:spPr bwMode="auto">
              <a:xfrm>
                <a:off x="4227" y="1173"/>
                <a:ext cx="1291" cy="1236"/>
              </a:xfrm>
              <a:custGeom>
                <a:avLst/>
                <a:gdLst>
                  <a:gd name="T0" fmla="*/ 0 w 1291"/>
                  <a:gd name="T1" fmla="*/ 0 h 1236"/>
                  <a:gd name="T2" fmla="*/ 0 w 1291"/>
                  <a:gd name="T3" fmla="*/ 1236 h 1236"/>
                  <a:gd name="T4" fmla="*/ 1291 w 1291"/>
                  <a:gd name="T5" fmla="*/ 1236 h 1236"/>
                </a:gdLst>
                <a:ahLst/>
                <a:cxnLst>
                  <a:cxn ang="0">
                    <a:pos x="T0" y="T1"/>
                  </a:cxn>
                  <a:cxn ang="0">
                    <a:pos x="T2" y="T3"/>
                  </a:cxn>
                  <a:cxn ang="0">
                    <a:pos x="T4" y="T5"/>
                  </a:cxn>
                </a:cxnLst>
                <a:rect l="0" t="0" r="r" b="b"/>
                <a:pathLst>
                  <a:path w="1291" h="1236">
                    <a:moveTo>
                      <a:pt x="0" y="0"/>
                    </a:moveTo>
                    <a:lnTo>
                      <a:pt x="0" y="1236"/>
                    </a:lnTo>
                    <a:lnTo>
                      <a:pt x="1291" y="1236"/>
                    </a:lnTo>
                  </a:path>
                </a:pathLst>
              </a:custGeom>
              <a:noFill/>
              <a:ln w="9525" cap="flat" cmpd="sng">
                <a:solidFill>
                  <a:schemeClr val="tx1"/>
                </a:solidFill>
                <a:prstDash val="solid"/>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19" name="Text Box 131"/>
              <p:cNvSpPr txBox="1">
                <a:spLocks noChangeArrowheads="1"/>
              </p:cNvSpPr>
              <p:nvPr/>
            </p:nvSpPr>
            <p:spPr bwMode="auto">
              <a:xfrm>
                <a:off x="4739" y="2397"/>
                <a:ext cx="394"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t>volume</a:t>
                </a:r>
              </a:p>
            </p:txBody>
          </p:sp>
          <p:sp>
            <p:nvSpPr>
              <p:cNvPr id="38020" name="Text Box 132"/>
              <p:cNvSpPr txBox="1">
                <a:spLocks noChangeArrowheads="1"/>
              </p:cNvSpPr>
              <p:nvPr/>
            </p:nvSpPr>
            <p:spPr bwMode="auto">
              <a:xfrm rot="-5400000">
                <a:off x="3924" y="1614"/>
                <a:ext cx="446"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t>pressure</a:t>
                </a:r>
              </a:p>
            </p:txBody>
          </p:sp>
          <p:sp>
            <p:nvSpPr>
              <p:cNvPr id="38021" name="Freeform 133"/>
              <p:cNvSpPr>
                <a:spLocks/>
              </p:cNvSpPr>
              <p:nvPr/>
            </p:nvSpPr>
            <p:spPr bwMode="auto">
              <a:xfrm>
                <a:off x="4466" y="1261"/>
                <a:ext cx="826" cy="938"/>
              </a:xfrm>
              <a:custGeom>
                <a:avLst/>
                <a:gdLst>
                  <a:gd name="T0" fmla="*/ 743 w 826"/>
                  <a:gd name="T1" fmla="*/ 803 h 938"/>
                  <a:gd name="T2" fmla="*/ 579 w 826"/>
                  <a:gd name="T3" fmla="*/ 748 h 938"/>
                  <a:gd name="T4" fmla="*/ 497 w 826"/>
                  <a:gd name="T5" fmla="*/ 721 h 938"/>
                  <a:gd name="T6" fmla="*/ 333 w 826"/>
                  <a:gd name="T7" fmla="*/ 630 h 938"/>
                  <a:gd name="T8" fmla="*/ 252 w 826"/>
                  <a:gd name="T9" fmla="*/ 566 h 938"/>
                  <a:gd name="T10" fmla="*/ 224 w 826"/>
                  <a:gd name="T11" fmla="*/ 548 h 938"/>
                  <a:gd name="T12" fmla="*/ 206 w 826"/>
                  <a:gd name="T13" fmla="*/ 521 h 938"/>
                  <a:gd name="T14" fmla="*/ 179 w 826"/>
                  <a:gd name="T15" fmla="*/ 503 h 938"/>
                  <a:gd name="T16" fmla="*/ 170 w 826"/>
                  <a:gd name="T17" fmla="*/ 475 h 938"/>
                  <a:gd name="T18" fmla="*/ 124 w 826"/>
                  <a:gd name="T19" fmla="*/ 439 h 938"/>
                  <a:gd name="T20" fmla="*/ 97 w 826"/>
                  <a:gd name="T21" fmla="*/ 385 h 938"/>
                  <a:gd name="T22" fmla="*/ 24 w 826"/>
                  <a:gd name="T23" fmla="*/ 212 h 938"/>
                  <a:gd name="T24" fmla="*/ 6 w 826"/>
                  <a:gd name="T25" fmla="*/ 103 h 938"/>
                  <a:gd name="T26" fmla="*/ 24 w 826"/>
                  <a:gd name="T27" fmla="*/ 39 h 938"/>
                  <a:gd name="T28" fmla="*/ 70 w 826"/>
                  <a:gd name="T29" fmla="*/ 12 h 938"/>
                  <a:gd name="T30" fmla="*/ 97 w 826"/>
                  <a:gd name="T31" fmla="*/ 3 h 938"/>
                  <a:gd name="T32" fmla="*/ 152 w 826"/>
                  <a:gd name="T33" fmla="*/ 12 h 938"/>
                  <a:gd name="T34" fmla="*/ 206 w 826"/>
                  <a:gd name="T35" fmla="*/ 30 h 938"/>
                  <a:gd name="T36" fmla="*/ 261 w 826"/>
                  <a:gd name="T37" fmla="*/ 66 h 938"/>
                  <a:gd name="T38" fmla="*/ 352 w 826"/>
                  <a:gd name="T39" fmla="*/ 157 h 938"/>
                  <a:gd name="T40" fmla="*/ 552 w 826"/>
                  <a:gd name="T41" fmla="*/ 375 h 938"/>
                  <a:gd name="T42" fmla="*/ 606 w 826"/>
                  <a:gd name="T43" fmla="*/ 403 h 938"/>
                  <a:gd name="T44" fmla="*/ 752 w 826"/>
                  <a:gd name="T45" fmla="*/ 539 h 938"/>
                  <a:gd name="T46" fmla="*/ 761 w 826"/>
                  <a:gd name="T47" fmla="*/ 566 h 938"/>
                  <a:gd name="T48" fmla="*/ 779 w 826"/>
                  <a:gd name="T49" fmla="*/ 585 h 938"/>
                  <a:gd name="T50" fmla="*/ 797 w 826"/>
                  <a:gd name="T51" fmla="*/ 639 h 938"/>
                  <a:gd name="T52" fmla="*/ 806 w 826"/>
                  <a:gd name="T53" fmla="*/ 666 h 938"/>
                  <a:gd name="T54" fmla="*/ 806 w 826"/>
                  <a:gd name="T55" fmla="*/ 794 h 938"/>
                  <a:gd name="T56" fmla="*/ 624 w 826"/>
                  <a:gd name="T57" fmla="*/ 830 h 938"/>
                  <a:gd name="T58" fmla="*/ 152 w 826"/>
                  <a:gd name="T59" fmla="*/ 776 h 938"/>
                  <a:gd name="T60" fmla="*/ 34 w 826"/>
                  <a:gd name="T61" fmla="*/ 803 h 938"/>
                  <a:gd name="T62" fmla="*/ 152 w 826"/>
                  <a:gd name="T63" fmla="*/ 876 h 938"/>
                  <a:gd name="T64" fmla="*/ 370 w 826"/>
                  <a:gd name="T65" fmla="*/ 921 h 938"/>
                  <a:gd name="T66" fmla="*/ 570 w 826"/>
                  <a:gd name="T67" fmla="*/ 921 h 938"/>
                  <a:gd name="T68" fmla="*/ 733 w 826"/>
                  <a:gd name="T69" fmla="*/ 885 h 938"/>
                  <a:gd name="T70" fmla="*/ 797 w 826"/>
                  <a:gd name="T71" fmla="*/ 794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26" h="938">
                    <a:moveTo>
                      <a:pt x="743" y="803"/>
                    </a:moveTo>
                    <a:cubicBezTo>
                      <a:pt x="688" y="785"/>
                      <a:pt x="634" y="766"/>
                      <a:pt x="579" y="748"/>
                    </a:cubicBezTo>
                    <a:cubicBezTo>
                      <a:pt x="555" y="740"/>
                      <a:pt x="518" y="735"/>
                      <a:pt x="497" y="721"/>
                    </a:cubicBezTo>
                    <a:cubicBezTo>
                      <a:pt x="444" y="686"/>
                      <a:pt x="394" y="649"/>
                      <a:pt x="333" y="630"/>
                    </a:cubicBezTo>
                    <a:cubicBezTo>
                      <a:pt x="292" y="589"/>
                      <a:pt x="314" y="607"/>
                      <a:pt x="252" y="566"/>
                    </a:cubicBezTo>
                    <a:cubicBezTo>
                      <a:pt x="243" y="560"/>
                      <a:pt x="224" y="548"/>
                      <a:pt x="224" y="548"/>
                    </a:cubicBezTo>
                    <a:cubicBezTo>
                      <a:pt x="218" y="539"/>
                      <a:pt x="214" y="529"/>
                      <a:pt x="206" y="521"/>
                    </a:cubicBezTo>
                    <a:cubicBezTo>
                      <a:pt x="198" y="513"/>
                      <a:pt x="186" y="512"/>
                      <a:pt x="179" y="503"/>
                    </a:cubicBezTo>
                    <a:cubicBezTo>
                      <a:pt x="173" y="495"/>
                      <a:pt x="176" y="483"/>
                      <a:pt x="170" y="475"/>
                    </a:cubicBezTo>
                    <a:cubicBezTo>
                      <a:pt x="158" y="460"/>
                      <a:pt x="138" y="452"/>
                      <a:pt x="124" y="439"/>
                    </a:cubicBezTo>
                    <a:cubicBezTo>
                      <a:pt x="90" y="336"/>
                      <a:pt x="145" y="495"/>
                      <a:pt x="97" y="385"/>
                    </a:cubicBezTo>
                    <a:cubicBezTo>
                      <a:pt x="74" y="332"/>
                      <a:pt x="38" y="267"/>
                      <a:pt x="24" y="212"/>
                    </a:cubicBezTo>
                    <a:cubicBezTo>
                      <a:pt x="16" y="165"/>
                      <a:pt x="0" y="132"/>
                      <a:pt x="6" y="103"/>
                    </a:cubicBezTo>
                    <a:cubicBezTo>
                      <a:pt x="6" y="74"/>
                      <a:pt x="13" y="54"/>
                      <a:pt x="24" y="39"/>
                    </a:cubicBezTo>
                    <a:cubicBezTo>
                      <a:pt x="25" y="30"/>
                      <a:pt x="62" y="18"/>
                      <a:pt x="70" y="12"/>
                    </a:cubicBezTo>
                    <a:cubicBezTo>
                      <a:pt x="85" y="1"/>
                      <a:pt x="79" y="9"/>
                      <a:pt x="97" y="3"/>
                    </a:cubicBezTo>
                    <a:cubicBezTo>
                      <a:pt x="106" y="0"/>
                      <a:pt x="152" y="12"/>
                      <a:pt x="152" y="12"/>
                    </a:cubicBezTo>
                    <a:cubicBezTo>
                      <a:pt x="170" y="18"/>
                      <a:pt x="190" y="20"/>
                      <a:pt x="206" y="30"/>
                    </a:cubicBezTo>
                    <a:cubicBezTo>
                      <a:pt x="224" y="42"/>
                      <a:pt x="261" y="66"/>
                      <a:pt x="261" y="66"/>
                    </a:cubicBezTo>
                    <a:cubicBezTo>
                      <a:pt x="288" y="107"/>
                      <a:pt x="316" y="123"/>
                      <a:pt x="352" y="157"/>
                    </a:cubicBezTo>
                    <a:cubicBezTo>
                      <a:pt x="378" y="238"/>
                      <a:pt x="471" y="349"/>
                      <a:pt x="552" y="375"/>
                    </a:cubicBezTo>
                    <a:cubicBezTo>
                      <a:pt x="622" y="424"/>
                      <a:pt x="538" y="369"/>
                      <a:pt x="606" y="403"/>
                    </a:cubicBezTo>
                    <a:cubicBezTo>
                      <a:pt x="661" y="430"/>
                      <a:pt x="717" y="490"/>
                      <a:pt x="752" y="539"/>
                    </a:cubicBezTo>
                    <a:cubicBezTo>
                      <a:pt x="755" y="548"/>
                      <a:pt x="756" y="558"/>
                      <a:pt x="761" y="566"/>
                    </a:cubicBezTo>
                    <a:cubicBezTo>
                      <a:pt x="765" y="574"/>
                      <a:pt x="775" y="577"/>
                      <a:pt x="779" y="585"/>
                    </a:cubicBezTo>
                    <a:cubicBezTo>
                      <a:pt x="787" y="602"/>
                      <a:pt x="791" y="621"/>
                      <a:pt x="797" y="639"/>
                    </a:cubicBezTo>
                    <a:cubicBezTo>
                      <a:pt x="800" y="648"/>
                      <a:pt x="806" y="666"/>
                      <a:pt x="806" y="666"/>
                    </a:cubicBezTo>
                    <a:cubicBezTo>
                      <a:pt x="810" y="692"/>
                      <a:pt x="826" y="768"/>
                      <a:pt x="806" y="794"/>
                    </a:cubicBezTo>
                    <a:cubicBezTo>
                      <a:pt x="790" y="815"/>
                      <a:pt x="639" y="828"/>
                      <a:pt x="624" y="830"/>
                    </a:cubicBezTo>
                    <a:cubicBezTo>
                      <a:pt x="455" y="820"/>
                      <a:pt x="324" y="781"/>
                      <a:pt x="152" y="776"/>
                    </a:cubicBezTo>
                    <a:cubicBezTo>
                      <a:pt x="82" y="785"/>
                      <a:pt x="102" y="781"/>
                      <a:pt x="34" y="803"/>
                    </a:cubicBezTo>
                    <a:cubicBezTo>
                      <a:pt x="28" y="809"/>
                      <a:pt x="97" y="848"/>
                      <a:pt x="152" y="876"/>
                    </a:cubicBezTo>
                    <a:cubicBezTo>
                      <a:pt x="279" y="903"/>
                      <a:pt x="325" y="917"/>
                      <a:pt x="370" y="921"/>
                    </a:cubicBezTo>
                    <a:cubicBezTo>
                      <a:pt x="570" y="930"/>
                      <a:pt x="395" y="938"/>
                      <a:pt x="570" y="921"/>
                    </a:cubicBezTo>
                    <a:cubicBezTo>
                      <a:pt x="625" y="907"/>
                      <a:pt x="679" y="903"/>
                      <a:pt x="733" y="885"/>
                    </a:cubicBezTo>
                    <a:cubicBezTo>
                      <a:pt x="766" y="863"/>
                      <a:pt x="797" y="836"/>
                      <a:pt x="797" y="794"/>
                    </a:cubicBezTo>
                  </a:path>
                </a:pathLst>
              </a:custGeom>
              <a:noFill/>
              <a:ln w="9525" cap="flat" cmpd="sng">
                <a:solidFill>
                  <a:schemeClr val="bg2"/>
                </a:solidFill>
                <a:prstDash val="solid"/>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22" name="Line 134"/>
              <p:cNvSpPr>
                <a:spLocks noChangeShapeType="1"/>
              </p:cNvSpPr>
              <p:nvPr/>
            </p:nvSpPr>
            <p:spPr bwMode="auto">
              <a:xfrm>
                <a:off x="4300" y="2073"/>
                <a:ext cx="109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23" name="Line 135"/>
              <p:cNvSpPr>
                <a:spLocks noChangeShapeType="1"/>
              </p:cNvSpPr>
              <p:nvPr/>
            </p:nvSpPr>
            <p:spPr bwMode="auto">
              <a:xfrm>
                <a:off x="5272" y="1836"/>
                <a:ext cx="0" cy="68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24" name="Line 136"/>
              <p:cNvSpPr>
                <a:spLocks noChangeShapeType="1"/>
              </p:cNvSpPr>
              <p:nvPr/>
            </p:nvSpPr>
            <p:spPr bwMode="auto">
              <a:xfrm>
                <a:off x="4480" y="1809"/>
                <a:ext cx="1" cy="7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25" name="Text Box 137"/>
              <p:cNvSpPr txBox="1">
                <a:spLocks noChangeArrowheads="1"/>
              </p:cNvSpPr>
              <p:nvPr/>
            </p:nvSpPr>
            <p:spPr bwMode="auto">
              <a:xfrm>
                <a:off x="4349" y="2523"/>
                <a:ext cx="302"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t>TDC</a:t>
                </a:r>
              </a:p>
            </p:txBody>
          </p:sp>
          <p:sp>
            <p:nvSpPr>
              <p:cNvPr id="38026" name="Text Box 138"/>
              <p:cNvSpPr txBox="1">
                <a:spLocks noChangeArrowheads="1"/>
              </p:cNvSpPr>
              <p:nvPr/>
            </p:nvSpPr>
            <p:spPr bwMode="auto">
              <a:xfrm>
                <a:off x="5147" y="2532"/>
                <a:ext cx="308"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t>BDC</a:t>
                </a:r>
              </a:p>
            </p:txBody>
          </p:sp>
        </p:grpSp>
        <p:sp>
          <p:nvSpPr>
            <p:cNvPr id="38027" name="Text Box 139"/>
            <p:cNvSpPr txBox="1">
              <a:spLocks noChangeArrowheads="1"/>
            </p:cNvSpPr>
            <p:nvPr/>
          </p:nvSpPr>
          <p:spPr bwMode="auto">
            <a:xfrm>
              <a:off x="4503" y="2013"/>
              <a:ext cx="213" cy="2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800">
                  <a:solidFill>
                    <a:schemeClr val="tx2"/>
                  </a:solidFill>
                  <a:sym typeface="ZapfDingbats" pitchFamily="82" charset="2"/>
                </a:rPr>
                <a:t></a:t>
              </a:r>
              <a:endParaRPr lang="en-US"/>
            </a:p>
          </p:txBody>
        </p:sp>
      </p:grpSp>
      <p:sp>
        <p:nvSpPr>
          <p:cNvPr id="38028" name="Text Box 140"/>
          <p:cNvSpPr txBox="1">
            <a:spLocks noChangeArrowheads="1"/>
          </p:cNvSpPr>
          <p:nvPr/>
        </p:nvSpPr>
        <p:spPr bwMode="auto">
          <a:xfrm>
            <a:off x="8261350" y="3700463"/>
            <a:ext cx="338138"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800">
                <a:solidFill>
                  <a:schemeClr val="tx2"/>
                </a:solidFill>
                <a:sym typeface="ZapfDingbats" pitchFamily="82" charset="2"/>
              </a:rPr>
              <a:t></a:t>
            </a:r>
            <a:endParaRPr lang="en-US"/>
          </a:p>
        </p:txBody>
      </p:sp>
      <p:sp>
        <p:nvSpPr>
          <p:cNvPr id="38029" name="Text Box 141"/>
          <p:cNvSpPr txBox="1">
            <a:spLocks noChangeArrowheads="1"/>
          </p:cNvSpPr>
          <p:nvPr/>
        </p:nvSpPr>
        <p:spPr bwMode="auto">
          <a:xfrm>
            <a:off x="7200900" y="3087688"/>
            <a:ext cx="338138"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800">
                <a:solidFill>
                  <a:schemeClr val="tx2"/>
                </a:solidFill>
                <a:sym typeface="ZapfDingbats" pitchFamily="82" charset="2"/>
              </a:rPr>
              <a:t></a:t>
            </a:r>
            <a:endParaRPr lang="en-US"/>
          </a:p>
        </p:txBody>
      </p:sp>
      <p:sp>
        <p:nvSpPr>
          <p:cNvPr id="38030" name="Text Box 142"/>
          <p:cNvSpPr txBox="1">
            <a:spLocks noChangeArrowheads="1"/>
          </p:cNvSpPr>
          <p:nvPr/>
        </p:nvSpPr>
        <p:spPr bwMode="auto">
          <a:xfrm>
            <a:off x="7050088" y="2749550"/>
            <a:ext cx="338137"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800">
                <a:sym typeface="ZapfDingbats" pitchFamily="82" charset="2"/>
              </a:rPr>
              <a:t></a:t>
            </a:r>
            <a:endParaRPr lang="en-US">
              <a:solidFill>
                <a:srgbClr val="FF3300"/>
              </a:solidFill>
            </a:endParaRPr>
          </a:p>
        </p:txBody>
      </p:sp>
      <p:sp>
        <p:nvSpPr>
          <p:cNvPr id="38031" name="Text Box 143"/>
          <p:cNvSpPr txBox="1">
            <a:spLocks noChangeArrowheads="1"/>
          </p:cNvSpPr>
          <p:nvPr/>
        </p:nvSpPr>
        <p:spPr bwMode="auto">
          <a:xfrm>
            <a:off x="7461250" y="2541588"/>
            <a:ext cx="338138"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800">
                <a:sym typeface="ZapfDingbats" pitchFamily="82" charset="2"/>
              </a:rPr>
              <a:t></a:t>
            </a:r>
            <a:endParaRPr lang="en-US">
              <a:solidFill>
                <a:srgbClr val="FF3300"/>
              </a:solidFill>
            </a:endParaRPr>
          </a:p>
        </p:txBody>
      </p:sp>
      <p:sp>
        <p:nvSpPr>
          <p:cNvPr id="38032" name="Text Box 144"/>
          <p:cNvSpPr txBox="1">
            <a:spLocks noChangeArrowheads="1"/>
          </p:cNvSpPr>
          <p:nvPr/>
        </p:nvSpPr>
        <p:spPr bwMode="auto">
          <a:xfrm>
            <a:off x="8277225" y="3386138"/>
            <a:ext cx="338138"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800">
                <a:solidFill>
                  <a:srgbClr val="FF3300"/>
                </a:solidFill>
                <a:sym typeface="ZapfDingbats" pitchFamily="82" charset="2"/>
              </a:rPr>
              <a:t></a:t>
            </a:r>
            <a:endParaRPr lang="en-US">
              <a:solidFill>
                <a:srgbClr val="FF3300"/>
              </a:solidFill>
            </a:endParaRPr>
          </a:p>
        </p:txBody>
      </p:sp>
      <p:grpSp>
        <p:nvGrpSpPr>
          <p:cNvPr id="38033" name="Group 145"/>
          <p:cNvGrpSpPr>
            <a:grpSpLocks/>
          </p:cNvGrpSpPr>
          <p:nvPr/>
        </p:nvGrpSpPr>
        <p:grpSpPr bwMode="auto">
          <a:xfrm rot="-1585264">
            <a:off x="3071813" y="2093913"/>
            <a:ext cx="238125" cy="149225"/>
            <a:chOff x="1348" y="1323"/>
            <a:chExt cx="150" cy="94"/>
          </a:xfrm>
        </p:grpSpPr>
        <p:sp>
          <p:nvSpPr>
            <p:cNvPr id="38034" name="Line 146"/>
            <p:cNvSpPr>
              <a:spLocks noChangeShapeType="1"/>
            </p:cNvSpPr>
            <p:nvPr/>
          </p:nvSpPr>
          <p:spPr bwMode="auto">
            <a:xfrm rot="7248788">
              <a:off x="1376" y="1295"/>
              <a:ext cx="94" cy="15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35" name="Oval 147"/>
            <p:cNvSpPr>
              <a:spLocks noChangeArrowheads="1"/>
            </p:cNvSpPr>
            <p:nvPr/>
          </p:nvSpPr>
          <p:spPr bwMode="auto">
            <a:xfrm rot="21424219">
              <a:off x="1409" y="1341"/>
              <a:ext cx="32" cy="63"/>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8036" name="Group 148"/>
          <p:cNvGrpSpPr>
            <a:grpSpLocks/>
          </p:cNvGrpSpPr>
          <p:nvPr/>
        </p:nvGrpSpPr>
        <p:grpSpPr bwMode="auto">
          <a:xfrm>
            <a:off x="2139950" y="2100263"/>
            <a:ext cx="238125" cy="149225"/>
            <a:chOff x="1348" y="1323"/>
            <a:chExt cx="150" cy="94"/>
          </a:xfrm>
        </p:grpSpPr>
        <p:sp>
          <p:nvSpPr>
            <p:cNvPr id="38037" name="Line 149"/>
            <p:cNvSpPr>
              <a:spLocks noChangeShapeType="1"/>
            </p:cNvSpPr>
            <p:nvPr/>
          </p:nvSpPr>
          <p:spPr bwMode="auto">
            <a:xfrm rot="7248788">
              <a:off x="1376" y="1295"/>
              <a:ext cx="94" cy="15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38" name="Oval 150"/>
            <p:cNvSpPr>
              <a:spLocks noChangeArrowheads="1"/>
            </p:cNvSpPr>
            <p:nvPr/>
          </p:nvSpPr>
          <p:spPr bwMode="auto">
            <a:xfrm rot="21424219">
              <a:off x="1409" y="1341"/>
              <a:ext cx="32" cy="63"/>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 xmlns:p14="http://schemas.microsoft.com/office/powerpoint/2010/main" val="10583305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47" name="Text Box 35"/>
          <p:cNvSpPr txBox="1">
            <a:spLocks noChangeArrowheads="1"/>
          </p:cNvSpPr>
          <p:nvPr/>
        </p:nvSpPr>
        <p:spPr bwMode="auto">
          <a:xfrm>
            <a:off x="547688" y="5426075"/>
            <a:ext cx="12414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i="0"/>
              <a:t>Slide 16</a:t>
            </a:r>
          </a:p>
        </p:txBody>
      </p:sp>
      <p:sp>
        <p:nvSpPr>
          <p:cNvPr id="38948" name="Text Box 36"/>
          <p:cNvSpPr txBox="1">
            <a:spLocks noChangeArrowheads="1"/>
          </p:cNvSpPr>
          <p:nvPr/>
        </p:nvSpPr>
        <p:spPr bwMode="auto">
          <a:xfrm>
            <a:off x="527050" y="849313"/>
            <a:ext cx="5568950"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800" b="1" i="0">
                <a:solidFill>
                  <a:srgbClr val="FF3300"/>
                </a:solidFill>
              </a:rPr>
              <a:t>Internal Combustion Engine Basics</a:t>
            </a:r>
            <a:endParaRPr lang="en-US" sz="2400" i="0"/>
          </a:p>
        </p:txBody>
      </p:sp>
      <p:sp>
        <p:nvSpPr>
          <p:cNvPr id="38949" name="Text Box 37"/>
          <p:cNvSpPr txBox="1">
            <a:spLocks noChangeArrowheads="1"/>
          </p:cNvSpPr>
          <p:nvPr/>
        </p:nvSpPr>
        <p:spPr bwMode="auto">
          <a:xfrm>
            <a:off x="8175625" y="6167438"/>
            <a:ext cx="64452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a:r>
              <a:rPr lang="en-US" sz="1000" i="0"/>
              <a:t>D. Abata</a:t>
            </a:r>
            <a:endParaRPr lang="en-US" sz="2400" i="0"/>
          </a:p>
        </p:txBody>
      </p:sp>
      <p:sp>
        <p:nvSpPr>
          <p:cNvPr id="38985" name="Freeform 73"/>
          <p:cNvSpPr>
            <a:spLocks/>
          </p:cNvSpPr>
          <p:nvPr/>
        </p:nvSpPr>
        <p:spPr bwMode="auto">
          <a:xfrm>
            <a:off x="5734050" y="4346575"/>
            <a:ext cx="481013" cy="892175"/>
          </a:xfrm>
          <a:custGeom>
            <a:avLst/>
            <a:gdLst>
              <a:gd name="T0" fmla="*/ 0 w 536"/>
              <a:gd name="T1" fmla="*/ 0 h 1010"/>
              <a:gd name="T2" fmla="*/ 0 w 536"/>
              <a:gd name="T3" fmla="*/ 1010 h 1010"/>
              <a:gd name="T4" fmla="*/ 63 w 536"/>
              <a:gd name="T5" fmla="*/ 1010 h 1010"/>
              <a:gd name="T6" fmla="*/ 63 w 536"/>
              <a:gd name="T7" fmla="*/ 264 h 1010"/>
              <a:gd name="T8" fmla="*/ 527 w 536"/>
              <a:gd name="T9" fmla="*/ 264 h 1010"/>
              <a:gd name="T10" fmla="*/ 536 w 536"/>
              <a:gd name="T11" fmla="*/ 200 h 1010"/>
              <a:gd name="T12" fmla="*/ 63 w 536"/>
              <a:gd name="T13" fmla="*/ 200 h 1010"/>
              <a:gd name="T14" fmla="*/ 63 w 536"/>
              <a:gd name="T15" fmla="*/ 9 h 1010"/>
              <a:gd name="T16" fmla="*/ 0 w 536"/>
              <a:gd name="T17" fmla="*/ 0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6" h="1010">
                <a:moveTo>
                  <a:pt x="0" y="0"/>
                </a:moveTo>
                <a:lnTo>
                  <a:pt x="0" y="1010"/>
                </a:lnTo>
                <a:lnTo>
                  <a:pt x="63" y="1010"/>
                </a:lnTo>
                <a:lnTo>
                  <a:pt x="63" y="264"/>
                </a:lnTo>
                <a:lnTo>
                  <a:pt x="527" y="264"/>
                </a:lnTo>
                <a:lnTo>
                  <a:pt x="536" y="200"/>
                </a:lnTo>
                <a:lnTo>
                  <a:pt x="63" y="200"/>
                </a:lnTo>
                <a:lnTo>
                  <a:pt x="63" y="9"/>
                </a:lnTo>
                <a:lnTo>
                  <a:pt x="0" y="0"/>
                </a:lnTo>
                <a:close/>
              </a:path>
            </a:pathLst>
          </a:custGeom>
          <a:solidFill>
            <a:srgbClr val="33CCCC"/>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86" name="Oval 74"/>
          <p:cNvSpPr>
            <a:spLocks noChangeArrowheads="1"/>
          </p:cNvSpPr>
          <p:nvPr/>
        </p:nvSpPr>
        <p:spPr bwMode="auto">
          <a:xfrm>
            <a:off x="6205538" y="4305300"/>
            <a:ext cx="461962" cy="468313"/>
          </a:xfrm>
          <a:prstGeom prst="ellipse">
            <a:avLst/>
          </a:prstGeom>
          <a:solidFill>
            <a:schemeClr val="bg1"/>
          </a:solidFill>
          <a:ln w="381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87" name="Line 75"/>
          <p:cNvSpPr>
            <a:spLocks noChangeShapeType="1"/>
          </p:cNvSpPr>
          <p:nvPr/>
        </p:nvSpPr>
        <p:spPr bwMode="auto">
          <a:xfrm flipV="1">
            <a:off x="6403975" y="4413250"/>
            <a:ext cx="131763" cy="293688"/>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8988" name="Group 76"/>
          <p:cNvGrpSpPr>
            <a:grpSpLocks/>
          </p:cNvGrpSpPr>
          <p:nvPr/>
        </p:nvGrpSpPr>
        <p:grpSpPr bwMode="auto">
          <a:xfrm>
            <a:off x="5327650" y="5237163"/>
            <a:ext cx="460375" cy="369887"/>
            <a:chOff x="4372" y="3408"/>
            <a:chExt cx="473" cy="355"/>
          </a:xfrm>
        </p:grpSpPr>
        <p:sp>
          <p:nvSpPr>
            <p:cNvPr id="38989" name="AutoShape 77"/>
            <p:cNvSpPr>
              <a:spLocks noChangeArrowheads="1"/>
            </p:cNvSpPr>
            <p:nvPr/>
          </p:nvSpPr>
          <p:spPr bwMode="auto">
            <a:xfrm rot="5400000" flipH="1" flipV="1">
              <a:off x="4431" y="3349"/>
              <a:ext cx="355" cy="473"/>
            </a:xfrm>
            <a:prstGeom prst="flowChartMagneticTape">
              <a:avLst/>
            </a:prstGeom>
            <a:solidFill>
              <a:srgbClr val="33CCCC"/>
            </a:solidFill>
            <a:ln w="2857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90" name="AutoShape 78"/>
            <p:cNvSpPr>
              <a:spLocks noChangeArrowheads="1"/>
            </p:cNvSpPr>
            <p:nvPr/>
          </p:nvSpPr>
          <p:spPr bwMode="auto">
            <a:xfrm>
              <a:off x="4392" y="3464"/>
              <a:ext cx="263" cy="254"/>
            </a:xfrm>
            <a:prstGeom prst="sun">
              <a:avLst>
                <a:gd name="adj" fmla="val 25000"/>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91" name="AutoShape 79"/>
            <p:cNvSpPr>
              <a:spLocks noChangeArrowheads="1"/>
            </p:cNvSpPr>
            <p:nvPr/>
          </p:nvSpPr>
          <p:spPr bwMode="auto">
            <a:xfrm>
              <a:off x="4560" y="3452"/>
              <a:ext cx="263" cy="254"/>
            </a:xfrm>
            <a:prstGeom prst="sun">
              <a:avLst>
                <a:gd name="adj" fmla="val 25000"/>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992" name="Rectangle 80"/>
          <p:cNvSpPr>
            <a:spLocks noChangeArrowheads="1"/>
          </p:cNvSpPr>
          <p:nvPr/>
        </p:nvSpPr>
        <p:spPr bwMode="auto">
          <a:xfrm>
            <a:off x="5275263" y="5888038"/>
            <a:ext cx="395287" cy="152400"/>
          </a:xfrm>
          <a:prstGeom prst="rect">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93" name="Rectangle 81"/>
          <p:cNvSpPr>
            <a:spLocks noChangeArrowheads="1"/>
          </p:cNvSpPr>
          <p:nvPr/>
        </p:nvSpPr>
        <p:spPr bwMode="auto">
          <a:xfrm>
            <a:off x="5502275" y="5565775"/>
            <a:ext cx="142875" cy="311150"/>
          </a:xfrm>
          <a:prstGeom prst="rect">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013" name="Arc 101"/>
          <p:cNvSpPr>
            <a:spLocks/>
          </p:cNvSpPr>
          <p:nvPr/>
        </p:nvSpPr>
        <p:spPr bwMode="auto">
          <a:xfrm flipH="1">
            <a:off x="4343400" y="4667250"/>
            <a:ext cx="777875" cy="514350"/>
          </a:xfrm>
          <a:custGeom>
            <a:avLst/>
            <a:gdLst>
              <a:gd name="G0" fmla="+- 0 0 0"/>
              <a:gd name="G1" fmla="+- 20815 0 0"/>
              <a:gd name="G2" fmla="+- 21600 0 0"/>
              <a:gd name="T0" fmla="*/ 5769 w 21600"/>
              <a:gd name="T1" fmla="*/ 0 h 20815"/>
              <a:gd name="T2" fmla="*/ 21600 w 21600"/>
              <a:gd name="T3" fmla="*/ 20815 h 20815"/>
              <a:gd name="T4" fmla="*/ 0 w 21600"/>
              <a:gd name="T5" fmla="*/ 20815 h 20815"/>
            </a:gdLst>
            <a:ahLst/>
            <a:cxnLst>
              <a:cxn ang="0">
                <a:pos x="T0" y="T1"/>
              </a:cxn>
              <a:cxn ang="0">
                <a:pos x="T2" y="T3"/>
              </a:cxn>
              <a:cxn ang="0">
                <a:pos x="T4" y="T5"/>
              </a:cxn>
            </a:cxnLst>
            <a:rect l="0" t="0" r="r" b="b"/>
            <a:pathLst>
              <a:path w="21600" h="20815" fill="none" extrusionOk="0">
                <a:moveTo>
                  <a:pt x="5769" y="-1"/>
                </a:moveTo>
                <a:cubicBezTo>
                  <a:pt x="15123" y="2592"/>
                  <a:pt x="21600" y="11107"/>
                  <a:pt x="21600" y="20815"/>
                </a:cubicBezTo>
              </a:path>
              <a:path w="21600" h="20815" stroke="0" extrusionOk="0">
                <a:moveTo>
                  <a:pt x="5769" y="-1"/>
                </a:moveTo>
                <a:cubicBezTo>
                  <a:pt x="15123" y="2592"/>
                  <a:pt x="21600" y="11107"/>
                  <a:pt x="21600" y="20815"/>
                </a:cubicBezTo>
                <a:lnTo>
                  <a:pt x="0" y="20815"/>
                </a:lnTo>
                <a:close/>
              </a:path>
            </a:pathLst>
          </a:custGeom>
          <a:noFill/>
          <a:ln w="38100">
            <a:solidFill>
              <a:schemeClr val="tx1"/>
            </a:solidFill>
            <a:round/>
            <a:headEn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016" name="Rectangle 104"/>
          <p:cNvSpPr>
            <a:spLocks noChangeArrowheads="1"/>
          </p:cNvSpPr>
          <p:nvPr/>
        </p:nvSpPr>
        <p:spPr bwMode="auto">
          <a:xfrm>
            <a:off x="8586788" y="2020888"/>
            <a:ext cx="244475" cy="258762"/>
          </a:xfrm>
          <a:prstGeom prst="rect">
            <a:avLst/>
          </a:prstGeom>
          <a:solidFill>
            <a:srgbClr val="00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4" name="Rectangle 2"/>
          <p:cNvSpPr>
            <a:spLocks noChangeArrowheads="1"/>
          </p:cNvSpPr>
          <p:nvPr/>
        </p:nvSpPr>
        <p:spPr bwMode="auto">
          <a:xfrm>
            <a:off x="4978400" y="1992313"/>
            <a:ext cx="692150" cy="677862"/>
          </a:xfrm>
          <a:prstGeom prst="rect">
            <a:avLst/>
          </a:prstGeom>
          <a:solidFill>
            <a:srgbClr val="FFCC99"/>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5" name="Rectangle 3"/>
          <p:cNvSpPr>
            <a:spLocks noChangeArrowheads="1"/>
          </p:cNvSpPr>
          <p:nvPr/>
        </p:nvSpPr>
        <p:spPr bwMode="auto">
          <a:xfrm>
            <a:off x="3275013" y="2020888"/>
            <a:ext cx="750887" cy="288925"/>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6" name="Rectangle 4"/>
          <p:cNvSpPr>
            <a:spLocks noChangeArrowheads="1"/>
          </p:cNvSpPr>
          <p:nvPr/>
        </p:nvSpPr>
        <p:spPr bwMode="auto">
          <a:xfrm>
            <a:off x="4040188" y="2020888"/>
            <a:ext cx="708025" cy="677862"/>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7" name="Rectangle 5"/>
          <p:cNvSpPr>
            <a:spLocks noChangeArrowheads="1"/>
          </p:cNvSpPr>
          <p:nvPr/>
        </p:nvSpPr>
        <p:spPr bwMode="auto">
          <a:xfrm>
            <a:off x="4241800" y="2684463"/>
            <a:ext cx="1241425" cy="431800"/>
          </a:xfrm>
          <a:prstGeom prst="rect">
            <a:avLst/>
          </a:prstGeom>
          <a:gradFill rotWithShape="0">
            <a:gsLst>
              <a:gs pos="0">
                <a:srgbClr val="FF6600"/>
              </a:gs>
              <a:gs pos="100000">
                <a:srgbClr val="FFCC99"/>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8" name="Rectangle 6"/>
          <p:cNvSpPr>
            <a:spLocks noChangeArrowheads="1"/>
          </p:cNvSpPr>
          <p:nvPr/>
        </p:nvSpPr>
        <p:spPr bwMode="auto">
          <a:xfrm>
            <a:off x="4248150" y="2463800"/>
            <a:ext cx="93663" cy="120650"/>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0" name="AutoShape 8"/>
          <p:cNvSpPr>
            <a:spLocks noChangeArrowheads="1"/>
          </p:cNvSpPr>
          <p:nvPr/>
        </p:nvSpPr>
        <p:spPr bwMode="auto">
          <a:xfrm flipH="1" flipV="1">
            <a:off x="4325938" y="2593975"/>
            <a:ext cx="312737" cy="762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1" name="Rectangle 9"/>
          <p:cNvSpPr>
            <a:spLocks noChangeArrowheads="1"/>
          </p:cNvSpPr>
          <p:nvPr/>
        </p:nvSpPr>
        <p:spPr bwMode="auto">
          <a:xfrm>
            <a:off x="4454525" y="1763713"/>
            <a:ext cx="63500" cy="830262"/>
          </a:xfrm>
          <a:prstGeom prst="rect">
            <a:avLst/>
          </a:pr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3" name="AutoShape 11"/>
          <p:cNvSpPr>
            <a:spLocks noChangeArrowheads="1"/>
          </p:cNvSpPr>
          <p:nvPr/>
        </p:nvSpPr>
        <p:spPr bwMode="auto">
          <a:xfrm flipH="1" flipV="1">
            <a:off x="5018088" y="2679700"/>
            <a:ext cx="415925" cy="762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4" name="Rectangle 12"/>
          <p:cNvSpPr>
            <a:spLocks noChangeArrowheads="1"/>
          </p:cNvSpPr>
          <p:nvPr/>
        </p:nvSpPr>
        <p:spPr bwMode="auto">
          <a:xfrm>
            <a:off x="5195888" y="1849438"/>
            <a:ext cx="63500" cy="830262"/>
          </a:xfrm>
          <a:prstGeom prst="rect">
            <a:avLst/>
          </a:prstGeom>
          <a:gradFill rotWithShape="0">
            <a:gsLst>
              <a:gs pos="0">
                <a:srgbClr val="DDDDDD"/>
              </a:gs>
              <a:gs pos="100000">
                <a:srgbClr val="FF3300"/>
              </a:gs>
            </a:gsLst>
            <a:lin ang="540000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6" name="Freeform 14"/>
          <p:cNvSpPr>
            <a:spLocks/>
          </p:cNvSpPr>
          <p:nvPr/>
        </p:nvSpPr>
        <p:spPr bwMode="auto">
          <a:xfrm>
            <a:off x="3679825" y="2281238"/>
            <a:ext cx="695325" cy="2667000"/>
          </a:xfrm>
          <a:custGeom>
            <a:avLst/>
            <a:gdLst>
              <a:gd name="T0" fmla="*/ 391 w 773"/>
              <a:gd name="T1" fmla="*/ 0 h 3218"/>
              <a:gd name="T2" fmla="*/ 391 w 773"/>
              <a:gd name="T3" fmla="*/ 2673 h 3218"/>
              <a:gd name="T4" fmla="*/ 109 w 773"/>
              <a:gd name="T5" fmla="*/ 2982 h 3218"/>
              <a:gd name="T6" fmla="*/ 109 w 773"/>
              <a:gd name="T7" fmla="*/ 3109 h 3218"/>
              <a:gd name="T8" fmla="*/ 0 w 773"/>
              <a:gd name="T9" fmla="*/ 3109 h 3218"/>
              <a:gd name="T10" fmla="*/ 0 w 773"/>
              <a:gd name="T11" fmla="*/ 3218 h 3218"/>
              <a:gd name="T12" fmla="*/ 246 w 773"/>
              <a:gd name="T13" fmla="*/ 3218 h 3218"/>
              <a:gd name="T14" fmla="*/ 255 w 773"/>
              <a:gd name="T15" fmla="*/ 3045 h 3218"/>
              <a:gd name="T16" fmla="*/ 618 w 773"/>
              <a:gd name="T17" fmla="*/ 2636 h 3218"/>
              <a:gd name="T18" fmla="*/ 618 w 773"/>
              <a:gd name="T19" fmla="*/ 463 h 3218"/>
              <a:gd name="T20" fmla="*/ 719 w 773"/>
              <a:gd name="T21" fmla="*/ 465 h 3218"/>
              <a:gd name="T22" fmla="*/ 773 w 773"/>
              <a:gd name="T23" fmla="*/ 411 h 3218"/>
              <a:gd name="T24" fmla="*/ 773 w 773"/>
              <a:gd name="T25" fmla="*/ 189 h 3218"/>
              <a:gd name="T26" fmla="*/ 655 w 773"/>
              <a:gd name="T27" fmla="*/ 82 h 3218"/>
              <a:gd name="T28" fmla="*/ 391 w 773"/>
              <a:gd name="T29" fmla="*/ 0 h 3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3" h="3218">
                <a:moveTo>
                  <a:pt x="391" y="0"/>
                </a:moveTo>
                <a:lnTo>
                  <a:pt x="391" y="2673"/>
                </a:lnTo>
                <a:lnTo>
                  <a:pt x="109" y="2982"/>
                </a:lnTo>
                <a:lnTo>
                  <a:pt x="109" y="3109"/>
                </a:lnTo>
                <a:lnTo>
                  <a:pt x="0" y="3109"/>
                </a:lnTo>
                <a:lnTo>
                  <a:pt x="0" y="3218"/>
                </a:lnTo>
                <a:lnTo>
                  <a:pt x="246" y="3218"/>
                </a:lnTo>
                <a:lnTo>
                  <a:pt x="255" y="3045"/>
                </a:lnTo>
                <a:lnTo>
                  <a:pt x="618" y="2636"/>
                </a:lnTo>
                <a:lnTo>
                  <a:pt x="618" y="463"/>
                </a:lnTo>
                <a:lnTo>
                  <a:pt x="719" y="465"/>
                </a:lnTo>
                <a:lnTo>
                  <a:pt x="773" y="411"/>
                </a:lnTo>
                <a:lnTo>
                  <a:pt x="773" y="189"/>
                </a:lnTo>
                <a:lnTo>
                  <a:pt x="655" y="82"/>
                </a:lnTo>
                <a:lnTo>
                  <a:pt x="391" y="0"/>
                </a:lnTo>
                <a:close/>
              </a:path>
            </a:pathLst>
          </a:custGeom>
          <a:solidFill>
            <a:schemeClr val="accent1"/>
          </a:solidFill>
          <a:ln w="38100"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7" name="Rectangle 15"/>
          <p:cNvSpPr>
            <a:spLocks noChangeArrowheads="1"/>
          </p:cNvSpPr>
          <p:nvPr/>
        </p:nvSpPr>
        <p:spPr bwMode="auto">
          <a:xfrm>
            <a:off x="4098925" y="2474913"/>
            <a:ext cx="76200" cy="898525"/>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8" name="Rectangle 16"/>
          <p:cNvSpPr>
            <a:spLocks noChangeArrowheads="1"/>
          </p:cNvSpPr>
          <p:nvPr/>
        </p:nvSpPr>
        <p:spPr bwMode="auto">
          <a:xfrm>
            <a:off x="4098925" y="3473450"/>
            <a:ext cx="77788" cy="898525"/>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9" name="Freeform 17"/>
          <p:cNvSpPr>
            <a:spLocks/>
          </p:cNvSpPr>
          <p:nvPr/>
        </p:nvSpPr>
        <p:spPr bwMode="auto">
          <a:xfrm>
            <a:off x="4046538" y="2000250"/>
            <a:ext cx="404812" cy="234950"/>
          </a:xfrm>
          <a:custGeom>
            <a:avLst/>
            <a:gdLst>
              <a:gd name="T0" fmla="*/ 450 w 450"/>
              <a:gd name="T1" fmla="*/ 282 h 282"/>
              <a:gd name="T2" fmla="*/ 0 w 450"/>
              <a:gd name="T3" fmla="*/ 72 h 282"/>
              <a:gd name="T4" fmla="*/ 0 w 450"/>
              <a:gd name="T5" fmla="*/ 0 h 282"/>
              <a:gd name="T6" fmla="*/ 450 w 450"/>
              <a:gd name="T7" fmla="*/ 0 h 282"/>
              <a:gd name="T8" fmla="*/ 450 w 450"/>
              <a:gd name="T9" fmla="*/ 282 h 282"/>
            </a:gdLst>
            <a:ahLst/>
            <a:cxnLst>
              <a:cxn ang="0">
                <a:pos x="T0" y="T1"/>
              </a:cxn>
              <a:cxn ang="0">
                <a:pos x="T2" y="T3"/>
              </a:cxn>
              <a:cxn ang="0">
                <a:pos x="T4" y="T5"/>
              </a:cxn>
              <a:cxn ang="0">
                <a:pos x="T6" y="T7"/>
              </a:cxn>
              <a:cxn ang="0">
                <a:pos x="T8" y="T9"/>
              </a:cxn>
            </a:cxnLst>
            <a:rect l="0" t="0" r="r" b="b"/>
            <a:pathLst>
              <a:path w="450" h="282">
                <a:moveTo>
                  <a:pt x="450" y="282"/>
                </a:moveTo>
                <a:lnTo>
                  <a:pt x="0" y="72"/>
                </a:lnTo>
                <a:lnTo>
                  <a:pt x="0" y="0"/>
                </a:lnTo>
                <a:lnTo>
                  <a:pt x="450" y="0"/>
                </a:lnTo>
                <a:lnTo>
                  <a:pt x="450" y="282"/>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0" name="Freeform 18"/>
          <p:cNvSpPr>
            <a:spLocks/>
          </p:cNvSpPr>
          <p:nvPr/>
        </p:nvSpPr>
        <p:spPr bwMode="auto">
          <a:xfrm flipH="1">
            <a:off x="5353050" y="2284413"/>
            <a:ext cx="704850" cy="2667000"/>
          </a:xfrm>
          <a:custGeom>
            <a:avLst/>
            <a:gdLst>
              <a:gd name="T0" fmla="*/ 391 w 782"/>
              <a:gd name="T1" fmla="*/ 0 h 3218"/>
              <a:gd name="T2" fmla="*/ 391 w 782"/>
              <a:gd name="T3" fmla="*/ 2673 h 3218"/>
              <a:gd name="T4" fmla="*/ 109 w 782"/>
              <a:gd name="T5" fmla="*/ 2982 h 3218"/>
              <a:gd name="T6" fmla="*/ 109 w 782"/>
              <a:gd name="T7" fmla="*/ 3109 h 3218"/>
              <a:gd name="T8" fmla="*/ 0 w 782"/>
              <a:gd name="T9" fmla="*/ 3109 h 3218"/>
              <a:gd name="T10" fmla="*/ 0 w 782"/>
              <a:gd name="T11" fmla="*/ 3218 h 3218"/>
              <a:gd name="T12" fmla="*/ 246 w 782"/>
              <a:gd name="T13" fmla="*/ 3218 h 3218"/>
              <a:gd name="T14" fmla="*/ 255 w 782"/>
              <a:gd name="T15" fmla="*/ 3045 h 3218"/>
              <a:gd name="T16" fmla="*/ 618 w 782"/>
              <a:gd name="T17" fmla="*/ 2636 h 3218"/>
              <a:gd name="T18" fmla="*/ 618 w 782"/>
              <a:gd name="T19" fmla="*/ 463 h 3218"/>
              <a:gd name="T20" fmla="*/ 700 w 782"/>
              <a:gd name="T21" fmla="*/ 463 h 3218"/>
              <a:gd name="T22" fmla="*/ 782 w 782"/>
              <a:gd name="T23" fmla="*/ 391 h 3218"/>
              <a:gd name="T24" fmla="*/ 782 w 782"/>
              <a:gd name="T25" fmla="*/ 182 h 3218"/>
              <a:gd name="T26" fmla="*/ 655 w 782"/>
              <a:gd name="T27" fmla="*/ 82 h 3218"/>
              <a:gd name="T28" fmla="*/ 391 w 782"/>
              <a:gd name="T29" fmla="*/ 0 h 3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2" h="3218">
                <a:moveTo>
                  <a:pt x="391" y="0"/>
                </a:moveTo>
                <a:lnTo>
                  <a:pt x="391" y="2673"/>
                </a:lnTo>
                <a:lnTo>
                  <a:pt x="109" y="2982"/>
                </a:lnTo>
                <a:lnTo>
                  <a:pt x="109" y="3109"/>
                </a:lnTo>
                <a:lnTo>
                  <a:pt x="0" y="3109"/>
                </a:lnTo>
                <a:lnTo>
                  <a:pt x="0" y="3218"/>
                </a:lnTo>
                <a:lnTo>
                  <a:pt x="246" y="3218"/>
                </a:lnTo>
                <a:lnTo>
                  <a:pt x="255" y="3045"/>
                </a:lnTo>
                <a:lnTo>
                  <a:pt x="618" y="2636"/>
                </a:lnTo>
                <a:lnTo>
                  <a:pt x="618" y="463"/>
                </a:lnTo>
                <a:lnTo>
                  <a:pt x="700" y="463"/>
                </a:lnTo>
                <a:lnTo>
                  <a:pt x="782" y="391"/>
                </a:lnTo>
                <a:lnTo>
                  <a:pt x="782" y="182"/>
                </a:lnTo>
                <a:lnTo>
                  <a:pt x="655" y="82"/>
                </a:lnTo>
                <a:lnTo>
                  <a:pt x="391" y="0"/>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1" name="Rectangle 19"/>
          <p:cNvSpPr>
            <a:spLocks noChangeArrowheads="1"/>
          </p:cNvSpPr>
          <p:nvPr/>
        </p:nvSpPr>
        <p:spPr bwMode="auto">
          <a:xfrm flipH="1">
            <a:off x="5561013" y="2967038"/>
            <a:ext cx="77787" cy="1409700"/>
          </a:xfrm>
          <a:prstGeom prst="rect">
            <a:avLst/>
          </a:prstGeom>
          <a:solidFill>
            <a:srgbClr val="00CCFF"/>
          </a:solidFill>
          <a:ln>
            <a:noFill/>
          </a:ln>
          <a:effectLst/>
          <a:extLs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2" name="Rectangle 20"/>
          <p:cNvSpPr>
            <a:spLocks noChangeArrowheads="1"/>
          </p:cNvSpPr>
          <p:nvPr/>
        </p:nvSpPr>
        <p:spPr bwMode="auto">
          <a:xfrm flipH="1">
            <a:off x="5395913" y="2466975"/>
            <a:ext cx="225425" cy="131763"/>
          </a:xfrm>
          <a:prstGeom prst="rect">
            <a:avLst/>
          </a:prstGeom>
          <a:solidFill>
            <a:srgbClr val="00CCFF"/>
          </a:solidFill>
          <a:ln>
            <a:noFill/>
          </a:ln>
          <a:effectLst/>
          <a:extLs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3" name="Freeform 21"/>
          <p:cNvSpPr>
            <a:spLocks/>
          </p:cNvSpPr>
          <p:nvPr/>
        </p:nvSpPr>
        <p:spPr bwMode="auto">
          <a:xfrm flipH="1">
            <a:off x="5267325" y="2009775"/>
            <a:ext cx="404813" cy="234950"/>
          </a:xfrm>
          <a:custGeom>
            <a:avLst/>
            <a:gdLst>
              <a:gd name="T0" fmla="*/ 450 w 450"/>
              <a:gd name="T1" fmla="*/ 282 h 282"/>
              <a:gd name="T2" fmla="*/ 0 w 450"/>
              <a:gd name="T3" fmla="*/ 72 h 282"/>
              <a:gd name="T4" fmla="*/ 0 w 450"/>
              <a:gd name="T5" fmla="*/ 0 h 282"/>
              <a:gd name="T6" fmla="*/ 450 w 450"/>
              <a:gd name="T7" fmla="*/ 0 h 282"/>
              <a:gd name="T8" fmla="*/ 450 w 450"/>
              <a:gd name="T9" fmla="*/ 282 h 282"/>
            </a:gdLst>
            <a:ahLst/>
            <a:cxnLst>
              <a:cxn ang="0">
                <a:pos x="T0" y="T1"/>
              </a:cxn>
              <a:cxn ang="0">
                <a:pos x="T2" y="T3"/>
              </a:cxn>
              <a:cxn ang="0">
                <a:pos x="T4" y="T5"/>
              </a:cxn>
              <a:cxn ang="0">
                <a:pos x="T6" y="T7"/>
              </a:cxn>
              <a:cxn ang="0">
                <a:pos x="T8" y="T9"/>
              </a:cxn>
            </a:cxnLst>
            <a:rect l="0" t="0" r="r" b="b"/>
            <a:pathLst>
              <a:path w="450" h="282">
                <a:moveTo>
                  <a:pt x="450" y="282"/>
                </a:moveTo>
                <a:lnTo>
                  <a:pt x="0" y="72"/>
                </a:lnTo>
                <a:lnTo>
                  <a:pt x="0" y="0"/>
                </a:lnTo>
                <a:lnTo>
                  <a:pt x="450" y="0"/>
                </a:lnTo>
                <a:lnTo>
                  <a:pt x="450" y="282"/>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4" name="Freeform 22"/>
          <p:cNvSpPr>
            <a:spLocks/>
          </p:cNvSpPr>
          <p:nvPr/>
        </p:nvSpPr>
        <p:spPr bwMode="auto">
          <a:xfrm>
            <a:off x="4525963" y="2003425"/>
            <a:ext cx="350837" cy="663575"/>
          </a:xfrm>
          <a:custGeom>
            <a:avLst/>
            <a:gdLst>
              <a:gd name="T0" fmla="*/ 0 w 389"/>
              <a:gd name="T1" fmla="*/ 0 h 800"/>
              <a:gd name="T2" fmla="*/ 389 w 389"/>
              <a:gd name="T3" fmla="*/ 0 h 800"/>
              <a:gd name="T4" fmla="*/ 389 w 389"/>
              <a:gd name="T5" fmla="*/ 800 h 800"/>
              <a:gd name="T6" fmla="*/ 130 w 389"/>
              <a:gd name="T7" fmla="*/ 800 h 800"/>
              <a:gd name="T8" fmla="*/ 85 w 389"/>
              <a:gd name="T9" fmla="*/ 747 h 800"/>
              <a:gd name="T10" fmla="*/ 85 w 389"/>
              <a:gd name="T11" fmla="*/ 474 h 800"/>
              <a:gd name="T12" fmla="*/ 0 w 389"/>
              <a:gd name="T13" fmla="*/ 358 h 800"/>
              <a:gd name="T14" fmla="*/ 0 w 389"/>
              <a:gd name="T15" fmla="*/ 0 h 8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9" h="800">
                <a:moveTo>
                  <a:pt x="0" y="0"/>
                </a:moveTo>
                <a:lnTo>
                  <a:pt x="389" y="0"/>
                </a:lnTo>
                <a:lnTo>
                  <a:pt x="389" y="800"/>
                </a:lnTo>
                <a:lnTo>
                  <a:pt x="130" y="800"/>
                </a:lnTo>
                <a:lnTo>
                  <a:pt x="85" y="747"/>
                </a:lnTo>
                <a:lnTo>
                  <a:pt x="85" y="474"/>
                </a:lnTo>
                <a:lnTo>
                  <a:pt x="0" y="358"/>
                </a:lnTo>
                <a:lnTo>
                  <a:pt x="0" y="0"/>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5" name="Freeform 23"/>
          <p:cNvSpPr>
            <a:spLocks/>
          </p:cNvSpPr>
          <p:nvPr/>
        </p:nvSpPr>
        <p:spPr bwMode="auto">
          <a:xfrm>
            <a:off x="4883150" y="2003425"/>
            <a:ext cx="304800" cy="663575"/>
          </a:xfrm>
          <a:custGeom>
            <a:avLst/>
            <a:gdLst>
              <a:gd name="T0" fmla="*/ 338 w 338"/>
              <a:gd name="T1" fmla="*/ 0 h 800"/>
              <a:gd name="T2" fmla="*/ 0 w 338"/>
              <a:gd name="T3" fmla="*/ 0 h 800"/>
              <a:gd name="T4" fmla="*/ 0 w 338"/>
              <a:gd name="T5" fmla="*/ 800 h 800"/>
              <a:gd name="T6" fmla="*/ 150 w 338"/>
              <a:gd name="T7" fmla="*/ 799 h 800"/>
              <a:gd name="T8" fmla="*/ 258 w 338"/>
              <a:gd name="T9" fmla="*/ 710 h 800"/>
              <a:gd name="T10" fmla="*/ 258 w 338"/>
              <a:gd name="T11" fmla="*/ 494 h 800"/>
              <a:gd name="T12" fmla="*/ 338 w 338"/>
              <a:gd name="T13" fmla="*/ 358 h 800"/>
              <a:gd name="T14" fmla="*/ 338 w 338"/>
              <a:gd name="T15" fmla="*/ 0 h 8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00">
                <a:moveTo>
                  <a:pt x="338" y="0"/>
                </a:moveTo>
                <a:lnTo>
                  <a:pt x="0" y="0"/>
                </a:lnTo>
                <a:lnTo>
                  <a:pt x="0" y="800"/>
                </a:lnTo>
                <a:lnTo>
                  <a:pt x="150" y="799"/>
                </a:lnTo>
                <a:lnTo>
                  <a:pt x="258" y="710"/>
                </a:lnTo>
                <a:lnTo>
                  <a:pt x="258" y="494"/>
                </a:lnTo>
                <a:lnTo>
                  <a:pt x="338" y="358"/>
                </a:lnTo>
                <a:lnTo>
                  <a:pt x="338" y="0"/>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6" name="Rectangle 24"/>
          <p:cNvSpPr>
            <a:spLocks noChangeArrowheads="1"/>
          </p:cNvSpPr>
          <p:nvPr/>
        </p:nvSpPr>
        <p:spPr bwMode="auto">
          <a:xfrm>
            <a:off x="4813300" y="2008188"/>
            <a:ext cx="115888" cy="642937"/>
          </a:xfrm>
          <a:prstGeom prst="rect">
            <a:avLst/>
          </a:prstGeom>
          <a:solidFill>
            <a:schemeClr val="accent1"/>
          </a:solidFill>
          <a:ln>
            <a:noFill/>
          </a:ln>
          <a:effectLst/>
          <a:extLs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8" name="Rectangle 26"/>
          <p:cNvSpPr>
            <a:spLocks noChangeArrowheads="1"/>
          </p:cNvSpPr>
          <p:nvPr/>
        </p:nvSpPr>
        <p:spPr bwMode="auto">
          <a:xfrm rot="5400000" flipH="1">
            <a:off x="5454650" y="2778125"/>
            <a:ext cx="23813" cy="42863"/>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9" name="AutoShape 27"/>
          <p:cNvSpPr>
            <a:spLocks noChangeArrowheads="1"/>
          </p:cNvSpPr>
          <p:nvPr/>
        </p:nvSpPr>
        <p:spPr bwMode="auto">
          <a:xfrm rot="5400000" flipH="1">
            <a:off x="5489575" y="2713038"/>
            <a:ext cx="149225" cy="1778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40" name="Rectangle 28"/>
          <p:cNvSpPr>
            <a:spLocks noChangeArrowheads="1"/>
          </p:cNvSpPr>
          <p:nvPr/>
        </p:nvSpPr>
        <p:spPr bwMode="auto">
          <a:xfrm rot="5400000" flipH="1">
            <a:off x="5573712" y="2762251"/>
            <a:ext cx="239713" cy="93662"/>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41" name="AutoShape 29"/>
          <p:cNvSpPr>
            <a:spLocks noChangeArrowheads="1"/>
          </p:cNvSpPr>
          <p:nvPr/>
        </p:nvSpPr>
        <p:spPr bwMode="auto">
          <a:xfrm rot="5400000" flipH="1" flipV="1">
            <a:off x="5831681" y="2639219"/>
            <a:ext cx="150813" cy="33337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42" name="Freeform 30"/>
          <p:cNvSpPr>
            <a:spLocks/>
          </p:cNvSpPr>
          <p:nvPr/>
        </p:nvSpPr>
        <p:spPr bwMode="auto">
          <a:xfrm rot="5400000" flipH="1">
            <a:off x="5414168" y="2774157"/>
            <a:ext cx="61913" cy="69850"/>
          </a:xfrm>
          <a:custGeom>
            <a:avLst/>
            <a:gdLst>
              <a:gd name="T0" fmla="*/ 0 w 246"/>
              <a:gd name="T1" fmla="*/ 91 h 218"/>
              <a:gd name="T2" fmla="*/ 9 w 246"/>
              <a:gd name="T3" fmla="*/ 182 h 218"/>
              <a:gd name="T4" fmla="*/ 246 w 246"/>
              <a:gd name="T5" fmla="*/ 218 h 218"/>
              <a:gd name="T6" fmla="*/ 227 w 246"/>
              <a:gd name="T7" fmla="*/ 155 h 218"/>
              <a:gd name="T8" fmla="*/ 91 w 246"/>
              <a:gd name="T9" fmla="*/ 128 h 218"/>
              <a:gd name="T10" fmla="*/ 64 w 246"/>
              <a:gd name="T11" fmla="*/ 0 h 218"/>
              <a:gd name="T12" fmla="*/ 0 w 246"/>
              <a:gd name="T13" fmla="*/ 9 h 218"/>
              <a:gd name="T14" fmla="*/ 0 w 246"/>
              <a:gd name="T15" fmla="*/ 91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18">
                <a:moveTo>
                  <a:pt x="0" y="91"/>
                </a:moveTo>
                <a:cubicBezTo>
                  <a:pt x="10" y="164"/>
                  <a:pt x="9" y="133"/>
                  <a:pt x="9" y="182"/>
                </a:cubicBezTo>
                <a:lnTo>
                  <a:pt x="246" y="218"/>
                </a:lnTo>
                <a:lnTo>
                  <a:pt x="227" y="155"/>
                </a:lnTo>
                <a:lnTo>
                  <a:pt x="91" y="128"/>
                </a:lnTo>
                <a:lnTo>
                  <a:pt x="64" y="0"/>
                </a:lnTo>
                <a:lnTo>
                  <a:pt x="0" y="9"/>
                </a:lnTo>
                <a:lnTo>
                  <a:pt x="0" y="91"/>
                </a:lnTo>
                <a:close/>
              </a:path>
            </a:pathLst>
          </a:cu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43" name="Rectangle 31"/>
          <p:cNvSpPr>
            <a:spLocks noChangeArrowheads="1"/>
          </p:cNvSpPr>
          <p:nvPr/>
        </p:nvSpPr>
        <p:spPr bwMode="auto">
          <a:xfrm rot="5400000" flipH="1">
            <a:off x="5657850" y="2863851"/>
            <a:ext cx="60325" cy="69850"/>
          </a:xfrm>
          <a:prstGeom prst="rect">
            <a:avLst/>
          </a:prstGeom>
          <a:gradFill rotWithShape="0">
            <a:gsLst>
              <a:gs pos="0">
                <a:schemeClr val="folHlink">
                  <a:gamma/>
                  <a:shade val="46275"/>
                  <a:invGamma/>
                </a:schemeClr>
              </a:gs>
              <a:gs pos="100000">
                <a:schemeClr val="folHlink"/>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44" name="Rectangle 32"/>
          <p:cNvSpPr>
            <a:spLocks noChangeArrowheads="1"/>
          </p:cNvSpPr>
          <p:nvPr/>
        </p:nvSpPr>
        <p:spPr bwMode="auto">
          <a:xfrm rot="5400000" flipH="1">
            <a:off x="5657057" y="2685256"/>
            <a:ext cx="61912" cy="73025"/>
          </a:xfrm>
          <a:prstGeom prst="rect">
            <a:avLst/>
          </a:prstGeom>
          <a:gradFill rotWithShape="0">
            <a:gsLst>
              <a:gs pos="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45" name="Rectangle 33"/>
          <p:cNvSpPr>
            <a:spLocks noChangeArrowheads="1"/>
          </p:cNvSpPr>
          <p:nvPr/>
        </p:nvSpPr>
        <p:spPr bwMode="auto">
          <a:xfrm rot="5400000" flipH="1">
            <a:off x="5625306" y="2772570"/>
            <a:ext cx="117475" cy="74612"/>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46" name="Rectangle 34"/>
          <p:cNvSpPr>
            <a:spLocks noChangeArrowheads="1"/>
          </p:cNvSpPr>
          <p:nvPr/>
        </p:nvSpPr>
        <p:spPr bwMode="auto">
          <a:xfrm rot="5400000" flipH="1">
            <a:off x="6094412" y="2771776"/>
            <a:ext cx="28575" cy="69850"/>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51" name="Rectangle 39"/>
          <p:cNvSpPr>
            <a:spLocks noChangeArrowheads="1"/>
          </p:cNvSpPr>
          <p:nvPr/>
        </p:nvSpPr>
        <p:spPr bwMode="auto">
          <a:xfrm rot="5400000">
            <a:off x="2440782" y="1556544"/>
            <a:ext cx="444500" cy="1227137"/>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8952" name="Group 40"/>
          <p:cNvGrpSpPr>
            <a:grpSpLocks/>
          </p:cNvGrpSpPr>
          <p:nvPr/>
        </p:nvGrpSpPr>
        <p:grpSpPr bwMode="auto">
          <a:xfrm rot="5400000">
            <a:off x="2663825" y="1706563"/>
            <a:ext cx="268288" cy="938212"/>
            <a:chOff x="1241" y="1354"/>
            <a:chExt cx="331" cy="778"/>
          </a:xfrm>
        </p:grpSpPr>
        <p:grpSp>
          <p:nvGrpSpPr>
            <p:cNvPr id="38953" name="Group 41"/>
            <p:cNvGrpSpPr>
              <a:grpSpLocks/>
            </p:cNvGrpSpPr>
            <p:nvPr/>
          </p:nvGrpSpPr>
          <p:grpSpPr bwMode="auto">
            <a:xfrm>
              <a:off x="1241" y="1354"/>
              <a:ext cx="331" cy="778"/>
              <a:chOff x="1223" y="2518"/>
              <a:chExt cx="331" cy="778"/>
            </a:xfrm>
          </p:grpSpPr>
          <p:sp>
            <p:nvSpPr>
              <p:cNvPr id="38954" name="AutoShape 42"/>
              <p:cNvSpPr>
                <a:spLocks noChangeArrowheads="1"/>
              </p:cNvSpPr>
              <p:nvPr/>
            </p:nvSpPr>
            <p:spPr bwMode="auto">
              <a:xfrm>
                <a:off x="1227" y="2518"/>
                <a:ext cx="327" cy="3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55" name="AutoShape 43"/>
              <p:cNvSpPr>
                <a:spLocks noChangeArrowheads="1"/>
              </p:cNvSpPr>
              <p:nvPr/>
            </p:nvSpPr>
            <p:spPr bwMode="auto">
              <a:xfrm flipV="1">
                <a:off x="1223" y="2905"/>
                <a:ext cx="327" cy="3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956" name="Rectangle 44"/>
            <p:cNvSpPr>
              <a:spLocks noChangeArrowheads="1"/>
            </p:cNvSpPr>
            <p:nvPr/>
          </p:nvSpPr>
          <p:spPr bwMode="auto">
            <a:xfrm>
              <a:off x="1327" y="1709"/>
              <a:ext cx="164" cy="73"/>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957" name="Rectangle 45"/>
          <p:cNvSpPr>
            <a:spLocks noChangeArrowheads="1"/>
          </p:cNvSpPr>
          <p:nvPr/>
        </p:nvSpPr>
        <p:spPr bwMode="auto">
          <a:xfrm rot="5400000">
            <a:off x="2674144" y="1939132"/>
            <a:ext cx="273050" cy="55562"/>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59" name="Rectangle 47"/>
          <p:cNvSpPr>
            <a:spLocks noChangeArrowheads="1"/>
          </p:cNvSpPr>
          <p:nvPr/>
        </p:nvSpPr>
        <p:spPr bwMode="auto">
          <a:xfrm rot="5400000">
            <a:off x="2212181" y="2139157"/>
            <a:ext cx="236537" cy="76200"/>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62" name="Rectangle 50"/>
          <p:cNvSpPr>
            <a:spLocks noChangeArrowheads="1"/>
          </p:cNvSpPr>
          <p:nvPr/>
        </p:nvSpPr>
        <p:spPr bwMode="auto">
          <a:xfrm>
            <a:off x="3203575" y="2092325"/>
            <a:ext cx="850900" cy="187325"/>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64" name="Rectangle 52"/>
          <p:cNvSpPr>
            <a:spLocks noChangeArrowheads="1"/>
          </p:cNvSpPr>
          <p:nvPr/>
        </p:nvSpPr>
        <p:spPr bwMode="auto">
          <a:xfrm>
            <a:off x="1743075" y="1660525"/>
            <a:ext cx="288925" cy="1038225"/>
          </a:xfrm>
          <a:prstGeom prst="rect">
            <a:avLst/>
          </a:pr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65" name="Rectangle 53" descr="Small grid"/>
          <p:cNvSpPr>
            <a:spLocks noChangeArrowheads="1"/>
          </p:cNvSpPr>
          <p:nvPr/>
        </p:nvSpPr>
        <p:spPr bwMode="auto">
          <a:xfrm>
            <a:off x="1785938" y="1746250"/>
            <a:ext cx="217487" cy="881063"/>
          </a:xfrm>
          <a:prstGeom prst="rect">
            <a:avLst/>
          </a:prstGeom>
          <a:pattFill prst="smGrid">
            <a:fgClr>
              <a:schemeClr val="accent1"/>
            </a:fgClr>
            <a:bgClr>
              <a:schemeClr val="bg1"/>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82" name="Freeform 70"/>
          <p:cNvSpPr>
            <a:spLocks/>
          </p:cNvSpPr>
          <p:nvPr/>
        </p:nvSpPr>
        <p:spPr bwMode="auto">
          <a:xfrm>
            <a:off x="3679825" y="5000625"/>
            <a:ext cx="1230313" cy="1317625"/>
          </a:xfrm>
          <a:custGeom>
            <a:avLst/>
            <a:gdLst>
              <a:gd name="T0" fmla="*/ 0 w 1018"/>
              <a:gd name="T1" fmla="*/ 0 h 764"/>
              <a:gd name="T2" fmla="*/ 173 w 1018"/>
              <a:gd name="T3" fmla="*/ 0 h 764"/>
              <a:gd name="T4" fmla="*/ 173 w 1018"/>
              <a:gd name="T5" fmla="*/ 491 h 764"/>
              <a:gd name="T6" fmla="*/ 446 w 1018"/>
              <a:gd name="T7" fmla="*/ 764 h 764"/>
              <a:gd name="T8" fmla="*/ 1018 w 1018"/>
              <a:gd name="T9" fmla="*/ 764 h 764"/>
            </a:gdLst>
            <a:ahLst/>
            <a:cxnLst>
              <a:cxn ang="0">
                <a:pos x="T0" y="T1"/>
              </a:cxn>
              <a:cxn ang="0">
                <a:pos x="T2" y="T3"/>
              </a:cxn>
              <a:cxn ang="0">
                <a:pos x="T4" y="T5"/>
              </a:cxn>
              <a:cxn ang="0">
                <a:pos x="T6" y="T7"/>
              </a:cxn>
              <a:cxn ang="0">
                <a:pos x="T8" y="T9"/>
              </a:cxn>
            </a:cxnLst>
            <a:rect l="0" t="0" r="r" b="b"/>
            <a:pathLst>
              <a:path w="1018" h="764">
                <a:moveTo>
                  <a:pt x="0" y="0"/>
                </a:moveTo>
                <a:lnTo>
                  <a:pt x="173" y="0"/>
                </a:lnTo>
                <a:lnTo>
                  <a:pt x="173" y="491"/>
                </a:lnTo>
                <a:lnTo>
                  <a:pt x="446" y="764"/>
                </a:lnTo>
                <a:lnTo>
                  <a:pt x="1018" y="764"/>
                </a:lnTo>
              </a:path>
            </a:pathLst>
          </a:custGeom>
          <a:noFill/>
          <a:ln w="762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83" name="Freeform 71"/>
          <p:cNvSpPr>
            <a:spLocks/>
          </p:cNvSpPr>
          <p:nvPr/>
        </p:nvSpPr>
        <p:spPr bwMode="auto">
          <a:xfrm flipH="1">
            <a:off x="4849813" y="4995863"/>
            <a:ext cx="1230312" cy="1331912"/>
          </a:xfrm>
          <a:custGeom>
            <a:avLst/>
            <a:gdLst>
              <a:gd name="T0" fmla="*/ 0 w 1018"/>
              <a:gd name="T1" fmla="*/ 0 h 764"/>
              <a:gd name="T2" fmla="*/ 173 w 1018"/>
              <a:gd name="T3" fmla="*/ 0 h 764"/>
              <a:gd name="T4" fmla="*/ 173 w 1018"/>
              <a:gd name="T5" fmla="*/ 491 h 764"/>
              <a:gd name="T6" fmla="*/ 446 w 1018"/>
              <a:gd name="T7" fmla="*/ 764 h 764"/>
              <a:gd name="T8" fmla="*/ 1018 w 1018"/>
              <a:gd name="T9" fmla="*/ 764 h 764"/>
            </a:gdLst>
            <a:ahLst/>
            <a:cxnLst>
              <a:cxn ang="0">
                <a:pos x="T0" y="T1"/>
              </a:cxn>
              <a:cxn ang="0">
                <a:pos x="T2" y="T3"/>
              </a:cxn>
              <a:cxn ang="0">
                <a:pos x="T4" y="T5"/>
              </a:cxn>
              <a:cxn ang="0">
                <a:pos x="T6" y="T7"/>
              </a:cxn>
              <a:cxn ang="0">
                <a:pos x="T8" y="T9"/>
              </a:cxn>
            </a:cxnLst>
            <a:rect l="0" t="0" r="r" b="b"/>
            <a:pathLst>
              <a:path w="1018" h="764">
                <a:moveTo>
                  <a:pt x="0" y="0"/>
                </a:moveTo>
                <a:lnTo>
                  <a:pt x="173" y="0"/>
                </a:lnTo>
                <a:lnTo>
                  <a:pt x="173" y="491"/>
                </a:lnTo>
                <a:lnTo>
                  <a:pt x="446" y="764"/>
                </a:lnTo>
                <a:lnTo>
                  <a:pt x="1018" y="764"/>
                </a:lnTo>
              </a:path>
            </a:pathLst>
          </a:custGeom>
          <a:noFill/>
          <a:ln w="762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84" name="Freeform 72"/>
          <p:cNvSpPr>
            <a:spLocks/>
          </p:cNvSpPr>
          <p:nvPr/>
        </p:nvSpPr>
        <p:spPr bwMode="auto">
          <a:xfrm>
            <a:off x="3976688" y="5986463"/>
            <a:ext cx="1735137" cy="298450"/>
          </a:xfrm>
          <a:custGeom>
            <a:avLst/>
            <a:gdLst>
              <a:gd name="T0" fmla="*/ 0 w 1436"/>
              <a:gd name="T1" fmla="*/ 13 h 249"/>
              <a:gd name="T2" fmla="*/ 145 w 1436"/>
              <a:gd name="T3" fmla="*/ 49 h 249"/>
              <a:gd name="T4" fmla="*/ 254 w 1436"/>
              <a:gd name="T5" fmla="*/ 22 h 249"/>
              <a:gd name="T6" fmla="*/ 372 w 1436"/>
              <a:gd name="T7" fmla="*/ 58 h 249"/>
              <a:gd name="T8" fmla="*/ 490 w 1436"/>
              <a:gd name="T9" fmla="*/ 49 h 249"/>
              <a:gd name="T10" fmla="*/ 609 w 1436"/>
              <a:gd name="T11" fmla="*/ 68 h 249"/>
              <a:gd name="T12" fmla="*/ 663 w 1436"/>
              <a:gd name="T13" fmla="*/ 86 h 249"/>
              <a:gd name="T14" fmla="*/ 718 w 1436"/>
              <a:gd name="T15" fmla="*/ 68 h 249"/>
              <a:gd name="T16" fmla="*/ 845 w 1436"/>
              <a:gd name="T17" fmla="*/ 22 h 249"/>
              <a:gd name="T18" fmla="*/ 1027 w 1436"/>
              <a:gd name="T19" fmla="*/ 22 h 249"/>
              <a:gd name="T20" fmla="*/ 1136 w 1436"/>
              <a:gd name="T21" fmla="*/ 13 h 249"/>
              <a:gd name="T22" fmla="*/ 1272 w 1436"/>
              <a:gd name="T23" fmla="*/ 49 h 249"/>
              <a:gd name="T24" fmla="*/ 1299 w 1436"/>
              <a:gd name="T25" fmla="*/ 40 h 249"/>
              <a:gd name="T26" fmla="*/ 1354 w 1436"/>
              <a:gd name="T27" fmla="*/ 58 h 249"/>
              <a:gd name="T28" fmla="*/ 1436 w 1436"/>
              <a:gd name="T29" fmla="*/ 49 h 249"/>
              <a:gd name="T30" fmla="*/ 1290 w 1436"/>
              <a:gd name="T31" fmla="*/ 249 h 249"/>
              <a:gd name="T32" fmla="*/ 209 w 1436"/>
              <a:gd name="T33" fmla="*/ 249 h 249"/>
              <a:gd name="T34" fmla="*/ 0 w 1436"/>
              <a:gd name="T35" fmla="*/ 1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6" h="249">
                <a:moveTo>
                  <a:pt x="0" y="13"/>
                </a:moveTo>
                <a:cubicBezTo>
                  <a:pt x="43" y="56"/>
                  <a:pt x="80" y="40"/>
                  <a:pt x="145" y="49"/>
                </a:cubicBezTo>
                <a:cubicBezTo>
                  <a:pt x="196" y="66"/>
                  <a:pt x="208" y="37"/>
                  <a:pt x="254" y="22"/>
                </a:cubicBezTo>
                <a:cubicBezTo>
                  <a:pt x="325" y="46"/>
                  <a:pt x="267" y="45"/>
                  <a:pt x="372" y="58"/>
                </a:cubicBezTo>
                <a:cubicBezTo>
                  <a:pt x="423" y="50"/>
                  <a:pt x="442" y="40"/>
                  <a:pt x="490" y="49"/>
                </a:cubicBezTo>
                <a:cubicBezTo>
                  <a:pt x="530" y="56"/>
                  <a:pt x="609" y="68"/>
                  <a:pt x="609" y="68"/>
                </a:cubicBezTo>
                <a:cubicBezTo>
                  <a:pt x="627" y="74"/>
                  <a:pt x="645" y="80"/>
                  <a:pt x="663" y="86"/>
                </a:cubicBezTo>
                <a:cubicBezTo>
                  <a:pt x="681" y="92"/>
                  <a:pt x="718" y="68"/>
                  <a:pt x="718" y="68"/>
                </a:cubicBezTo>
                <a:cubicBezTo>
                  <a:pt x="752" y="32"/>
                  <a:pt x="798" y="30"/>
                  <a:pt x="845" y="22"/>
                </a:cubicBezTo>
                <a:cubicBezTo>
                  <a:pt x="927" y="43"/>
                  <a:pt x="915" y="39"/>
                  <a:pt x="1027" y="22"/>
                </a:cubicBezTo>
                <a:cubicBezTo>
                  <a:pt x="1065" y="9"/>
                  <a:pt x="1097" y="0"/>
                  <a:pt x="1136" y="13"/>
                </a:cubicBezTo>
                <a:cubicBezTo>
                  <a:pt x="1175" y="71"/>
                  <a:pt x="1201" y="57"/>
                  <a:pt x="1272" y="49"/>
                </a:cubicBezTo>
                <a:cubicBezTo>
                  <a:pt x="1281" y="46"/>
                  <a:pt x="1290" y="39"/>
                  <a:pt x="1299" y="40"/>
                </a:cubicBezTo>
                <a:cubicBezTo>
                  <a:pt x="1318" y="42"/>
                  <a:pt x="1354" y="58"/>
                  <a:pt x="1354" y="58"/>
                </a:cubicBezTo>
                <a:cubicBezTo>
                  <a:pt x="1424" y="48"/>
                  <a:pt x="1396" y="49"/>
                  <a:pt x="1436" y="49"/>
                </a:cubicBezTo>
                <a:lnTo>
                  <a:pt x="1290" y="249"/>
                </a:lnTo>
                <a:lnTo>
                  <a:pt x="209" y="249"/>
                </a:lnTo>
                <a:lnTo>
                  <a:pt x="0" y="13"/>
                </a:lnTo>
                <a:close/>
              </a:path>
            </a:pathLst>
          </a:cu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94" name="Rectangle 82"/>
          <p:cNvSpPr>
            <a:spLocks noChangeArrowheads="1"/>
          </p:cNvSpPr>
          <p:nvPr/>
        </p:nvSpPr>
        <p:spPr bwMode="auto">
          <a:xfrm>
            <a:off x="5672138" y="2078038"/>
            <a:ext cx="2105025" cy="203200"/>
          </a:xfrm>
          <a:prstGeom prst="rect">
            <a:avLst/>
          </a:prstGeom>
          <a:gradFill rotWithShape="0">
            <a:gsLst>
              <a:gs pos="0">
                <a:srgbClr val="FFCC99"/>
              </a:gs>
              <a:gs pos="100000">
                <a:srgbClr val="66FFCC"/>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95" name="Line 83"/>
          <p:cNvSpPr>
            <a:spLocks noChangeShapeType="1"/>
          </p:cNvSpPr>
          <p:nvPr/>
        </p:nvSpPr>
        <p:spPr bwMode="auto">
          <a:xfrm>
            <a:off x="5684838" y="2063750"/>
            <a:ext cx="1890712" cy="1588"/>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96" name="Line 84"/>
          <p:cNvSpPr>
            <a:spLocks noChangeShapeType="1"/>
          </p:cNvSpPr>
          <p:nvPr/>
        </p:nvSpPr>
        <p:spPr bwMode="auto">
          <a:xfrm>
            <a:off x="5692775" y="2289175"/>
            <a:ext cx="1890713" cy="1588"/>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99" name="AutoShape 87"/>
          <p:cNvSpPr>
            <a:spLocks noChangeArrowheads="1"/>
          </p:cNvSpPr>
          <p:nvPr/>
        </p:nvSpPr>
        <p:spPr bwMode="auto">
          <a:xfrm rot="-1341225">
            <a:off x="4924425" y="3513138"/>
            <a:ext cx="312738" cy="1074737"/>
          </a:xfrm>
          <a:custGeom>
            <a:avLst/>
            <a:gdLst>
              <a:gd name="G0" fmla="+- 5214 0 0"/>
              <a:gd name="G1" fmla="+- 21600 0 5214"/>
              <a:gd name="G2" fmla="*/ 5214 1 2"/>
              <a:gd name="G3" fmla="+- 21600 0 G2"/>
              <a:gd name="G4" fmla="+/ 5214 21600 2"/>
              <a:gd name="G5" fmla="+/ G1 0 2"/>
              <a:gd name="G6" fmla="*/ 21600 21600 5214"/>
              <a:gd name="G7" fmla="*/ G6 1 2"/>
              <a:gd name="G8" fmla="+- 21600 0 G7"/>
              <a:gd name="G9" fmla="*/ 21600 1 2"/>
              <a:gd name="G10" fmla="+- 5214 0 G9"/>
              <a:gd name="G11" fmla="?: G10 G8 0"/>
              <a:gd name="G12" fmla="?: G10 G7 21600"/>
              <a:gd name="T0" fmla="*/ 18993 w 21600"/>
              <a:gd name="T1" fmla="*/ 10800 h 21600"/>
              <a:gd name="T2" fmla="*/ 10800 w 21600"/>
              <a:gd name="T3" fmla="*/ 21600 h 21600"/>
              <a:gd name="T4" fmla="*/ 2607 w 21600"/>
              <a:gd name="T5" fmla="*/ 10800 h 21600"/>
              <a:gd name="T6" fmla="*/ 10800 w 21600"/>
              <a:gd name="T7" fmla="*/ 0 h 21600"/>
              <a:gd name="T8" fmla="*/ 4407 w 21600"/>
              <a:gd name="T9" fmla="*/ 4407 h 21600"/>
              <a:gd name="T10" fmla="*/ 17193 w 21600"/>
              <a:gd name="T11" fmla="*/ 17193 h 21600"/>
            </a:gdLst>
            <a:ahLst/>
            <a:cxnLst>
              <a:cxn ang="0">
                <a:pos x="T0" y="T1"/>
              </a:cxn>
              <a:cxn ang="0">
                <a:pos x="T2" y="T3"/>
              </a:cxn>
              <a:cxn ang="0">
                <a:pos x="T4" y="T5"/>
              </a:cxn>
              <a:cxn ang="0">
                <a:pos x="T6" y="T7"/>
              </a:cxn>
            </a:cxnLst>
            <a:rect l="T8" t="T9" r="T10" b="T11"/>
            <a:pathLst>
              <a:path w="21600" h="21600">
                <a:moveTo>
                  <a:pt x="0" y="0"/>
                </a:moveTo>
                <a:lnTo>
                  <a:pt x="5214" y="21600"/>
                </a:lnTo>
                <a:lnTo>
                  <a:pt x="16386" y="21600"/>
                </a:lnTo>
                <a:lnTo>
                  <a:pt x="21600" y="0"/>
                </a:lnTo>
                <a:close/>
              </a:path>
            </a:pathLst>
          </a:cu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9000" name="Group 88"/>
          <p:cNvGrpSpPr>
            <a:grpSpLocks/>
          </p:cNvGrpSpPr>
          <p:nvPr/>
        </p:nvGrpSpPr>
        <p:grpSpPr bwMode="auto">
          <a:xfrm>
            <a:off x="4235450" y="3081338"/>
            <a:ext cx="1252538" cy="776287"/>
            <a:chOff x="2677" y="1876"/>
            <a:chExt cx="789" cy="489"/>
          </a:xfrm>
        </p:grpSpPr>
        <p:sp>
          <p:nvSpPr>
            <p:cNvPr id="39001" name="Freeform 89"/>
            <p:cNvSpPr>
              <a:spLocks/>
            </p:cNvSpPr>
            <p:nvPr/>
          </p:nvSpPr>
          <p:spPr bwMode="auto">
            <a:xfrm>
              <a:off x="2691" y="1876"/>
              <a:ext cx="763" cy="489"/>
            </a:xfrm>
            <a:custGeom>
              <a:avLst/>
              <a:gdLst>
                <a:gd name="T0" fmla="*/ 0 w 1389"/>
                <a:gd name="T1" fmla="*/ 0 h 937"/>
                <a:gd name="T2" fmla="*/ 1389 w 1389"/>
                <a:gd name="T3" fmla="*/ 0 h 937"/>
                <a:gd name="T4" fmla="*/ 1389 w 1389"/>
                <a:gd name="T5" fmla="*/ 937 h 937"/>
                <a:gd name="T6" fmla="*/ 936 w 1389"/>
                <a:gd name="T7" fmla="*/ 781 h 937"/>
                <a:gd name="T8" fmla="*/ 726 w 1389"/>
                <a:gd name="T9" fmla="*/ 737 h 937"/>
                <a:gd name="T10" fmla="*/ 663 w 1389"/>
                <a:gd name="T11" fmla="*/ 737 h 937"/>
                <a:gd name="T12" fmla="*/ 484 w 1389"/>
                <a:gd name="T13" fmla="*/ 790 h 937"/>
                <a:gd name="T14" fmla="*/ 0 w 1389"/>
                <a:gd name="T15" fmla="*/ 937 h 937"/>
                <a:gd name="T16" fmla="*/ 0 w 1389"/>
                <a:gd name="T17" fmla="*/ 0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9" h="937">
                  <a:moveTo>
                    <a:pt x="0" y="0"/>
                  </a:moveTo>
                  <a:lnTo>
                    <a:pt x="1389" y="0"/>
                  </a:lnTo>
                  <a:lnTo>
                    <a:pt x="1389" y="937"/>
                  </a:lnTo>
                  <a:lnTo>
                    <a:pt x="936" y="781"/>
                  </a:lnTo>
                  <a:lnTo>
                    <a:pt x="726" y="737"/>
                  </a:lnTo>
                  <a:lnTo>
                    <a:pt x="663" y="737"/>
                  </a:lnTo>
                  <a:lnTo>
                    <a:pt x="484" y="790"/>
                  </a:lnTo>
                  <a:lnTo>
                    <a:pt x="0" y="937"/>
                  </a:lnTo>
                  <a:lnTo>
                    <a:pt x="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002" name="Oval 90"/>
            <p:cNvSpPr>
              <a:spLocks noChangeArrowheads="1"/>
            </p:cNvSpPr>
            <p:nvPr/>
          </p:nvSpPr>
          <p:spPr bwMode="auto">
            <a:xfrm>
              <a:off x="2975" y="2042"/>
              <a:ext cx="213" cy="197"/>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003" name="Rectangle 91" descr="Wave"/>
            <p:cNvSpPr>
              <a:spLocks noChangeArrowheads="1"/>
            </p:cNvSpPr>
            <p:nvPr/>
          </p:nvSpPr>
          <p:spPr bwMode="auto">
            <a:xfrm>
              <a:off x="2679" y="1908"/>
              <a:ext cx="787" cy="28"/>
            </a:xfrm>
            <a:prstGeom prst="rect">
              <a:avLst/>
            </a:prstGeom>
            <a:pattFill prst="wave">
              <a:fgClr>
                <a:schemeClr val="tx2"/>
              </a:fgClr>
              <a:bgClr>
                <a:schemeClr val="bg1"/>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004" name="Rectangle 92" descr="Plaid"/>
            <p:cNvSpPr>
              <a:spLocks noChangeArrowheads="1"/>
            </p:cNvSpPr>
            <p:nvPr/>
          </p:nvSpPr>
          <p:spPr bwMode="auto">
            <a:xfrm>
              <a:off x="2677" y="1959"/>
              <a:ext cx="787" cy="27"/>
            </a:xfrm>
            <a:prstGeom prst="rect">
              <a:avLst/>
            </a:prstGeom>
            <a:pattFill prst="plaid">
              <a:fgClr>
                <a:schemeClr val="tx1"/>
              </a:fgClr>
              <a:bgClr>
                <a:srgbClr val="FFFFFF"/>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9005" name="Oval 93"/>
          <p:cNvSpPr>
            <a:spLocks noChangeArrowheads="1"/>
          </p:cNvSpPr>
          <p:nvPr/>
        </p:nvSpPr>
        <p:spPr bwMode="auto">
          <a:xfrm>
            <a:off x="4602163" y="4954588"/>
            <a:ext cx="571500" cy="500062"/>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006" name="AutoShape 94"/>
          <p:cNvSpPr>
            <a:spLocks noChangeArrowheads="1"/>
          </p:cNvSpPr>
          <p:nvPr/>
        </p:nvSpPr>
        <p:spPr bwMode="auto">
          <a:xfrm rot="1981414" flipV="1">
            <a:off x="4826000" y="4513263"/>
            <a:ext cx="523875" cy="741362"/>
          </a:xfrm>
          <a:custGeom>
            <a:avLst/>
            <a:gdLst>
              <a:gd name="G0" fmla="+- 3222 0 0"/>
              <a:gd name="G1" fmla="+- 21600 0 3222"/>
              <a:gd name="G2" fmla="*/ 3222 1 2"/>
              <a:gd name="G3" fmla="+- 21600 0 G2"/>
              <a:gd name="G4" fmla="+/ 3222 21600 2"/>
              <a:gd name="G5" fmla="+/ G1 0 2"/>
              <a:gd name="G6" fmla="*/ 21600 21600 3222"/>
              <a:gd name="G7" fmla="*/ G6 1 2"/>
              <a:gd name="G8" fmla="+- 21600 0 G7"/>
              <a:gd name="G9" fmla="*/ 21600 1 2"/>
              <a:gd name="G10" fmla="+- 3222 0 G9"/>
              <a:gd name="G11" fmla="?: G10 G8 0"/>
              <a:gd name="G12" fmla="?: G10 G7 21600"/>
              <a:gd name="T0" fmla="*/ 19989 w 21600"/>
              <a:gd name="T1" fmla="*/ 10800 h 21600"/>
              <a:gd name="T2" fmla="*/ 10800 w 21600"/>
              <a:gd name="T3" fmla="*/ 21600 h 21600"/>
              <a:gd name="T4" fmla="*/ 1611 w 21600"/>
              <a:gd name="T5" fmla="*/ 10800 h 21600"/>
              <a:gd name="T6" fmla="*/ 10800 w 21600"/>
              <a:gd name="T7" fmla="*/ 0 h 21600"/>
              <a:gd name="T8" fmla="*/ 3411 w 21600"/>
              <a:gd name="T9" fmla="*/ 3411 h 21600"/>
              <a:gd name="T10" fmla="*/ 18189 w 21600"/>
              <a:gd name="T11" fmla="*/ 18189 h 21600"/>
            </a:gdLst>
            <a:ahLst/>
            <a:cxnLst>
              <a:cxn ang="0">
                <a:pos x="T0" y="T1"/>
              </a:cxn>
              <a:cxn ang="0">
                <a:pos x="T2" y="T3"/>
              </a:cxn>
              <a:cxn ang="0">
                <a:pos x="T4" y="T5"/>
              </a:cxn>
              <a:cxn ang="0">
                <a:pos x="T6" y="T7"/>
              </a:cxn>
            </a:cxnLst>
            <a:rect l="T8" t="T9" r="T10" b="T11"/>
            <a:pathLst>
              <a:path w="21600" h="21600">
                <a:moveTo>
                  <a:pt x="0" y="0"/>
                </a:moveTo>
                <a:lnTo>
                  <a:pt x="3222" y="21600"/>
                </a:lnTo>
                <a:lnTo>
                  <a:pt x="18378" y="21600"/>
                </a:lnTo>
                <a:lnTo>
                  <a:pt x="21600" y="0"/>
                </a:lnTo>
                <a:close/>
              </a:path>
            </a:pathLst>
          </a:custGeom>
          <a:solidFill>
            <a:srgbClr val="DDDDD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007" name="Line 95"/>
          <p:cNvSpPr>
            <a:spLocks noChangeShapeType="1"/>
          </p:cNvSpPr>
          <p:nvPr/>
        </p:nvSpPr>
        <p:spPr bwMode="auto">
          <a:xfrm rot="14625784">
            <a:off x="5080000" y="4718051"/>
            <a:ext cx="439737" cy="54451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008" name="Line 96"/>
          <p:cNvSpPr>
            <a:spLocks noChangeShapeType="1"/>
          </p:cNvSpPr>
          <p:nvPr/>
        </p:nvSpPr>
        <p:spPr bwMode="auto">
          <a:xfrm rot="3886176">
            <a:off x="4719637" y="4427538"/>
            <a:ext cx="339725" cy="71755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009" name="Oval 97"/>
          <p:cNvSpPr>
            <a:spLocks noChangeArrowheads="1"/>
          </p:cNvSpPr>
          <p:nvPr/>
        </p:nvSpPr>
        <p:spPr bwMode="auto">
          <a:xfrm>
            <a:off x="4676775" y="4997450"/>
            <a:ext cx="441325" cy="411163"/>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9010" name="Group 98"/>
          <p:cNvGrpSpPr>
            <a:grpSpLocks/>
          </p:cNvGrpSpPr>
          <p:nvPr/>
        </p:nvGrpSpPr>
        <p:grpSpPr bwMode="auto">
          <a:xfrm>
            <a:off x="5113338" y="4402138"/>
            <a:ext cx="361950" cy="338137"/>
            <a:chOff x="2985" y="3646"/>
            <a:chExt cx="228" cy="213"/>
          </a:xfrm>
        </p:grpSpPr>
        <p:sp>
          <p:nvSpPr>
            <p:cNvPr id="39011" name="Oval 99"/>
            <p:cNvSpPr>
              <a:spLocks noChangeArrowheads="1"/>
            </p:cNvSpPr>
            <p:nvPr/>
          </p:nvSpPr>
          <p:spPr bwMode="auto">
            <a:xfrm>
              <a:off x="2985" y="3646"/>
              <a:ext cx="228" cy="213"/>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012" name="Oval 100"/>
            <p:cNvSpPr>
              <a:spLocks noChangeArrowheads="1"/>
            </p:cNvSpPr>
            <p:nvPr/>
          </p:nvSpPr>
          <p:spPr bwMode="auto">
            <a:xfrm>
              <a:off x="3006" y="3664"/>
              <a:ext cx="187" cy="179"/>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9014" name="Rectangle 102"/>
          <p:cNvSpPr>
            <a:spLocks noChangeArrowheads="1"/>
          </p:cNvSpPr>
          <p:nvPr/>
        </p:nvSpPr>
        <p:spPr bwMode="auto">
          <a:xfrm>
            <a:off x="7561263" y="1978025"/>
            <a:ext cx="1054100" cy="388938"/>
          </a:xfrm>
          <a:prstGeom prst="rect">
            <a:avLst/>
          </a:prstGeom>
          <a:solidFill>
            <a:srgbClr val="00FF00"/>
          </a:solidFill>
          <a:ln w="2857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015" name="Rectangle 103" descr="Large checker board"/>
          <p:cNvSpPr>
            <a:spLocks noChangeArrowheads="1"/>
          </p:cNvSpPr>
          <p:nvPr/>
        </p:nvSpPr>
        <p:spPr bwMode="auto">
          <a:xfrm>
            <a:off x="7561263" y="2020888"/>
            <a:ext cx="1066800" cy="288925"/>
          </a:xfrm>
          <a:prstGeom prst="rect">
            <a:avLst/>
          </a:prstGeom>
          <a:pattFill prst="lgCheck">
            <a:fgClr>
              <a:srgbClr val="00FF00"/>
            </a:fgClr>
            <a:bgClr>
              <a:srgbClr val="66FFCC"/>
            </a:bgClr>
          </a:patt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017" name="Rectangle 105"/>
          <p:cNvSpPr>
            <a:spLocks noChangeArrowheads="1"/>
          </p:cNvSpPr>
          <p:nvPr/>
        </p:nvSpPr>
        <p:spPr bwMode="auto">
          <a:xfrm>
            <a:off x="8643938" y="2063750"/>
            <a:ext cx="244475" cy="201613"/>
          </a:xfrm>
          <a:prstGeom prst="rect">
            <a:avLst/>
          </a:prstGeom>
          <a:solidFill>
            <a:srgbClr val="66FF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019" name="Rectangle 107"/>
          <p:cNvSpPr>
            <a:spLocks noChangeArrowheads="1"/>
          </p:cNvSpPr>
          <p:nvPr/>
        </p:nvSpPr>
        <p:spPr bwMode="auto">
          <a:xfrm>
            <a:off x="3232150" y="5094288"/>
            <a:ext cx="173038" cy="663575"/>
          </a:xfrm>
          <a:prstGeom prst="rect">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020" name="Rectangle 108"/>
          <p:cNvSpPr>
            <a:spLocks noChangeArrowheads="1"/>
          </p:cNvSpPr>
          <p:nvPr/>
        </p:nvSpPr>
        <p:spPr bwMode="auto">
          <a:xfrm rot="-5400000">
            <a:off x="3498056" y="4829969"/>
            <a:ext cx="187325" cy="706438"/>
          </a:xfrm>
          <a:prstGeom prst="rect">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021" name="Freeform 109"/>
          <p:cNvSpPr>
            <a:spLocks/>
          </p:cNvSpPr>
          <p:nvPr/>
        </p:nvSpPr>
        <p:spPr bwMode="auto">
          <a:xfrm>
            <a:off x="3216275" y="5094288"/>
            <a:ext cx="708025" cy="677862"/>
          </a:xfrm>
          <a:custGeom>
            <a:avLst/>
            <a:gdLst>
              <a:gd name="T0" fmla="*/ 446 w 446"/>
              <a:gd name="T1" fmla="*/ 0 h 427"/>
              <a:gd name="T2" fmla="*/ 0 w 446"/>
              <a:gd name="T3" fmla="*/ 0 h 427"/>
              <a:gd name="T4" fmla="*/ 0 w 446"/>
              <a:gd name="T5" fmla="*/ 427 h 427"/>
            </a:gdLst>
            <a:ahLst/>
            <a:cxnLst>
              <a:cxn ang="0">
                <a:pos x="T0" y="T1"/>
              </a:cxn>
              <a:cxn ang="0">
                <a:pos x="T2" y="T3"/>
              </a:cxn>
              <a:cxn ang="0">
                <a:pos x="T4" y="T5"/>
              </a:cxn>
            </a:cxnLst>
            <a:rect l="0" t="0" r="r" b="b"/>
            <a:pathLst>
              <a:path w="446" h="427">
                <a:moveTo>
                  <a:pt x="446" y="0"/>
                </a:moveTo>
                <a:lnTo>
                  <a:pt x="0" y="0"/>
                </a:lnTo>
                <a:lnTo>
                  <a:pt x="0" y="427"/>
                </a:lnTo>
              </a:path>
            </a:pathLst>
          </a:custGeom>
          <a:noFill/>
          <a:ln w="28575" cap="flat" cmpd="sng">
            <a:solidFill>
              <a:schemeClr val="tx1"/>
            </a:solidFill>
            <a:prstDash val="solid"/>
            <a:round/>
            <a:headEnd/>
            <a:tailEnd/>
          </a:ln>
          <a:effectLst/>
          <a:extLst>
            <a:ext uri="{909E8E84-426E-40DD-AFC4-6F175D3DCCD1}">
              <a14:hiddenFill xmlns="" xmlns:a14="http://schemas.microsoft.com/office/drawing/2010/main">
                <a:solidFill>
                  <a:srgbClr val="33CC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022" name="Freeform 110"/>
          <p:cNvSpPr>
            <a:spLocks/>
          </p:cNvSpPr>
          <p:nvPr/>
        </p:nvSpPr>
        <p:spPr bwMode="auto">
          <a:xfrm>
            <a:off x="3390900" y="5281613"/>
            <a:ext cx="519113" cy="461962"/>
          </a:xfrm>
          <a:custGeom>
            <a:avLst/>
            <a:gdLst>
              <a:gd name="T0" fmla="*/ 327 w 327"/>
              <a:gd name="T1" fmla="*/ 0 h 291"/>
              <a:gd name="T2" fmla="*/ 0 w 327"/>
              <a:gd name="T3" fmla="*/ 0 h 291"/>
              <a:gd name="T4" fmla="*/ 0 w 327"/>
              <a:gd name="T5" fmla="*/ 291 h 291"/>
            </a:gdLst>
            <a:ahLst/>
            <a:cxnLst>
              <a:cxn ang="0">
                <a:pos x="T0" y="T1"/>
              </a:cxn>
              <a:cxn ang="0">
                <a:pos x="T2" y="T3"/>
              </a:cxn>
              <a:cxn ang="0">
                <a:pos x="T4" y="T5"/>
              </a:cxn>
            </a:cxnLst>
            <a:rect l="0" t="0" r="r" b="b"/>
            <a:pathLst>
              <a:path w="327" h="291">
                <a:moveTo>
                  <a:pt x="327" y="0"/>
                </a:moveTo>
                <a:lnTo>
                  <a:pt x="0" y="0"/>
                </a:lnTo>
                <a:lnTo>
                  <a:pt x="0" y="291"/>
                </a:lnTo>
              </a:path>
            </a:pathLst>
          </a:custGeom>
          <a:noFill/>
          <a:ln w="28575" cap="flat" cmpd="sng">
            <a:solidFill>
              <a:schemeClr val="tx1"/>
            </a:solidFill>
            <a:prstDash val="solid"/>
            <a:round/>
            <a:headEnd/>
            <a:tailEnd/>
          </a:ln>
          <a:effectLst/>
          <a:extLst>
            <a:ext uri="{909E8E84-426E-40DD-AFC4-6F175D3DCCD1}">
              <a14:hiddenFill xmlns="" xmlns:a14="http://schemas.microsoft.com/office/drawing/2010/main">
                <a:solidFill>
                  <a:srgbClr val="33CC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023" name="WordArt 111"/>
          <p:cNvSpPr>
            <a:spLocks noChangeArrowheads="1" noChangeShapeType="1" noTextEdit="1"/>
          </p:cNvSpPr>
          <p:nvPr/>
        </p:nvSpPr>
        <p:spPr bwMode="auto">
          <a:xfrm>
            <a:off x="855663" y="3017838"/>
            <a:ext cx="2860675" cy="427037"/>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4.  Exhaust Stroke</a:t>
            </a:r>
          </a:p>
        </p:txBody>
      </p:sp>
      <p:grpSp>
        <p:nvGrpSpPr>
          <p:cNvPr id="39037" name="Group 125"/>
          <p:cNvGrpSpPr>
            <a:grpSpLocks/>
          </p:cNvGrpSpPr>
          <p:nvPr/>
        </p:nvGrpSpPr>
        <p:grpSpPr bwMode="auto">
          <a:xfrm>
            <a:off x="6546850" y="2466975"/>
            <a:ext cx="2314575" cy="2432050"/>
            <a:chOff x="4060" y="1173"/>
            <a:chExt cx="1458" cy="1532"/>
          </a:xfrm>
        </p:grpSpPr>
        <p:grpSp>
          <p:nvGrpSpPr>
            <p:cNvPr id="39038" name="Group 126"/>
            <p:cNvGrpSpPr>
              <a:grpSpLocks/>
            </p:cNvGrpSpPr>
            <p:nvPr/>
          </p:nvGrpSpPr>
          <p:grpSpPr bwMode="auto">
            <a:xfrm>
              <a:off x="4060" y="1173"/>
              <a:ext cx="1458" cy="1532"/>
              <a:chOff x="4060" y="1173"/>
              <a:chExt cx="1458" cy="1532"/>
            </a:xfrm>
          </p:grpSpPr>
          <p:sp>
            <p:nvSpPr>
              <p:cNvPr id="39039" name="Freeform 127"/>
              <p:cNvSpPr>
                <a:spLocks/>
              </p:cNvSpPr>
              <p:nvPr/>
            </p:nvSpPr>
            <p:spPr bwMode="auto">
              <a:xfrm>
                <a:off x="4227" y="1173"/>
                <a:ext cx="1291" cy="1236"/>
              </a:xfrm>
              <a:custGeom>
                <a:avLst/>
                <a:gdLst>
                  <a:gd name="T0" fmla="*/ 0 w 1291"/>
                  <a:gd name="T1" fmla="*/ 0 h 1236"/>
                  <a:gd name="T2" fmla="*/ 0 w 1291"/>
                  <a:gd name="T3" fmla="*/ 1236 h 1236"/>
                  <a:gd name="T4" fmla="*/ 1291 w 1291"/>
                  <a:gd name="T5" fmla="*/ 1236 h 1236"/>
                </a:gdLst>
                <a:ahLst/>
                <a:cxnLst>
                  <a:cxn ang="0">
                    <a:pos x="T0" y="T1"/>
                  </a:cxn>
                  <a:cxn ang="0">
                    <a:pos x="T2" y="T3"/>
                  </a:cxn>
                  <a:cxn ang="0">
                    <a:pos x="T4" y="T5"/>
                  </a:cxn>
                </a:cxnLst>
                <a:rect l="0" t="0" r="r" b="b"/>
                <a:pathLst>
                  <a:path w="1291" h="1236">
                    <a:moveTo>
                      <a:pt x="0" y="0"/>
                    </a:moveTo>
                    <a:lnTo>
                      <a:pt x="0" y="1236"/>
                    </a:lnTo>
                    <a:lnTo>
                      <a:pt x="1291" y="1236"/>
                    </a:lnTo>
                  </a:path>
                </a:pathLst>
              </a:custGeom>
              <a:noFill/>
              <a:ln w="9525" cap="flat" cmpd="sng">
                <a:solidFill>
                  <a:schemeClr val="tx1"/>
                </a:solidFill>
                <a:prstDash val="solid"/>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040" name="Text Box 128"/>
              <p:cNvSpPr txBox="1">
                <a:spLocks noChangeArrowheads="1"/>
              </p:cNvSpPr>
              <p:nvPr/>
            </p:nvSpPr>
            <p:spPr bwMode="auto">
              <a:xfrm>
                <a:off x="4739" y="2397"/>
                <a:ext cx="394"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t>volume</a:t>
                </a:r>
              </a:p>
            </p:txBody>
          </p:sp>
          <p:sp>
            <p:nvSpPr>
              <p:cNvPr id="39041" name="Text Box 129"/>
              <p:cNvSpPr txBox="1">
                <a:spLocks noChangeArrowheads="1"/>
              </p:cNvSpPr>
              <p:nvPr/>
            </p:nvSpPr>
            <p:spPr bwMode="auto">
              <a:xfrm rot="-5400000">
                <a:off x="3924" y="1614"/>
                <a:ext cx="446"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t>pressure</a:t>
                </a:r>
              </a:p>
            </p:txBody>
          </p:sp>
          <p:sp>
            <p:nvSpPr>
              <p:cNvPr id="39042" name="Freeform 130"/>
              <p:cNvSpPr>
                <a:spLocks/>
              </p:cNvSpPr>
              <p:nvPr/>
            </p:nvSpPr>
            <p:spPr bwMode="auto">
              <a:xfrm>
                <a:off x="4466" y="1261"/>
                <a:ext cx="826" cy="938"/>
              </a:xfrm>
              <a:custGeom>
                <a:avLst/>
                <a:gdLst>
                  <a:gd name="T0" fmla="*/ 743 w 826"/>
                  <a:gd name="T1" fmla="*/ 803 h 938"/>
                  <a:gd name="T2" fmla="*/ 579 w 826"/>
                  <a:gd name="T3" fmla="*/ 748 h 938"/>
                  <a:gd name="T4" fmla="*/ 497 w 826"/>
                  <a:gd name="T5" fmla="*/ 721 h 938"/>
                  <a:gd name="T6" fmla="*/ 333 w 826"/>
                  <a:gd name="T7" fmla="*/ 630 h 938"/>
                  <a:gd name="T8" fmla="*/ 252 w 826"/>
                  <a:gd name="T9" fmla="*/ 566 h 938"/>
                  <a:gd name="T10" fmla="*/ 224 w 826"/>
                  <a:gd name="T11" fmla="*/ 548 h 938"/>
                  <a:gd name="T12" fmla="*/ 206 w 826"/>
                  <a:gd name="T13" fmla="*/ 521 h 938"/>
                  <a:gd name="T14" fmla="*/ 179 w 826"/>
                  <a:gd name="T15" fmla="*/ 503 h 938"/>
                  <a:gd name="T16" fmla="*/ 170 w 826"/>
                  <a:gd name="T17" fmla="*/ 475 h 938"/>
                  <a:gd name="T18" fmla="*/ 124 w 826"/>
                  <a:gd name="T19" fmla="*/ 439 h 938"/>
                  <a:gd name="T20" fmla="*/ 97 w 826"/>
                  <a:gd name="T21" fmla="*/ 385 h 938"/>
                  <a:gd name="T22" fmla="*/ 24 w 826"/>
                  <a:gd name="T23" fmla="*/ 212 h 938"/>
                  <a:gd name="T24" fmla="*/ 6 w 826"/>
                  <a:gd name="T25" fmla="*/ 103 h 938"/>
                  <a:gd name="T26" fmla="*/ 24 w 826"/>
                  <a:gd name="T27" fmla="*/ 39 h 938"/>
                  <a:gd name="T28" fmla="*/ 70 w 826"/>
                  <a:gd name="T29" fmla="*/ 12 h 938"/>
                  <a:gd name="T30" fmla="*/ 97 w 826"/>
                  <a:gd name="T31" fmla="*/ 3 h 938"/>
                  <a:gd name="T32" fmla="*/ 152 w 826"/>
                  <a:gd name="T33" fmla="*/ 12 h 938"/>
                  <a:gd name="T34" fmla="*/ 206 w 826"/>
                  <a:gd name="T35" fmla="*/ 30 h 938"/>
                  <a:gd name="T36" fmla="*/ 261 w 826"/>
                  <a:gd name="T37" fmla="*/ 66 h 938"/>
                  <a:gd name="T38" fmla="*/ 352 w 826"/>
                  <a:gd name="T39" fmla="*/ 157 h 938"/>
                  <a:gd name="T40" fmla="*/ 552 w 826"/>
                  <a:gd name="T41" fmla="*/ 375 h 938"/>
                  <a:gd name="T42" fmla="*/ 606 w 826"/>
                  <a:gd name="T43" fmla="*/ 403 h 938"/>
                  <a:gd name="T44" fmla="*/ 752 w 826"/>
                  <a:gd name="T45" fmla="*/ 539 h 938"/>
                  <a:gd name="T46" fmla="*/ 761 w 826"/>
                  <a:gd name="T47" fmla="*/ 566 h 938"/>
                  <a:gd name="T48" fmla="*/ 779 w 826"/>
                  <a:gd name="T49" fmla="*/ 585 h 938"/>
                  <a:gd name="T50" fmla="*/ 797 w 826"/>
                  <a:gd name="T51" fmla="*/ 639 h 938"/>
                  <a:gd name="T52" fmla="*/ 806 w 826"/>
                  <a:gd name="T53" fmla="*/ 666 h 938"/>
                  <a:gd name="T54" fmla="*/ 806 w 826"/>
                  <a:gd name="T55" fmla="*/ 794 h 938"/>
                  <a:gd name="T56" fmla="*/ 624 w 826"/>
                  <a:gd name="T57" fmla="*/ 830 h 938"/>
                  <a:gd name="T58" fmla="*/ 152 w 826"/>
                  <a:gd name="T59" fmla="*/ 776 h 938"/>
                  <a:gd name="T60" fmla="*/ 34 w 826"/>
                  <a:gd name="T61" fmla="*/ 803 h 938"/>
                  <a:gd name="T62" fmla="*/ 152 w 826"/>
                  <a:gd name="T63" fmla="*/ 876 h 938"/>
                  <a:gd name="T64" fmla="*/ 370 w 826"/>
                  <a:gd name="T65" fmla="*/ 921 h 938"/>
                  <a:gd name="T66" fmla="*/ 570 w 826"/>
                  <a:gd name="T67" fmla="*/ 921 h 938"/>
                  <a:gd name="T68" fmla="*/ 733 w 826"/>
                  <a:gd name="T69" fmla="*/ 885 h 938"/>
                  <a:gd name="T70" fmla="*/ 797 w 826"/>
                  <a:gd name="T71" fmla="*/ 794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26" h="938">
                    <a:moveTo>
                      <a:pt x="743" y="803"/>
                    </a:moveTo>
                    <a:cubicBezTo>
                      <a:pt x="688" y="785"/>
                      <a:pt x="634" y="766"/>
                      <a:pt x="579" y="748"/>
                    </a:cubicBezTo>
                    <a:cubicBezTo>
                      <a:pt x="555" y="740"/>
                      <a:pt x="518" y="735"/>
                      <a:pt x="497" y="721"/>
                    </a:cubicBezTo>
                    <a:cubicBezTo>
                      <a:pt x="444" y="686"/>
                      <a:pt x="394" y="649"/>
                      <a:pt x="333" y="630"/>
                    </a:cubicBezTo>
                    <a:cubicBezTo>
                      <a:pt x="292" y="589"/>
                      <a:pt x="314" y="607"/>
                      <a:pt x="252" y="566"/>
                    </a:cubicBezTo>
                    <a:cubicBezTo>
                      <a:pt x="243" y="560"/>
                      <a:pt x="224" y="548"/>
                      <a:pt x="224" y="548"/>
                    </a:cubicBezTo>
                    <a:cubicBezTo>
                      <a:pt x="218" y="539"/>
                      <a:pt x="214" y="529"/>
                      <a:pt x="206" y="521"/>
                    </a:cubicBezTo>
                    <a:cubicBezTo>
                      <a:pt x="198" y="513"/>
                      <a:pt x="186" y="512"/>
                      <a:pt x="179" y="503"/>
                    </a:cubicBezTo>
                    <a:cubicBezTo>
                      <a:pt x="173" y="495"/>
                      <a:pt x="176" y="483"/>
                      <a:pt x="170" y="475"/>
                    </a:cubicBezTo>
                    <a:cubicBezTo>
                      <a:pt x="158" y="460"/>
                      <a:pt x="138" y="452"/>
                      <a:pt x="124" y="439"/>
                    </a:cubicBezTo>
                    <a:cubicBezTo>
                      <a:pt x="90" y="336"/>
                      <a:pt x="145" y="495"/>
                      <a:pt x="97" y="385"/>
                    </a:cubicBezTo>
                    <a:cubicBezTo>
                      <a:pt x="74" y="332"/>
                      <a:pt x="38" y="267"/>
                      <a:pt x="24" y="212"/>
                    </a:cubicBezTo>
                    <a:cubicBezTo>
                      <a:pt x="16" y="165"/>
                      <a:pt x="0" y="132"/>
                      <a:pt x="6" y="103"/>
                    </a:cubicBezTo>
                    <a:cubicBezTo>
                      <a:pt x="6" y="74"/>
                      <a:pt x="13" y="54"/>
                      <a:pt x="24" y="39"/>
                    </a:cubicBezTo>
                    <a:cubicBezTo>
                      <a:pt x="25" y="30"/>
                      <a:pt x="62" y="18"/>
                      <a:pt x="70" y="12"/>
                    </a:cubicBezTo>
                    <a:cubicBezTo>
                      <a:pt x="85" y="1"/>
                      <a:pt x="79" y="9"/>
                      <a:pt x="97" y="3"/>
                    </a:cubicBezTo>
                    <a:cubicBezTo>
                      <a:pt x="106" y="0"/>
                      <a:pt x="152" y="12"/>
                      <a:pt x="152" y="12"/>
                    </a:cubicBezTo>
                    <a:cubicBezTo>
                      <a:pt x="170" y="18"/>
                      <a:pt x="190" y="20"/>
                      <a:pt x="206" y="30"/>
                    </a:cubicBezTo>
                    <a:cubicBezTo>
                      <a:pt x="224" y="42"/>
                      <a:pt x="261" y="66"/>
                      <a:pt x="261" y="66"/>
                    </a:cubicBezTo>
                    <a:cubicBezTo>
                      <a:pt x="288" y="107"/>
                      <a:pt x="316" y="123"/>
                      <a:pt x="352" y="157"/>
                    </a:cubicBezTo>
                    <a:cubicBezTo>
                      <a:pt x="378" y="238"/>
                      <a:pt x="471" y="349"/>
                      <a:pt x="552" y="375"/>
                    </a:cubicBezTo>
                    <a:cubicBezTo>
                      <a:pt x="622" y="424"/>
                      <a:pt x="538" y="369"/>
                      <a:pt x="606" y="403"/>
                    </a:cubicBezTo>
                    <a:cubicBezTo>
                      <a:pt x="661" y="430"/>
                      <a:pt x="717" y="490"/>
                      <a:pt x="752" y="539"/>
                    </a:cubicBezTo>
                    <a:cubicBezTo>
                      <a:pt x="755" y="548"/>
                      <a:pt x="756" y="558"/>
                      <a:pt x="761" y="566"/>
                    </a:cubicBezTo>
                    <a:cubicBezTo>
                      <a:pt x="765" y="574"/>
                      <a:pt x="775" y="577"/>
                      <a:pt x="779" y="585"/>
                    </a:cubicBezTo>
                    <a:cubicBezTo>
                      <a:pt x="787" y="602"/>
                      <a:pt x="791" y="621"/>
                      <a:pt x="797" y="639"/>
                    </a:cubicBezTo>
                    <a:cubicBezTo>
                      <a:pt x="800" y="648"/>
                      <a:pt x="806" y="666"/>
                      <a:pt x="806" y="666"/>
                    </a:cubicBezTo>
                    <a:cubicBezTo>
                      <a:pt x="810" y="692"/>
                      <a:pt x="826" y="768"/>
                      <a:pt x="806" y="794"/>
                    </a:cubicBezTo>
                    <a:cubicBezTo>
                      <a:pt x="790" y="815"/>
                      <a:pt x="639" y="828"/>
                      <a:pt x="624" y="830"/>
                    </a:cubicBezTo>
                    <a:cubicBezTo>
                      <a:pt x="455" y="820"/>
                      <a:pt x="324" y="781"/>
                      <a:pt x="152" y="776"/>
                    </a:cubicBezTo>
                    <a:cubicBezTo>
                      <a:pt x="82" y="785"/>
                      <a:pt x="102" y="781"/>
                      <a:pt x="34" y="803"/>
                    </a:cubicBezTo>
                    <a:cubicBezTo>
                      <a:pt x="28" y="809"/>
                      <a:pt x="97" y="848"/>
                      <a:pt x="152" y="876"/>
                    </a:cubicBezTo>
                    <a:cubicBezTo>
                      <a:pt x="279" y="903"/>
                      <a:pt x="325" y="917"/>
                      <a:pt x="370" y="921"/>
                    </a:cubicBezTo>
                    <a:cubicBezTo>
                      <a:pt x="570" y="930"/>
                      <a:pt x="395" y="938"/>
                      <a:pt x="570" y="921"/>
                    </a:cubicBezTo>
                    <a:cubicBezTo>
                      <a:pt x="625" y="907"/>
                      <a:pt x="679" y="903"/>
                      <a:pt x="733" y="885"/>
                    </a:cubicBezTo>
                    <a:cubicBezTo>
                      <a:pt x="766" y="863"/>
                      <a:pt x="797" y="836"/>
                      <a:pt x="797" y="794"/>
                    </a:cubicBezTo>
                  </a:path>
                </a:pathLst>
              </a:custGeom>
              <a:noFill/>
              <a:ln w="9525" cap="flat" cmpd="sng">
                <a:solidFill>
                  <a:schemeClr val="bg2"/>
                </a:solidFill>
                <a:prstDash val="solid"/>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043" name="Line 131"/>
              <p:cNvSpPr>
                <a:spLocks noChangeShapeType="1"/>
              </p:cNvSpPr>
              <p:nvPr/>
            </p:nvSpPr>
            <p:spPr bwMode="auto">
              <a:xfrm>
                <a:off x="4300" y="2073"/>
                <a:ext cx="109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044" name="Line 132"/>
              <p:cNvSpPr>
                <a:spLocks noChangeShapeType="1"/>
              </p:cNvSpPr>
              <p:nvPr/>
            </p:nvSpPr>
            <p:spPr bwMode="auto">
              <a:xfrm>
                <a:off x="5272" y="1836"/>
                <a:ext cx="0" cy="68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045" name="Line 133"/>
              <p:cNvSpPr>
                <a:spLocks noChangeShapeType="1"/>
              </p:cNvSpPr>
              <p:nvPr/>
            </p:nvSpPr>
            <p:spPr bwMode="auto">
              <a:xfrm>
                <a:off x="4480" y="1809"/>
                <a:ext cx="1" cy="7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046" name="Text Box 134"/>
              <p:cNvSpPr txBox="1">
                <a:spLocks noChangeArrowheads="1"/>
              </p:cNvSpPr>
              <p:nvPr/>
            </p:nvSpPr>
            <p:spPr bwMode="auto">
              <a:xfrm>
                <a:off x="4349" y="2523"/>
                <a:ext cx="302"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t>TDC</a:t>
                </a:r>
              </a:p>
            </p:txBody>
          </p:sp>
          <p:sp>
            <p:nvSpPr>
              <p:cNvPr id="39047" name="Text Box 135"/>
              <p:cNvSpPr txBox="1">
                <a:spLocks noChangeArrowheads="1"/>
              </p:cNvSpPr>
              <p:nvPr/>
            </p:nvSpPr>
            <p:spPr bwMode="auto">
              <a:xfrm>
                <a:off x="5147" y="2532"/>
                <a:ext cx="308"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t>BDC</a:t>
                </a:r>
              </a:p>
            </p:txBody>
          </p:sp>
        </p:grpSp>
        <p:sp>
          <p:nvSpPr>
            <p:cNvPr id="39048" name="Text Box 136"/>
            <p:cNvSpPr txBox="1">
              <a:spLocks noChangeArrowheads="1"/>
            </p:cNvSpPr>
            <p:nvPr/>
          </p:nvSpPr>
          <p:spPr bwMode="auto">
            <a:xfrm>
              <a:off x="4503" y="2013"/>
              <a:ext cx="213" cy="2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800">
                  <a:solidFill>
                    <a:schemeClr val="tx2"/>
                  </a:solidFill>
                  <a:sym typeface="ZapfDingbats" pitchFamily="82" charset="2"/>
                </a:rPr>
                <a:t></a:t>
              </a:r>
              <a:endParaRPr lang="en-US"/>
            </a:p>
          </p:txBody>
        </p:sp>
      </p:grpSp>
      <p:sp>
        <p:nvSpPr>
          <p:cNvPr id="39049" name="Text Box 137"/>
          <p:cNvSpPr txBox="1">
            <a:spLocks noChangeArrowheads="1"/>
          </p:cNvSpPr>
          <p:nvPr/>
        </p:nvSpPr>
        <p:spPr bwMode="auto">
          <a:xfrm>
            <a:off x="8261350" y="3700463"/>
            <a:ext cx="338138"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800">
                <a:solidFill>
                  <a:schemeClr val="tx2"/>
                </a:solidFill>
                <a:sym typeface="ZapfDingbats" pitchFamily="82" charset="2"/>
              </a:rPr>
              <a:t></a:t>
            </a:r>
            <a:endParaRPr lang="en-US"/>
          </a:p>
        </p:txBody>
      </p:sp>
      <p:sp>
        <p:nvSpPr>
          <p:cNvPr id="39050" name="Text Box 138"/>
          <p:cNvSpPr txBox="1">
            <a:spLocks noChangeArrowheads="1"/>
          </p:cNvSpPr>
          <p:nvPr/>
        </p:nvSpPr>
        <p:spPr bwMode="auto">
          <a:xfrm>
            <a:off x="7200900" y="3087688"/>
            <a:ext cx="338138"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800">
                <a:solidFill>
                  <a:schemeClr val="tx2"/>
                </a:solidFill>
                <a:sym typeface="ZapfDingbats" pitchFamily="82" charset="2"/>
              </a:rPr>
              <a:t></a:t>
            </a:r>
            <a:endParaRPr lang="en-US"/>
          </a:p>
        </p:txBody>
      </p:sp>
      <p:sp>
        <p:nvSpPr>
          <p:cNvPr id="39051" name="Text Box 139"/>
          <p:cNvSpPr txBox="1">
            <a:spLocks noChangeArrowheads="1"/>
          </p:cNvSpPr>
          <p:nvPr/>
        </p:nvSpPr>
        <p:spPr bwMode="auto">
          <a:xfrm>
            <a:off x="7050088" y="2749550"/>
            <a:ext cx="338137"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800">
                <a:sym typeface="ZapfDingbats" pitchFamily="82" charset="2"/>
              </a:rPr>
              <a:t></a:t>
            </a:r>
            <a:endParaRPr lang="en-US">
              <a:solidFill>
                <a:srgbClr val="FF3300"/>
              </a:solidFill>
            </a:endParaRPr>
          </a:p>
        </p:txBody>
      </p:sp>
      <p:sp>
        <p:nvSpPr>
          <p:cNvPr id="39052" name="Text Box 140"/>
          <p:cNvSpPr txBox="1">
            <a:spLocks noChangeArrowheads="1"/>
          </p:cNvSpPr>
          <p:nvPr/>
        </p:nvSpPr>
        <p:spPr bwMode="auto">
          <a:xfrm>
            <a:off x="7461250" y="2541588"/>
            <a:ext cx="338138"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800">
                <a:sym typeface="ZapfDingbats" pitchFamily="82" charset="2"/>
              </a:rPr>
              <a:t></a:t>
            </a:r>
            <a:endParaRPr lang="en-US">
              <a:solidFill>
                <a:srgbClr val="FF3300"/>
              </a:solidFill>
            </a:endParaRPr>
          </a:p>
        </p:txBody>
      </p:sp>
      <p:sp>
        <p:nvSpPr>
          <p:cNvPr id="39053" name="Text Box 141"/>
          <p:cNvSpPr txBox="1">
            <a:spLocks noChangeArrowheads="1"/>
          </p:cNvSpPr>
          <p:nvPr/>
        </p:nvSpPr>
        <p:spPr bwMode="auto">
          <a:xfrm>
            <a:off x="8277225" y="3386138"/>
            <a:ext cx="338138"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800">
                <a:sym typeface="ZapfDingbats" pitchFamily="82" charset="2"/>
              </a:rPr>
              <a:t></a:t>
            </a:r>
            <a:endParaRPr lang="en-US">
              <a:solidFill>
                <a:srgbClr val="FF3300"/>
              </a:solidFill>
            </a:endParaRPr>
          </a:p>
        </p:txBody>
      </p:sp>
      <p:sp>
        <p:nvSpPr>
          <p:cNvPr id="39054" name="Text Box 142"/>
          <p:cNvSpPr txBox="1">
            <a:spLocks noChangeArrowheads="1"/>
          </p:cNvSpPr>
          <p:nvPr/>
        </p:nvSpPr>
        <p:spPr bwMode="auto">
          <a:xfrm>
            <a:off x="7346950" y="3625850"/>
            <a:ext cx="338138"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800">
                <a:solidFill>
                  <a:srgbClr val="FF3300"/>
                </a:solidFill>
                <a:sym typeface="ZapfDingbats" pitchFamily="82" charset="2"/>
              </a:rPr>
              <a:t></a:t>
            </a:r>
            <a:endParaRPr lang="en-US">
              <a:solidFill>
                <a:srgbClr val="FF3300"/>
              </a:solidFill>
            </a:endParaRPr>
          </a:p>
        </p:txBody>
      </p:sp>
      <p:grpSp>
        <p:nvGrpSpPr>
          <p:cNvPr id="39055" name="Group 143"/>
          <p:cNvGrpSpPr>
            <a:grpSpLocks/>
          </p:cNvGrpSpPr>
          <p:nvPr/>
        </p:nvGrpSpPr>
        <p:grpSpPr bwMode="auto">
          <a:xfrm rot="-1585264">
            <a:off x="3071813" y="2093913"/>
            <a:ext cx="238125" cy="149225"/>
            <a:chOff x="1348" y="1323"/>
            <a:chExt cx="150" cy="94"/>
          </a:xfrm>
        </p:grpSpPr>
        <p:sp>
          <p:nvSpPr>
            <p:cNvPr id="39056" name="Line 144"/>
            <p:cNvSpPr>
              <a:spLocks noChangeShapeType="1"/>
            </p:cNvSpPr>
            <p:nvPr/>
          </p:nvSpPr>
          <p:spPr bwMode="auto">
            <a:xfrm rot="7248788">
              <a:off x="1376" y="1295"/>
              <a:ext cx="94" cy="15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057" name="Oval 145"/>
            <p:cNvSpPr>
              <a:spLocks noChangeArrowheads="1"/>
            </p:cNvSpPr>
            <p:nvPr/>
          </p:nvSpPr>
          <p:spPr bwMode="auto">
            <a:xfrm rot="21424219">
              <a:off x="1409" y="1341"/>
              <a:ext cx="32" cy="63"/>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9058" name="Rectangle 146"/>
          <p:cNvSpPr>
            <a:spLocks noChangeArrowheads="1"/>
          </p:cNvSpPr>
          <p:nvPr/>
        </p:nvSpPr>
        <p:spPr bwMode="auto">
          <a:xfrm rot="5400000">
            <a:off x="2057400" y="2030413"/>
            <a:ext cx="273050" cy="28575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059" name="Rectangle 147"/>
          <p:cNvSpPr>
            <a:spLocks noChangeArrowheads="1"/>
          </p:cNvSpPr>
          <p:nvPr/>
        </p:nvSpPr>
        <p:spPr bwMode="auto">
          <a:xfrm rot="5400000">
            <a:off x="2221706" y="2148682"/>
            <a:ext cx="236537" cy="76200"/>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9060" name="Group 148"/>
          <p:cNvGrpSpPr>
            <a:grpSpLocks/>
          </p:cNvGrpSpPr>
          <p:nvPr/>
        </p:nvGrpSpPr>
        <p:grpSpPr bwMode="auto">
          <a:xfrm>
            <a:off x="2139950" y="2100263"/>
            <a:ext cx="238125" cy="149225"/>
            <a:chOff x="1348" y="1323"/>
            <a:chExt cx="150" cy="94"/>
          </a:xfrm>
        </p:grpSpPr>
        <p:sp>
          <p:nvSpPr>
            <p:cNvPr id="39061" name="Line 149"/>
            <p:cNvSpPr>
              <a:spLocks noChangeShapeType="1"/>
            </p:cNvSpPr>
            <p:nvPr/>
          </p:nvSpPr>
          <p:spPr bwMode="auto">
            <a:xfrm rot="7248788">
              <a:off x="1376" y="1295"/>
              <a:ext cx="94" cy="15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062" name="Oval 150"/>
            <p:cNvSpPr>
              <a:spLocks noChangeArrowheads="1"/>
            </p:cNvSpPr>
            <p:nvPr/>
          </p:nvSpPr>
          <p:spPr bwMode="auto">
            <a:xfrm rot="21424219">
              <a:off x="1409" y="1341"/>
              <a:ext cx="32" cy="63"/>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 xmlns:p14="http://schemas.microsoft.com/office/powerpoint/2010/main" val="20559047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4978400" y="1992313"/>
            <a:ext cx="692150" cy="677862"/>
          </a:xfrm>
          <a:prstGeom prst="rect">
            <a:avLst/>
          </a:prstGeom>
          <a:solidFill>
            <a:srgbClr val="FFCC99"/>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0" name="Rectangle 4"/>
          <p:cNvSpPr>
            <a:spLocks noChangeArrowheads="1"/>
          </p:cNvSpPr>
          <p:nvPr/>
        </p:nvSpPr>
        <p:spPr bwMode="auto">
          <a:xfrm>
            <a:off x="3275013" y="2020888"/>
            <a:ext cx="750887" cy="288925"/>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1" name="Rectangle 5"/>
          <p:cNvSpPr>
            <a:spLocks noChangeArrowheads="1"/>
          </p:cNvSpPr>
          <p:nvPr/>
        </p:nvSpPr>
        <p:spPr bwMode="auto">
          <a:xfrm>
            <a:off x="4040188" y="2020888"/>
            <a:ext cx="708025" cy="677862"/>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2" name="Rectangle 6"/>
          <p:cNvSpPr>
            <a:spLocks noChangeArrowheads="1"/>
          </p:cNvSpPr>
          <p:nvPr/>
        </p:nvSpPr>
        <p:spPr bwMode="auto">
          <a:xfrm>
            <a:off x="4241800" y="2684463"/>
            <a:ext cx="1241425" cy="431800"/>
          </a:xfrm>
          <a:prstGeom prst="rect">
            <a:avLst/>
          </a:prstGeom>
          <a:gradFill rotWithShape="0">
            <a:gsLst>
              <a:gs pos="0">
                <a:srgbClr val="FFCC99"/>
              </a:gs>
              <a:gs pos="100000">
                <a:srgbClr val="CCFFFF"/>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3" name="Rectangle 7"/>
          <p:cNvSpPr>
            <a:spLocks noChangeArrowheads="1"/>
          </p:cNvSpPr>
          <p:nvPr/>
        </p:nvSpPr>
        <p:spPr bwMode="auto">
          <a:xfrm>
            <a:off x="4248150" y="2463800"/>
            <a:ext cx="93663" cy="120650"/>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9944" name="Group 8"/>
          <p:cNvGrpSpPr>
            <a:grpSpLocks/>
          </p:cNvGrpSpPr>
          <p:nvPr/>
        </p:nvGrpSpPr>
        <p:grpSpPr bwMode="auto">
          <a:xfrm>
            <a:off x="4325938" y="1763713"/>
            <a:ext cx="312737" cy="906462"/>
            <a:chOff x="4642" y="1000"/>
            <a:chExt cx="347" cy="1094"/>
          </a:xfrm>
        </p:grpSpPr>
        <p:sp>
          <p:nvSpPr>
            <p:cNvPr id="39945" name="AutoShape 9"/>
            <p:cNvSpPr>
              <a:spLocks noChangeArrowheads="1"/>
            </p:cNvSpPr>
            <p:nvPr/>
          </p:nvSpPr>
          <p:spPr bwMode="auto">
            <a:xfrm flipH="1" flipV="1">
              <a:off x="4642" y="2002"/>
              <a:ext cx="347" cy="9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6" name="Rectangle 10"/>
            <p:cNvSpPr>
              <a:spLocks noChangeArrowheads="1"/>
            </p:cNvSpPr>
            <p:nvPr/>
          </p:nvSpPr>
          <p:spPr bwMode="auto">
            <a:xfrm>
              <a:off x="4784" y="1000"/>
              <a:ext cx="72" cy="1002"/>
            </a:xfrm>
            <a:prstGeom prst="rect">
              <a:avLst/>
            </a:pr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9947" name="Group 11"/>
          <p:cNvGrpSpPr>
            <a:grpSpLocks/>
          </p:cNvGrpSpPr>
          <p:nvPr/>
        </p:nvGrpSpPr>
        <p:grpSpPr bwMode="auto">
          <a:xfrm>
            <a:off x="5018088" y="1763713"/>
            <a:ext cx="415925" cy="906462"/>
            <a:chOff x="3044" y="584"/>
            <a:chExt cx="344" cy="758"/>
          </a:xfrm>
        </p:grpSpPr>
        <p:sp>
          <p:nvSpPr>
            <p:cNvPr id="39948" name="AutoShape 12"/>
            <p:cNvSpPr>
              <a:spLocks noChangeArrowheads="1"/>
            </p:cNvSpPr>
            <p:nvPr/>
          </p:nvSpPr>
          <p:spPr bwMode="auto">
            <a:xfrm flipH="1" flipV="1">
              <a:off x="3044" y="1278"/>
              <a:ext cx="344" cy="6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9" name="Rectangle 13"/>
            <p:cNvSpPr>
              <a:spLocks noChangeArrowheads="1"/>
            </p:cNvSpPr>
            <p:nvPr/>
          </p:nvSpPr>
          <p:spPr bwMode="auto">
            <a:xfrm>
              <a:off x="3191" y="584"/>
              <a:ext cx="53" cy="694"/>
            </a:xfrm>
            <a:prstGeom prst="rect">
              <a:avLst/>
            </a:prstGeom>
            <a:gradFill rotWithShape="0">
              <a:gsLst>
                <a:gs pos="0">
                  <a:srgbClr val="DDDDDD"/>
                </a:gs>
                <a:gs pos="100000">
                  <a:srgbClr val="FF3300"/>
                </a:gs>
              </a:gsLst>
              <a:lin ang="540000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9950" name="Group 14"/>
          <p:cNvGrpSpPr>
            <a:grpSpLocks/>
          </p:cNvGrpSpPr>
          <p:nvPr/>
        </p:nvGrpSpPr>
        <p:grpSpPr bwMode="auto">
          <a:xfrm>
            <a:off x="3679825" y="2000250"/>
            <a:ext cx="2378075" cy="2951163"/>
            <a:chOff x="1936" y="782"/>
            <a:chExt cx="1968" cy="2468"/>
          </a:xfrm>
        </p:grpSpPr>
        <p:sp>
          <p:nvSpPr>
            <p:cNvPr id="39951" name="Freeform 15"/>
            <p:cNvSpPr>
              <a:spLocks/>
            </p:cNvSpPr>
            <p:nvPr/>
          </p:nvSpPr>
          <p:spPr bwMode="auto">
            <a:xfrm>
              <a:off x="1936" y="1017"/>
              <a:ext cx="576" cy="2230"/>
            </a:xfrm>
            <a:custGeom>
              <a:avLst/>
              <a:gdLst>
                <a:gd name="T0" fmla="*/ 391 w 773"/>
                <a:gd name="T1" fmla="*/ 0 h 3218"/>
                <a:gd name="T2" fmla="*/ 391 w 773"/>
                <a:gd name="T3" fmla="*/ 2673 h 3218"/>
                <a:gd name="T4" fmla="*/ 109 w 773"/>
                <a:gd name="T5" fmla="*/ 2982 h 3218"/>
                <a:gd name="T6" fmla="*/ 109 w 773"/>
                <a:gd name="T7" fmla="*/ 3109 h 3218"/>
                <a:gd name="T8" fmla="*/ 0 w 773"/>
                <a:gd name="T9" fmla="*/ 3109 h 3218"/>
                <a:gd name="T10" fmla="*/ 0 w 773"/>
                <a:gd name="T11" fmla="*/ 3218 h 3218"/>
                <a:gd name="T12" fmla="*/ 246 w 773"/>
                <a:gd name="T13" fmla="*/ 3218 h 3218"/>
                <a:gd name="T14" fmla="*/ 255 w 773"/>
                <a:gd name="T15" fmla="*/ 3045 h 3218"/>
                <a:gd name="T16" fmla="*/ 618 w 773"/>
                <a:gd name="T17" fmla="*/ 2636 h 3218"/>
                <a:gd name="T18" fmla="*/ 618 w 773"/>
                <a:gd name="T19" fmla="*/ 463 h 3218"/>
                <a:gd name="T20" fmla="*/ 719 w 773"/>
                <a:gd name="T21" fmla="*/ 465 h 3218"/>
                <a:gd name="T22" fmla="*/ 773 w 773"/>
                <a:gd name="T23" fmla="*/ 411 h 3218"/>
                <a:gd name="T24" fmla="*/ 773 w 773"/>
                <a:gd name="T25" fmla="*/ 189 h 3218"/>
                <a:gd name="T26" fmla="*/ 655 w 773"/>
                <a:gd name="T27" fmla="*/ 82 h 3218"/>
                <a:gd name="T28" fmla="*/ 391 w 773"/>
                <a:gd name="T29" fmla="*/ 0 h 3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3" h="3218">
                  <a:moveTo>
                    <a:pt x="391" y="0"/>
                  </a:moveTo>
                  <a:lnTo>
                    <a:pt x="391" y="2673"/>
                  </a:lnTo>
                  <a:lnTo>
                    <a:pt x="109" y="2982"/>
                  </a:lnTo>
                  <a:lnTo>
                    <a:pt x="109" y="3109"/>
                  </a:lnTo>
                  <a:lnTo>
                    <a:pt x="0" y="3109"/>
                  </a:lnTo>
                  <a:lnTo>
                    <a:pt x="0" y="3218"/>
                  </a:lnTo>
                  <a:lnTo>
                    <a:pt x="246" y="3218"/>
                  </a:lnTo>
                  <a:lnTo>
                    <a:pt x="255" y="3045"/>
                  </a:lnTo>
                  <a:lnTo>
                    <a:pt x="618" y="2636"/>
                  </a:lnTo>
                  <a:lnTo>
                    <a:pt x="618" y="463"/>
                  </a:lnTo>
                  <a:lnTo>
                    <a:pt x="719" y="465"/>
                  </a:lnTo>
                  <a:lnTo>
                    <a:pt x="773" y="411"/>
                  </a:lnTo>
                  <a:lnTo>
                    <a:pt x="773" y="189"/>
                  </a:lnTo>
                  <a:lnTo>
                    <a:pt x="655" y="82"/>
                  </a:lnTo>
                  <a:lnTo>
                    <a:pt x="391" y="0"/>
                  </a:lnTo>
                  <a:close/>
                </a:path>
              </a:pathLst>
            </a:custGeom>
            <a:solidFill>
              <a:schemeClr val="accent1"/>
            </a:solidFill>
            <a:ln w="38100"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2" name="Rectangle 16"/>
            <p:cNvSpPr>
              <a:spLocks noChangeArrowheads="1"/>
            </p:cNvSpPr>
            <p:nvPr/>
          </p:nvSpPr>
          <p:spPr bwMode="auto">
            <a:xfrm>
              <a:off x="2283" y="1179"/>
              <a:ext cx="63" cy="752"/>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3" name="Rectangle 17"/>
            <p:cNvSpPr>
              <a:spLocks noChangeArrowheads="1"/>
            </p:cNvSpPr>
            <p:nvPr/>
          </p:nvSpPr>
          <p:spPr bwMode="auto">
            <a:xfrm>
              <a:off x="2283" y="2014"/>
              <a:ext cx="64" cy="752"/>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4" name="Freeform 18"/>
            <p:cNvSpPr>
              <a:spLocks/>
            </p:cNvSpPr>
            <p:nvPr/>
          </p:nvSpPr>
          <p:spPr bwMode="auto">
            <a:xfrm>
              <a:off x="2239" y="782"/>
              <a:ext cx="336" cy="196"/>
            </a:xfrm>
            <a:custGeom>
              <a:avLst/>
              <a:gdLst>
                <a:gd name="T0" fmla="*/ 450 w 450"/>
                <a:gd name="T1" fmla="*/ 282 h 282"/>
                <a:gd name="T2" fmla="*/ 0 w 450"/>
                <a:gd name="T3" fmla="*/ 72 h 282"/>
                <a:gd name="T4" fmla="*/ 0 w 450"/>
                <a:gd name="T5" fmla="*/ 0 h 282"/>
                <a:gd name="T6" fmla="*/ 450 w 450"/>
                <a:gd name="T7" fmla="*/ 0 h 282"/>
                <a:gd name="T8" fmla="*/ 450 w 450"/>
                <a:gd name="T9" fmla="*/ 282 h 282"/>
              </a:gdLst>
              <a:ahLst/>
              <a:cxnLst>
                <a:cxn ang="0">
                  <a:pos x="T0" y="T1"/>
                </a:cxn>
                <a:cxn ang="0">
                  <a:pos x="T2" y="T3"/>
                </a:cxn>
                <a:cxn ang="0">
                  <a:pos x="T4" y="T5"/>
                </a:cxn>
                <a:cxn ang="0">
                  <a:pos x="T6" y="T7"/>
                </a:cxn>
                <a:cxn ang="0">
                  <a:pos x="T8" y="T9"/>
                </a:cxn>
              </a:cxnLst>
              <a:rect l="0" t="0" r="r" b="b"/>
              <a:pathLst>
                <a:path w="450" h="282">
                  <a:moveTo>
                    <a:pt x="450" y="282"/>
                  </a:moveTo>
                  <a:lnTo>
                    <a:pt x="0" y="72"/>
                  </a:lnTo>
                  <a:lnTo>
                    <a:pt x="0" y="0"/>
                  </a:lnTo>
                  <a:lnTo>
                    <a:pt x="450" y="0"/>
                  </a:lnTo>
                  <a:lnTo>
                    <a:pt x="450" y="282"/>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5" name="Freeform 19"/>
            <p:cNvSpPr>
              <a:spLocks/>
            </p:cNvSpPr>
            <p:nvPr/>
          </p:nvSpPr>
          <p:spPr bwMode="auto">
            <a:xfrm flipH="1">
              <a:off x="3321" y="1020"/>
              <a:ext cx="583" cy="2230"/>
            </a:xfrm>
            <a:custGeom>
              <a:avLst/>
              <a:gdLst>
                <a:gd name="T0" fmla="*/ 391 w 782"/>
                <a:gd name="T1" fmla="*/ 0 h 3218"/>
                <a:gd name="T2" fmla="*/ 391 w 782"/>
                <a:gd name="T3" fmla="*/ 2673 h 3218"/>
                <a:gd name="T4" fmla="*/ 109 w 782"/>
                <a:gd name="T5" fmla="*/ 2982 h 3218"/>
                <a:gd name="T6" fmla="*/ 109 w 782"/>
                <a:gd name="T7" fmla="*/ 3109 h 3218"/>
                <a:gd name="T8" fmla="*/ 0 w 782"/>
                <a:gd name="T9" fmla="*/ 3109 h 3218"/>
                <a:gd name="T10" fmla="*/ 0 w 782"/>
                <a:gd name="T11" fmla="*/ 3218 h 3218"/>
                <a:gd name="T12" fmla="*/ 246 w 782"/>
                <a:gd name="T13" fmla="*/ 3218 h 3218"/>
                <a:gd name="T14" fmla="*/ 255 w 782"/>
                <a:gd name="T15" fmla="*/ 3045 h 3218"/>
                <a:gd name="T16" fmla="*/ 618 w 782"/>
                <a:gd name="T17" fmla="*/ 2636 h 3218"/>
                <a:gd name="T18" fmla="*/ 618 w 782"/>
                <a:gd name="T19" fmla="*/ 463 h 3218"/>
                <a:gd name="T20" fmla="*/ 700 w 782"/>
                <a:gd name="T21" fmla="*/ 463 h 3218"/>
                <a:gd name="T22" fmla="*/ 782 w 782"/>
                <a:gd name="T23" fmla="*/ 391 h 3218"/>
                <a:gd name="T24" fmla="*/ 782 w 782"/>
                <a:gd name="T25" fmla="*/ 182 h 3218"/>
                <a:gd name="T26" fmla="*/ 655 w 782"/>
                <a:gd name="T27" fmla="*/ 82 h 3218"/>
                <a:gd name="T28" fmla="*/ 391 w 782"/>
                <a:gd name="T29" fmla="*/ 0 h 3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2" h="3218">
                  <a:moveTo>
                    <a:pt x="391" y="0"/>
                  </a:moveTo>
                  <a:lnTo>
                    <a:pt x="391" y="2673"/>
                  </a:lnTo>
                  <a:lnTo>
                    <a:pt x="109" y="2982"/>
                  </a:lnTo>
                  <a:lnTo>
                    <a:pt x="109" y="3109"/>
                  </a:lnTo>
                  <a:lnTo>
                    <a:pt x="0" y="3109"/>
                  </a:lnTo>
                  <a:lnTo>
                    <a:pt x="0" y="3218"/>
                  </a:lnTo>
                  <a:lnTo>
                    <a:pt x="246" y="3218"/>
                  </a:lnTo>
                  <a:lnTo>
                    <a:pt x="255" y="3045"/>
                  </a:lnTo>
                  <a:lnTo>
                    <a:pt x="618" y="2636"/>
                  </a:lnTo>
                  <a:lnTo>
                    <a:pt x="618" y="463"/>
                  </a:lnTo>
                  <a:lnTo>
                    <a:pt x="700" y="463"/>
                  </a:lnTo>
                  <a:lnTo>
                    <a:pt x="782" y="391"/>
                  </a:lnTo>
                  <a:lnTo>
                    <a:pt x="782" y="182"/>
                  </a:lnTo>
                  <a:lnTo>
                    <a:pt x="655" y="82"/>
                  </a:lnTo>
                  <a:lnTo>
                    <a:pt x="391" y="0"/>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6" name="Rectangle 20"/>
            <p:cNvSpPr>
              <a:spLocks noChangeArrowheads="1"/>
            </p:cNvSpPr>
            <p:nvPr/>
          </p:nvSpPr>
          <p:spPr bwMode="auto">
            <a:xfrm flipH="1">
              <a:off x="3493" y="1590"/>
              <a:ext cx="64" cy="1179"/>
            </a:xfrm>
            <a:prstGeom prst="rect">
              <a:avLst/>
            </a:prstGeom>
            <a:solidFill>
              <a:srgbClr val="00CCFF"/>
            </a:solidFill>
            <a:ln>
              <a:noFill/>
            </a:ln>
            <a:effectLst/>
            <a:extLs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7" name="Rectangle 21"/>
            <p:cNvSpPr>
              <a:spLocks noChangeArrowheads="1"/>
            </p:cNvSpPr>
            <p:nvPr/>
          </p:nvSpPr>
          <p:spPr bwMode="auto">
            <a:xfrm flipH="1">
              <a:off x="3356" y="1172"/>
              <a:ext cx="187" cy="111"/>
            </a:xfrm>
            <a:prstGeom prst="rect">
              <a:avLst/>
            </a:prstGeom>
            <a:solidFill>
              <a:srgbClr val="00CCFF"/>
            </a:solidFill>
            <a:ln>
              <a:noFill/>
            </a:ln>
            <a:effectLst/>
            <a:extLs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8" name="Freeform 22"/>
            <p:cNvSpPr>
              <a:spLocks/>
            </p:cNvSpPr>
            <p:nvPr/>
          </p:nvSpPr>
          <p:spPr bwMode="auto">
            <a:xfrm flipH="1">
              <a:off x="3250" y="790"/>
              <a:ext cx="335" cy="196"/>
            </a:xfrm>
            <a:custGeom>
              <a:avLst/>
              <a:gdLst>
                <a:gd name="T0" fmla="*/ 450 w 450"/>
                <a:gd name="T1" fmla="*/ 282 h 282"/>
                <a:gd name="T2" fmla="*/ 0 w 450"/>
                <a:gd name="T3" fmla="*/ 72 h 282"/>
                <a:gd name="T4" fmla="*/ 0 w 450"/>
                <a:gd name="T5" fmla="*/ 0 h 282"/>
                <a:gd name="T6" fmla="*/ 450 w 450"/>
                <a:gd name="T7" fmla="*/ 0 h 282"/>
                <a:gd name="T8" fmla="*/ 450 w 450"/>
                <a:gd name="T9" fmla="*/ 282 h 282"/>
              </a:gdLst>
              <a:ahLst/>
              <a:cxnLst>
                <a:cxn ang="0">
                  <a:pos x="T0" y="T1"/>
                </a:cxn>
                <a:cxn ang="0">
                  <a:pos x="T2" y="T3"/>
                </a:cxn>
                <a:cxn ang="0">
                  <a:pos x="T4" y="T5"/>
                </a:cxn>
                <a:cxn ang="0">
                  <a:pos x="T6" y="T7"/>
                </a:cxn>
                <a:cxn ang="0">
                  <a:pos x="T8" y="T9"/>
                </a:cxn>
              </a:cxnLst>
              <a:rect l="0" t="0" r="r" b="b"/>
              <a:pathLst>
                <a:path w="450" h="282">
                  <a:moveTo>
                    <a:pt x="450" y="282"/>
                  </a:moveTo>
                  <a:lnTo>
                    <a:pt x="0" y="72"/>
                  </a:lnTo>
                  <a:lnTo>
                    <a:pt x="0" y="0"/>
                  </a:lnTo>
                  <a:lnTo>
                    <a:pt x="450" y="0"/>
                  </a:lnTo>
                  <a:lnTo>
                    <a:pt x="450" y="282"/>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9" name="Freeform 23"/>
            <p:cNvSpPr>
              <a:spLocks/>
            </p:cNvSpPr>
            <p:nvPr/>
          </p:nvSpPr>
          <p:spPr bwMode="auto">
            <a:xfrm>
              <a:off x="2636" y="784"/>
              <a:ext cx="290" cy="555"/>
            </a:xfrm>
            <a:custGeom>
              <a:avLst/>
              <a:gdLst>
                <a:gd name="T0" fmla="*/ 0 w 389"/>
                <a:gd name="T1" fmla="*/ 0 h 800"/>
                <a:gd name="T2" fmla="*/ 389 w 389"/>
                <a:gd name="T3" fmla="*/ 0 h 800"/>
                <a:gd name="T4" fmla="*/ 389 w 389"/>
                <a:gd name="T5" fmla="*/ 800 h 800"/>
                <a:gd name="T6" fmla="*/ 130 w 389"/>
                <a:gd name="T7" fmla="*/ 800 h 800"/>
                <a:gd name="T8" fmla="*/ 85 w 389"/>
                <a:gd name="T9" fmla="*/ 747 h 800"/>
                <a:gd name="T10" fmla="*/ 85 w 389"/>
                <a:gd name="T11" fmla="*/ 474 h 800"/>
                <a:gd name="T12" fmla="*/ 0 w 389"/>
                <a:gd name="T13" fmla="*/ 358 h 800"/>
                <a:gd name="T14" fmla="*/ 0 w 389"/>
                <a:gd name="T15" fmla="*/ 0 h 8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9" h="800">
                  <a:moveTo>
                    <a:pt x="0" y="0"/>
                  </a:moveTo>
                  <a:lnTo>
                    <a:pt x="389" y="0"/>
                  </a:lnTo>
                  <a:lnTo>
                    <a:pt x="389" y="800"/>
                  </a:lnTo>
                  <a:lnTo>
                    <a:pt x="130" y="800"/>
                  </a:lnTo>
                  <a:lnTo>
                    <a:pt x="85" y="747"/>
                  </a:lnTo>
                  <a:lnTo>
                    <a:pt x="85" y="474"/>
                  </a:lnTo>
                  <a:lnTo>
                    <a:pt x="0" y="358"/>
                  </a:lnTo>
                  <a:lnTo>
                    <a:pt x="0" y="0"/>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60" name="Freeform 24"/>
            <p:cNvSpPr>
              <a:spLocks/>
            </p:cNvSpPr>
            <p:nvPr/>
          </p:nvSpPr>
          <p:spPr bwMode="auto">
            <a:xfrm>
              <a:off x="2932" y="785"/>
              <a:ext cx="252" cy="554"/>
            </a:xfrm>
            <a:custGeom>
              <a:avLst/>
              <a:gdLst>
                <a:gd name="T0" fmla="*/ 338 w 338"/>
                <a:gd name="T1" fmla="*/ 0 h 800"/>
                <a:gd name="T2" fmla="*/ 0 w 338"/>
                <a:gd name="T3" fmla="*/ 0 h 800"/>
                <a:gd name="T4" fmla="*/ 0 w 338"/>
                <a:gd name="T5" fmla="*/ 800 h 800"/>
                <a:gd name="T6" fmla="*/ 150 w 338"/>
                <a:gd name="T7" fmla="*/ 799 h 800"/>
                <a:gd name="T8" fmla="*/ 258 w 338"/>
                <a:gd name="T9" fmla="*/ 710 h 800"/>
                <a:gd name="T10" fmla="*/ 258 w 338"/>
                <a:gd name="T11" fmla="*/ 494 h 800"/>
                <a:gd name="T12" fmla="*/ 338 w 338"/>
                <a:gd name="T13" fmla="*/ 358 h 800"/>
                <a:gd name="T14" fmla="*/ 338 w 338"/>
                <a:gd name="T15" fmla="*/ 0 h 8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00">
                  <a:moveTo>
                    <a:pt x="338" y="0"/>
                  </a:moveTo>
                  <a:lnTo>
                    <a:pt x="0" y="0"/>
                  </a:lnTo>
                  <a:lnTo>
                    <a:pt x="0" y="800"/>
                  </a:lnTo>
                  <a:lnTo>
                    <a:pt x="150" y="799"/>
                  </a:lnTo>
                  <a:lnTo>
                    <a:pt x="258" y="710"/>
                  </a:lnTo>
                  <a:lnTo>
                    <a:pt x="258" y="494"/>
                  </a:lnTo>
                  <a:lnTo>
                    <a:pt x="338" y="358"/>
                  </a:lnTo>
                  <a:lnTo>
                    <a:pt x="338" y="0"/>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61" name="Rectangle 25"/>
            <p:cNvSpPr>
              <a:spLocks noChangeArrowheads="1"/>
            </p:cNvSpPr>
            <p:nvPr/>
          </p:nvSpPr>
          <p:spPr bwMode="auto">
            <a:xfrm>
              <a:off x="2874" y="788"/>
              <a:ext cx="96" cy="538"/>
            </a:xfrm>
            <a:prstGeom prst="rect">
              <a:avLst/>
            </a:prstGeom>
            <a:solidFill>
              <a:schemeClr val="accent1"/>
            </a:solidFill>
            <a:ln>
              <a:noFill/>
            </a:ln>
            <a:effectLst/>
            <a:extLs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9962" name="Group 26"/>
          <p:cNvGrpSpPr>
            <a:grpSpLocks/>
          </p:cNvGrpSpPr>
          <p:nvPr/>
        </p:nvGrpSpPr>
        <p:grpSpPr bwMode="auto">
          <a:xfrm rot="5400000" flipH="1">
            <a:off x="5658645" y="2443956"/>
            <a:ext cx="239712" cy="733425"/>
            <a:chOff x="700" y="728"/>
            <a:chExt cx="464" cy="1427"/>
          </a:xfrm>
        </p:grpSpPr>
        <p:sp>
          <p:nvSpPr>
            <p:cNvPr id="39963" name="Rectangle 27"/>
            <p:cNvSpPr>
              <a:spLocks noChangeArrowheads="1"/>
            </p:cNvSpPr>
            <p:nvPr/>
          </p:nvSpPr>
          <p:spPr bwMode="auto">
            <a:xfrm>
              <a:off x="927" y="2001"/>
              <a:ext cx="47" cy="82"/>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64" name="AutoShape 28"/>
            <p:cNvSpPr>
              <a:spLocks noChangeArrowheads="1"/>
            </p:cNvSpPr>
            <p:nvPr/>
          </p:nvSpPr>
          <p:spPr bwMode="auto">
            <a:xfrm>
              <a:off x="800" y="1682"/>
              <a:ext cx="291" cy="34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65" name="Rectangle 29"/>
            <p:cNvSpPr>
              <a:spLocks noChangeArrowheads="1"/>
            </p:cNvSpPr>
            <p:nvPr/>
          </p:nvSpPr>
          <p:spPr bwMode="auto">
            <a:xfrm>
              <a:off x="700" y="1509"/>
              <a:ext cx="464" cy="182"/>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66" name="AutoShape 30"/>
            <p:cNvSpPr>
              <a:spLocks noChangeArrowheads="1"/>
            </p:cNvSpPr>
            <p:nvPr/>
          </p:nvSpPr>
          <p:spPr bwMode="auto">
            <a:xfrm flipV="1">
              <a:off x="791" y="864"/>
              <a:ext cx="292" cy="64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67" name="Freeform 31"/>
            <p:cNvSpPr>
              <a:spLocks/>
            </p:cNvSpPr>
            <p:nvPr/>
          </p:nvSpPr>
          <p:spPr bwMode="auto">
            <a:xfrm>
              <a:off x="873" y="2019"/>
              <a:ext cx="119" cy="136"/>
            </a:xfrm>
            <a:custGeom>
              <a:avLst/>
              <a:gdLst>
                <a:gd name="T0" fmla="*/ 0 w 246"/>
                <a:gd name="T1" fmla="*/ 91 h 218"/>
                <a:gd name="T2" fmla="*/ 9 w 246"/>
                <a:gd name="T3" fmla="*/ 182 h 218"/>
                <a:gd name="T4" fmla="*/ 246 w 246"/>
                <a:gd name="T5" fmla="*/ 218 h 218"/>
                <a:gd name="T6" fmla="*/ 227 w 246"/>
                <a:gd name="T7" fmla="*/ 155 h 218"/>
                <a:gd name="T8" fmla="*/ 91 w 246"/>
                <a:gd name="T9" fmla="*/ 128 h 218"/>
                <a:gd name="T10" fmla="*/ 64 w 246"/>
                <a:gd name="T11" fmla="*/ 0 h 218"/>
                <a:gd name="T12" fmla="*/ 0 w 246"/>
                <a:gd name="T13" fmla="*/ 9 h 218"/>
                <a:gd name="T14" fmla="*/ 0 w 246"/>
                <a:gd name="T15" fmla="*/ 91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18">
                  <a:moveTo>
                    <a:pt x="0" y="91"/>
                  </a:moveTo>
                  <a:cubicBezTo>
                    <a:pt x="10" y="164"/>
                    <a:pt x="9" y="133"/>
                    <a:pt x="9" y="182"/>
                  </a:cubicBezTo>
                  <a:lnTo>
                    <a:pt x="246" y="218"/>
                  </a:lnTo>
                  <a:lnTo>
                    <a:pt x="227" y="155"/>
                  </a:lnTo>
                  <a:lnTo>
                    <a:pt x="91" y="128"/>
                  </a:lnTo>
                  <a:lnTo>
                    <a:pt x="64" y="0"/>
                  </a:lnTo>
                  <a:lnTo>
                    <a:pt x="0" y="9"/>
                  </a:lnTo>
                  <a:lnTo>
                    <a:pt x="0" y="91"/>
                  </a:lnTo>
                  <a:close/>
                </a:path>
              </a:pathLst>
            </a:cu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68" name="Rectangle 32"/>
            <p:cNvSpPr>
              <a:spLocks noChangeArrowheads="1"/>
            </p:cNvSpPr>
            <p:nvPr/>
          </p:nvSpPr>
          <p:spPr bwMode="auto">
            <a:xfrm>
              <a:off x="700" y="1547"/>
              <a:ext cx="118" cy="135"/>
            </a:xfrm>
            <a:prstGeom prst="rect">
              <a:avLst/>
            </a:prstGeom>
            <a:gradFill rotWithShape="0">
              <a:gsLst>
                <a:gs pos="0">
                  <a:schemeClr val="folHlink">
                    <a:gamma/>
                    <a:shade val="46275"/>
                    <a:invGamma/>
                  </a:schemeClr>
                </a:gs>
                <a:gs pos="100000">
                  <a:schemeClr val="folHlink"/>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69" name="Rectangle 33"/>
            <p:cNvSpPr>
              <a:spLocks noChangeArrowheads="1"/>
            </p:cNvSpPr>
            <p:nvPr/>
          </p:nvSpPr>
          <p:spPr bwMode="auto">
            <a:xfrm>
              <a:off x="1042" y="1542"/>
              <a:ext cx="118" cy="145"/>
            </a:xfrm>
            <a:prstGeom prst="rect">
              <a:avLst/>
            </a:prstGeom>
            <a:gradFill rotWithShape="0">
              <a:gsLst>
                <a:gs pos="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70" name="Rectangle 34"/>
            <p:cNvSpPr>
              <a:spLocks noChangeArrowheads="1"/>
            </p:cNvSpPr>
            <p:nvPr/>
          </p:nvSpPr>
          <p:spPr bwMode="auto">
            <a:xfrm>
              <a:off x="818" y="1545"/>
              <a:ext cx="227" cy="146"/>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71" name="Rectangle 35"/>
            <p:cNvSpPr>
              <a:spLocks noChangeArrowheads="1"/>
            </p:cNvSpPr>
            <p:nvPr/>
          </p:nvSpPr>
          <p:spPr bwMode="auto">
            <a:xfrm>
              <a:off x="909" y="728"/>
              <a:ext cx="56" cy="137"/>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9972" name="Text Box 36"/>
          <p:cNvSpPr txBox="1">
            <a:spLocks noChangeArrowheads="1"/>
          </p:cNvSpPr>
          <p:nvPr/>
        </p:nvSpPr>
        <p:spPr bwMode="auto">
          <a:xfrm>
            <a:off x="547688" y="5426075"/>
            <a:ext cx="12414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i="0"/>
              <a:t>Slide 17</a:t>
            </a:r>
          </a:p>
        </p:txBody>
      </p:sp>
      <p:sp>
        <p:nvSpPr>
          <p:cNvPr id="39973" name="Text Box 37"/>
          <p:cNvSpPr txBox="1">
            <a:spLocks noChangeArrowheads="1"/>
          </p:cNvSpPr>
          <p:nvPr/>
        </p:nvSpPr>
        <p:spPr bwMode="auto">
          <a:xfrm>
            <a:off x="527050" y="849313"/>
            <a:ext cx="5568950"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800" b="1" i="0">
                <a:solidFill>
                  <a:srgbClr val="FF3300"/>
                </a:solidFill>
              </a:rPr>
              <a:t>Internal Combustion Engine Basics</a:t>
            </a:r>
            <a:endParaRPr lang="en-US" sz="2400" i="0"/>
          </a:p>
        </p:txBody>
      </p:sp>
      <p:sp>
        <p:nvSpPr>
          <p:cNvPr id="39974" name="Text Box 38"/>
          <p:cNvSpPr txBox="1">
            <a:spLocks noChangeArrowheads="1"/>
          </p:cNvSpPr>
          <p:nvPr/>
        </p:nvSpPr>
        <p:spPr bwMode="auto">
          <a:xfrm>
            <a:off x="8175625" y="6167438"/>
            <a:ext cx="64452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a:r>
              <a:rPr lang="en-US" sz="1000" i="0"/>
              <a:t>D. Abata</a:t>
            </a:r>
            <a:endParaRPr lang="en-US" sz="2400" i="0"/>
          </a:p>
        </p:txBody>
      </p:sp>
      <p:sp>
        <p:nvSpPr>
          <p:cNvPr id="39976" name="Rectangle 40"/>
          <p:cNvSpPr>
            <a:spLocks noChangeArrowheads="1"/>
          </p:cNvSpPr>
          <p:nvPr/>
        </p:nvSpPr>
        <p:spPr bwMode="auto">
          <a:xfrm rot="5400000">
            <a:off x="2440782" y="1556544"/>
            <a:ext cx="444500" cy="1227137"/>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9977" name="Group 41"/>
          <p:cNvGrpSpPr>
            <a:grpSpLocks/>
          </p:cNvGrpSpPr>
          <p:nvPr/>
        </p:nvGrpSpPr>
        <p:grpSpPr bwMode="auto">
          <a:xfrm rot="5400000">
            <a:off x="2663825" y="1706563"/>
            <a:ext cx="268288" cy="938212"/>
            <a:chOff x="1241" y="1354"/>
            <a:chExt cx="331" cy="778"/>
          </a:xfrm>
        </p:grpSpPr>
        <p:grpSp>
          <p:nvGrpSpPr>
            <p:cNvPr id="39978" name="Group 42"/>
            <p:cNvGrpSpPr>
              <a:grpSpLocks/>
            </p:cNvGrpSpPr>
            <p:nvPr/>
          </p:nvGrpSpPr>
          <p:grpSpPr bwMode="auto">
            <a:xfrm>
              <a:off x="1241" y="1354"/>
              <a:ext cx="331" cy="778"/>
              <a:chOff x="1223" y="2518"/>
              <a:chExt cx="331" cy="778"/>
            </a:xfrm>
          </p:grpSpPr>
          <p:sp>
            <p:nvSpPr>
              <p:cNvPr id="39979" name="AutoShape 43"/>
              <p:cNvSpPr>
                <a:spLocks noChangeArrowheads="1"/>
              </p:cNvSpPr>
              <p:nvPr/>
            </p:nvSpPr>
            <p:spPr bwMode="auto">
              <a:xfrm>
                <a:off x="1227" y="2518"/>
                <a:ext cx="327" cy="3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80" name="AutoShape 44"/>
              <p:cNvSpPr>
                <a:spLocks noChangeArrowheads="1"/>
              </p:cNvSpPr>
              <p:nvPr/>
            </p:nvSpPr>
            <p:spPr bwMode="auto">
              <a:xfrm flipV="1">
                <a:off x="1223" y="2905"/>
                <a:ext cx="327" cy="3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9981" name="Rectangle 45"/>
            <p:cNvSpPr>
              <a:spLocks noChangeArrowheads="1"/>
            </p:cNvSpPr>
            <p:nvPr/>
          </p:nvSpPr>
          <p:spPr bwMode="auto">
            <a:xfrm>
              <a:off x="1327" y="1709"/>
              <a:ext cx="164" cy="73"/>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9982" name="Rectangle 46"/>
          <p:cNvSpPr>
            <a:spLocks noChangeArrowheads="1"/>
          </p:cNvSpPr>
          <p:nvPr/>
        </p:nvSpPr>
        <p:spPr bwMode="auto">
          <a:xfrm rot="5400000">
            <a:off x="2674144" y="1939132"/>
            <a:ext cx="273050" cy="55562"/>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83" name="Rectangle 47"/>
          <p:cNvSpPr>
            <a:spLocks noChangeArrowheads="1"/>
          </p:cNvSpPr>
          <p:nvPr/>
        </p:nvSpPr>
        <p:spPr bwMode="auto">
          <a:xfrm rot="5400000">
            <a:off x="2057400" y="2030413"/>
            <a:ext cx="273050" cy="28575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84" name="Rectangle 48"/>
          <p:cNvSpPr>
            <a:spLocks noChangeArrowheads="1"/>
          </p:cNvSpPr>
          <p:nvPr/>
        </p:nvSpPr>
        <p:spPr bwMode="auto">
          <a:xfrm rot="5400000">
            <a:off x="2212181" y="2139157"/>
            <a:ext cx="236537" cy="76200"/>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87" name="Rectangle 51"/>
          <p:cNvSpPr>
            <a:spLocks noChangeArrowheads="1"/>
          </p:cNvSpPr>
          <p:nvPr/>
        </p:nvSpPr>
        <p:spPr bwMode="auto">
          <a:xfrm>
            <a:off x="3203575" y="2092325"/>
            <a:ext cx="850900" cy="187325"/>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9988" name="Group 52"/>
          <p:cNvGrpSpPr>
            <a:grpSpLocks/>
          </p:cNvGrpSpPr>
          <p:nvPr/>
        </p:nvGrpSpPr>
        <p:grpSpPr bwMode="auto">
          <a:xfrm>
            <a:off x="1743075" y="1660525"/>
            <a:ext cx="288925" cy="1038225"/>
            <a:chOff x="936" y="1046"/>
            <a:chExt cx="182" cy="654"/>
          </a:xfrm>
        </p:grpSpPr>
        <p:sp>
          <p:nvSpPr>
            <p:cNvPr id="39989" name="Rectangle 53"/>
            <p:cNvSpPr>
              <a:spLocks noChangeArrowheads="1"/>
            </p:cNvSpPr>
            <p:nvPr/>
          </p:nvSpPr>
          <p:spPr bwMode="auto">
            <a:xfrm>
              <a:off x="936" y="1046"/>
              <a:ext cx="182" cy="654"/>
            </a:xfrm>
            <a:prstGeom prst="rect">
              <a:avLst/>
            </a:pr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90" name="Rectangle 54" descr="Small grid"/>
            <p:cNvSpPr>
              <a:spLocks noChangeArrowheads="1"/>
            </p:cNvSpPr>
            <p:nvPr/>
          </p:nvSpPr>
          <p:spPr bwMode="auto">
            <a:xfrm>
              <a:off x="963" y="1100"/>
              <a:ext cx="137" cy="555"/>
            </a:xfrm>
            <a:prstGeom prst="rect">
              <a:avLst/>
            </a:prstGeom>
            <a:pattFill prst="smGrid">
              <a:fgClr>
                <a:schemeClr val="accent1"/>
              </a:fgClr>
              <a:bgClr>
                <a:schemeClr val="bg1"/>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9991" name="Group 55"/>
          <p:cNvGrpSpPr>
            <a:grpSpLocks/>
          </p:cNvGrpSpPr>
          <p:nvPr/>
        </p:nvGrpSpPr>
        <p:grpSpPr bwMode="auto">
          <a:xfrm>
            <a:off x="3679825" y="4305300"/>
            <a:ext cx="2987675" cy="2022475"/>
            <a:chOff x="2318" y="2712"/>
            <a:chExt cx="1882" cy="1274"/>
          </a:xfrm>
        </p:grpSpPr>
        <p:sp>
          <p:nvSpPr>
            <p:cNvPr id="39992" name="Freeform 56"/>
            <p:cNvSpPr>
              <a:spLocks/>
            </p:cNvSpPr>
            <p:nvPr/>
          </p:nvSpPr>
          <p:spPr bwMode="auto">
            <a:xfrm>
              <a:off x="2318" y="3150"/>
              <a:ext cx="775" cy="830"/>
            </a:xfrm>
            <a:custGeom>
              <a:avLst/>
              <a:gdLst>
                <a:gd name="T0" fmla="*/ 0 w 1018"/>
                <a:gd name="T1" fmla="*/ 0 h 764"/>
                <a:gd name="T2" fmla="*/ 173 w 1018"/>
                <a:gd name="T3" fmla="*/ 0 h 764"/>
                <a:gd name="T4" fmla="*/ 173 w 1018"/>
                <a:gd name="T5" fmla="*/ 491 h 764"/>
                <a:gd name="T6" fmla="*/ 446 w 1018"/>
                <a:gd name="T7" fmla="*/ 764 h 764"/>
                <a:gd name="T8" fmla="*/ 1018 w 1018"/>
                <a:gd name="T9" fmla="*/ 764 h 764"/>
              </a:gdLst>
              <a:ahLst/>
              <a:cxnLst>
                <a:cxn ang="0">
                  <a:pos x="T0" y="T1"/>
                </a:cxn>
                <a:cxn ang="0">
                  <a:pos x="T2" y="T3"/>
                </a:cxn>
                <a:cxn ang="0">
                  <a:pos x="T4" y="T5"/>
                </a:cxn>
                <a:cxn ang="0">
                  <a:pos x="T6" y="T7"/>
                </a:cxn>
                <a:cxn ang="0">
                  <a:pos x="T8" y="T9"/>
                </a:cxn>
              </a:cxnLst>
              <a:rect l="0" t="0" r="r" b="b"/>
              <a:pathLst>
                <a:path w="1018" h="764">
                  <a:moveTo>
                    <a:pt x="0" y="0"/>
                  </a:moveTo>
                  <a:lnTo>
                    <a:pt x="173" y="0"/>
                  </a:lnTo>
                  <a:lnTo>
                    <a:pt x="173" y="491"/>
                  </a:lnTo>
                  <a:lnTo>
                    <a:pt x="446" y="764"/>
                  </a:lnTo>
                  <a:lnTo>
                    <a:pt x="1018" y="764"/>
                  </a:lnTo>
                </a:path>
              </a:pathLst>
            </a:custGeom>
            <a:noFill/>
            <a:ln w="762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93" name="Freeform 57"/>
            <p:cNvSpPr>
              <a:spLocks/>
            </p:cNvSpPr>
            <p:nvPr/>
          </p:nvSpPr>
          <p:spPr bwMode="auto">
            <a:xfrm flipH="1">
              <a:off x="3055" y="3147"/>
              <a:ext cx="775" cy="839"/>
            </a:xfrm>
            <a:custGeom>
              <a:avLst/>
              <a:gdLst>
                <a:gd name="T0" fmla="*/ 0 w 1018"/>
                <a:gd name="T1" fmla="*/ 0 h 764"/>
                <a:gd name="T2" fmla="*/ 173 w 1018"/>
                <a:gd name="T3" fmla="*/ 0 h 764"/>
                <a:gd name="T4" fmla="*/ 173 w 1018"/>
                <a:gd name="T5" fmla="*/ 491 h 764"/>
                <a:gd name="T6" fmla="*/ 446 w 1018"/>
                <a:gd name="T7" fmla="*/ 764 h 764"/>
                <a:gd name="T8" fmla="*/ 1018 w 1018"/>
                <a:gd name="T9" fmla="*/ 764 h 764"/>
              </a:gdLst>
              <a:ahLst/>
              <a:cxnLst>
                <a:cxn ang="0">
                  <a:pos x="T0" y="T1"/>
                </a:cxn>
                <a:cxn ang="0">
                  <a:pos x="T2" y="T3"/>
                </a:cxn>
                <a:cxn ang="0">
                  <a:pos x="T4" y="T5"/>
                </a:cxn>
                <a:cxn ang="0">
                  <a:pos x="T6" y="T7"/>
                </a:cxn>
                <a:cxn ang="0">
                  <a:pos x="T8" y="T9"/>
                </a:cxn>
              </a:cxnLst>
              <a:rect l="0" t="0" r="r" b="b"/>
              <a:pathLst>
                <a:path w="1018" h="764">
                  <a:moveTo>
                    <a:pt x="0" y="0"/>
                  </a:moveTo>
                  <a:lnTo>
                    <a:pt x="173" y="0"/>
                  </a:lnTo>
                  <a:lnTo>
                    <a:pt x="173" y="491"/>
                  </a:lnTo>
                  <a:lnTo>
                    <a:pt x="446" y="764"/>
                  </a:lnTo>
                  <a:lnTo>
                    <a:pt x="1018" y="764"/>
                  </a:lnTo>
                </a:path>
              </a:pathLst>
            </a:custGeom>
            <a:noFill/>
            <a:ln w="762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94" name="Freeform 58"/>
            <p:cNvSpPr>
              <a:spLocks/>
            </p:cNvSpPr>
            <p:nvPr/>
          </p:nvSpPr>
          <p:spPr bwMode="auto">
            <a:xfrm>
              <a:off x="2505" y="3771"/>
              <a:ext cx="1093" cy="188"/>
            </a:xfrm>
            <a:custGeom>
              <a:avLst/>
              <a:gdLst>
                <a:gd name="T0" fmla="*/ 0 w 1436"/>
                <a:gd name="T1" fmla="*/ 13 h 249"/>
                <a:gd name="T2" fmla="*/ 145 w 1436"/>
                <a:gd name="T3" fmla="*/ 49 h 249"/>
                <a:gd name="T4" fmla="*/ 254 w 1436"/>
                <a:gd name="T5" fmla="*/ 22 h 249"/>
                <a:gd name="T6" fmla="*/ 372 w 1436"/>
                <a:gd name="T7" fmla="*/ 58 h 249"/>
                <a:gd name="T8" fmla="*/ 490 w 1436"/>
                <a:gd name="T9" fmla="*/ 49 h 249"/>
                <a:gd name="T10" fmla="*/ 609 w 1436"/>
                <a:gd name="T11" fmla="*/ 68 h 249"/>
                <a:gd name="T12" fmla="*/ 663 w 1436"/>
                <a:gd name="T13" fmla="*/ 86 h 249"/>
                <a:gd name="T14" fmla="*/ 718 w 1436"/>
                <a:gd name="T15" fmla="*/ 68 h 249"/>
                <a:gd name="T16" fmla="*/ 845 w 1436"/>
                <a:gd name="T17" fmla="*/ 22 h 249"/>
                <a:gd name="T18" fmla="*/ 1027 w 1436"/>
                <a:gd name="T19" fmla="*/ 22 h 249"/>
                <a:gd name="T20" fmla="*/ 1136 w 1436"/>
                <a:gd name="T21" fmla="*/ 13 h 249"/>
                <a:gd name="T22" fmla="*/ 1272 w 1436"/>
                <a:gd name="T23" fmla="*/ 49 h 249"/>
                <a:gd name="T24" fmla="*/ 1299 w 1436"/>
                <a:gd name="T25" fmla="*/ 40 h 249"/>
                <a:gd name="T26" fmla="*/ 1354 w 1436"/>
                <a:gd name="T27" fmla="*/ 58 h 249"/>
                <a:gd name="T28" fmla="*/ 1436 w 1436"/>
                <a:gd name="T29" fmla="*/ 49 h 249"/>
                <a:gd name="T30" fmla="*/ 1290 w 1436"/>
                <a:gd name="T31" fmla="*/ 249 h 249"/>
                <a:gd name="T32" fmla="*/ 209 w 1436"/>
                <a:gd name="T33" fmla="*/ 249 h 249"/>
                <a:gd name="T34" fmla="*/ 0 w 1436"/>
                <a:gd name="T35" fmla="*/ 1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6" h="249">
                  <a:moveTo>
                    <a:pt x="0" y="13"/>
                  </a:moveTo>
                  <a:cubicBezTo>
                    <a:pt x="43" y="56"/>
                    <a:pt x="80" y="40"/>
                    <a:pt x="145" y="49"/>
                  </a:cubicBezTo>
                  <a:cubicBezTo>
                    <a:pt x="196" y="66"/>
                    <a:pt x="208" y="37"/>
                    <a:pt x="254" y="22"/>
                  </a:cubicBezTo>
                  <a:cubicBezTo>
                    <a:pt x="325" y="46"/>
                    <a:pt x="267" y="45"/>
                    <a:pt x="372" y="58"/>
                  </a:cubicBezTo>
                  <a:cubicBezTo>
                    <a:pt x="423" y="50"/>
                    <a:pt x="442" y="40"/>
                    <a:pt x="490" y="49"/>
                  </a:cubicBezTo>
                  <a:cubicBezTo>
                    <a:pt x="530" y="56"/>
                    <a:pt x="609" y="68"/>
                    <a:pt x="609" y="68"/>
                  </a:cubicBezTo>
                  <a:cubicBezTo>
                    <a:pt x="627" y="74"/>
                    <a:pt x="645" y="80"/>
                    <a:pt x="663" y="86"/>
                  </a:cubicBezTo>
                  <a:cubicBezTo>
                    <a:pt x="681" y="92"/>
                    <a:pt x="718" y="68"/>
                    <a:pt x="718" y="68"/>
                  </a:cubicBezTo>
                  <a:cubicBezTo>
                    <a:pt x="752" y="32"/>
                    <a:pt x="798" y="30"/>
                    <a:pt x="845" y="22"/>
                  </a:cubicBezTo>
                  <a:cubicBezTo>
                    <a:pt x="927" y="43"/>
                    <a:pt x="915" y="39"/>
                    <a:pt x="1027" y="22"/>
                  </a:cubicBezTo>
                  <a:cubicBezTo>
                    <a:pt x="1065" y="9"/>
                    <a:pt x="1097" y="0"/>
                    <a:pt x="1136" y="13"/>
                  </a:cubicBezTo>
                  <a:cubicBezTo>
                    <a:pt x="1175" y="71"/>
                    <a:pt x="1201" y="57"/>
                    <a:pt x="1272" y="49"/>
                  </a:cubicBezTo>
                  <a:cubicBezTo>
                    <a:pt x="1281" y="46"/>
                    <a:pt x="1290" y="39"/>
                    <a:pt x="1299" y="40"/>
                  </a:cubicBezTo>
                  <a:cubicBezTo>
                    <a:pt x="1318" y="42"/>
                    <a:pt x="1354" y="58"/>
                    <a:pt x="1354" y="58"/>
                  </a:cubicBezTo>
                  <a:cubicBezTo>
                    <a:pt x="1424" y="48"/>
                    <a:pt x="1396" y="49"/>
                    <a:pt x="1436" y="49"/>
                  </a:cubicBezTo>
                  <a:lnTo>
                    <a:pt x="1290" y="249"/>
                  </a:lnTo>
                  <a:lnTo>
                    <a:pt x="209" y="249"/>
                  </a:lnTo>
                  <a:lnTo>
                    <a:pt x="0" y="13"/>
                  </a:lnTo>
                  <a:close/>
                </a:path>
              </a:pathLst>
            </a:cu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95" name="Freeform 59"/>
            <p:cNvSpPr>
              <a:spLocks/>
            </p:cNvSpPr>
            <p:nvPr/>
          </p:nvSpPr>
          <p:spPr bwMode="auto">
            <a:xfrm>
              <a:off x="3612" y="2738"/>
              <a:ext cx="303" cy="562"/>
            </a:xfrm>
            <a:custGeom>
              <a:avLst/>
              <a:gdLst>
                <a:gd name="T0" fmla="*/ 0 w 536"/>
                <a:gd name="T1" fmla="*/ 0 h 1010"/>
                <a:gd name="T2" fmla="*/ 0 w 536"/>
                <a:gd name="T3" fmla="*/ 1010 h 1010"/>
                <a:gd name="T4" fmla="*/ 63 w 536"/>
                <a:gd name="T5" fmla="*/ 1010 h 1010"/>
                <a:gd name="T6" fmla="*/ 63 w 536"/>
                <a:gd name="T7" fmla="*/ 264 h 1010"/>
                <a:gd name="T8" fmla="*/ 527 w 536"/>
                <a:gd name="T9" fmla="*/ 264 h 1010"/>
                <a:gd name="T10" fmla="*/ 536 w 536"/>
                <a:gd name="T11" fmla="*/ 200 h 1010"/>
                <a:gd name="T12" fmla="*/ 63 w 536"/>
                <a:gd name="T13" fmla="*/ 200 h 1010"/>
                <a:gd name="T14" fmla="*/ 63 w 536"/>
                <a:gd name="T15" fmla="*/ 9 h 1010"/>
                <a:gd name="T16" fmla="*/ 0 w 536"/>
                <a:gd name="T17" fmla="*/ 0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6" h="1010">
                  <a:moveTo>
                    <a:pt x="0" y="0"/>
                  </a:moveTo>
                  <a:lnTo>
                    <a:pt x="0" y="1010"/>
                  </a:lnTo>
                  <a:lnTo>
                    <a:pt x="63" y="1010"/>
                  </a:lnTo>
                  <a:lnTo>
                    <a:pt x="63" y="264"/>
                  </a:lnTo>
                  <a:lnTo>
                    <a:pt x="527" y="264"/>
                  </a:lnTo>
                  <a:lnTo>
                    <a:pt x="536" y="200"/>
                  </a:lnTo>
                  <a:lnTo>
                    <a:pt x="63" y="200"/>
                  </a:lnTo>
                  <a:lnTo>
                    <a:pt x="63" y="9"/>
                  </a:lnTo>
                  <a:lnTo>
                    <a:pt x="0" y="0"/>
                  </a:lnTo>
                  <a:close/>
                </a:path>
              </a:pathLst>
            </a:custGeom>
            <a:solidFill>
              <a:srgbClr val="33CCCC"/>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96" name="Oval 60"/>
            <p:cNvSpPr>
              <a:spLocks noChangeArrowheads="1"/>
            </p:cNvSpPr>
            <p:nvPr/>
          </p:nvSpPr>
          <p:spPr bwMode="auto">
            <a:xfrm>
              <a:off x="3909" y="2712"/>
              <a:ext cx="291" cy="295"/>
            </a:xfrm>
            <a:prstGeom prst="ellipse">
              <a:avLst/>
            </a:prstGeom>
            <a:solidFill>
              <a:schemeClr val="bg1"/>
            </a:solidFill>
            <a:ln w="381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97" name="Line 61"/>
            <p:cNvSpPr>
              <a:spLocks noChangeShapeType="1"/>
            </p:cNvSpPr>
            <p:nvPr/>
          </p:nvSpPr>
          <p:spPr bwMode="auto">
            <a:xfrm flipV="1">
              <a:off x="4034" y="2780"/>
              <a:ext cx="83" cy="185"/>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9998" name="Group 62"/>
            <p:cNvGrpSpPr>
              <a:grpSpLocks/>
            </p:cNvGrpSpPr>
            <p:nvPr/>
          </p:nvGrpSpPr>
          <p:grpSpPr bwMode="auto">
            <a:xfrm>
              <a:off x="3356" y="3299"/>
              <a:ext cx="290" cy="233"/>
              <a:chOff x="4372" y="3408"/>
              <a:chExt cx="473" cy="355"/>
            </a:xfrm>
          </p:grpSpPr>
          <p:sp>
            <p:nvSpPr>
              <p:cNvPr id="39999" name="AutoShape 63"/>
              <p:cNvSpPr>
                <a:spLocks noChangeArrowheads="1"/>
              </p:cNvSpPr>
              <p:nvPr/>
            </p:nvSpPr>
            <p:spPr bwMode="auto">
              <a:xfrm rot="5400000" flipH="1" flipV="1">
                <a:off x="4431" y="3349"/>
                <a:ext cx="355" cy="473"/>
              </a:xfrm>
              <a:prstGeom prst="flowChartMagneticTape">
                <a:avLst/>
              </a:prstGeom>
              <a:solidFill>
                <a:srgbClr val="33CCCC"/>
              </a:solidFill>
              <a:ln w="2857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00" name="AutoShape 64"/>
              <p:cNvSpPr>
                <a:spLocks noChangeArrowheads="1"/>
              </p:cNvSpPr>
              <p:nvPr/>
            </p:nvSpPr>
            <p:spPr bwMode="auto">
              <a:xfrm>
                <a:off x="4392" y="3464"/>
                <a:ext cx="263" cy="254"/>
              </a:xfrm>
              <a:prstGeom prst="sun">
                <a:avLst>
                  <a:gd name="adj" fmla="val 25000"/>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01" name="AutoShape 65"/>
              <p:cNvSpPr>
                <a:spLocks noChangeArrowheads="1"/>
              </p:cNvSpPr>
              <p:nvPr/>
            </p:nvSpPr>
            <p:spPr bwMode="auto">
              <a:xfrm>
                <a:off x="4560" y="3452"/>
                <a:ext cx="263" cy="254"/>
              </a:xfrm>
              <a:prstGeom prst="sun">
                <a:avLst>
                  <a:gd name="adj" fmla="val 25000"/>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0002" name="Rectangle 66"/>
            <p:cNvSpPr>
              <a:spLocks noChangeArrowheads="1"/>
            </p:cNvSpPr>
            <p:nvPr/>
          </p:nvSpPr>
          <p:spPr bwMode="auto">
            <a:xfrm>
              <a:off x="3323" y="3709"/>
              <a:ext cx="249" cy="96"/>
            </a:xfrm>
            <a:prstGeom prst="rect">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03" name="Rectangle 67"/>
            <p:cNvSpPr>
              <a:spLocks noChangeArrowheads="1"/>
            </p:cNvSpPr>
            <p:nvPr/>
          </p:nvSpPr>
          <p:spPr bwMode="auto">
            <a:xfrm>
              <a:off x="3466" y="3506"/>
              <a:ext cx="90" cy="196"/>
            </a:xfrm>
            <a:prstGeom prst="rect">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0047" name="Group 111"/>
          <p:cNvGrpSpPr>
            <a:grpSpLocks/>
          </p:cNvGrpSpPr>
          <p:nvPr/>
        </p:nvGrpSpPr>
        <p:grpSpPr bwMode="auto">
          <a:xfrm>
            <a:off x="5672138" y="1978025"/>
            <a:ext cx="3216275" cy="388938"/>
            <a:chOff x="3573" y="1246"/>
            <a:chExt cx="2026" cy="245"/>
          </a:xfrm>
        </p:grpSpPr>
        <p:sp>
          <p:nvSpPr>
            <p:cNvPr id="39938" name="Rectangle 2"/>
            <p:cNvSpPr>
              <a:spLocks noChangeArrowheads="1"/>
            </p:cNvSpPr>
            <p:nvPr/>
          </p:nvSpPr>
          <p:spPr bwMode="auto">
            <a:xfrm>
              <a:off x="5409" y="1273"/>
              <a:ext cx="154" cy="163"/>
            </a:xfrm>
            <a:prstGeom prst="rect">
              <a:avLst/>
            </a:prstGeom>
            <a:solidFill>
              <a:srgbClr val="00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04" name="Rectangle 68"/>
            <p:cNvSpPr>
              <a:spLocks noChangeArrowheads="1"/>
            </p:cNvSpPr>
            <p:nvPr/>
          </p:nvSpPr>
          <p:spPr bwMode="auto">
            <a:xfrm>
              <a:off x="3573" y="1309"/>
              <a:ext cx="1326" cy="128"/>
            </a:xfrm>
            <a:prstGeom prst="rect">
              <a:avLst/>
            </a:prstGeom>
            <a:gradFill rotWithShape="0">
              <a:gsLst>
                <a:gs pos="0">
                  <a:srgbClr val="FFCC99"/>
                </a:gs>
                <a:gs pos="100000">
                  <a:srgbClr val="66FFCC"/>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05" name="Line 69"/>
            <p:cNvSpPr>
              <a:spLocks noChangeShapeType="1"/>
            </p:cNvSpPr>
            <p:nvPr/>
          </p:nvSpPr>
          <p:spPr bwMode="auto">
            <a:xfrm>
              <a:off x="3581" y="1300"/>
              <a:ext cx="1191" cy="1"/>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06" name="Line 70"/>
            <p:cNvSpPr>
              <a:spLocks noChangeShapeType="1"/>
            </p:cNvSpPr>
            <p:nvPr/>
          </p:nvSpPr>
          <p:spPr bwMode="auto">
            <a:xfrm>
              <a:off x="3586" y="1442"/>
              <a:ext cx="1191" cy="1"/>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23" name="Rectangle 87"/>
            <p:cNvSpPr>
              <a:spLocks noChangeArrowheads="1"/>
            </p:cNvSpPr>
            <p:nvPr/>
          </p:nvSpPr>
          <p:spPr bwMode="auto">
            <a:xfrm>
              <a:off x="4763" y="1246"/>
              <a:ext cx="664" cy="245"/>
            </a:xfrm>
            <a:prstGeom prst="rect">
              <a:avLst/>
            </a:prstGeom>
            <a:solidFill>
              <a:srgbClr val="00FF00"/>
            </a:solidFill>
            <a:ln w="2857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24" name="Rectangle 88" descr="Large checker board"/>
            <p:cNvSpPr>
              <a:spLocks noChangeArrowheads="1"/>
            </p:cNvSpPr>
            <p:nvPr/>
          </p:nvSpPr>
          <p:spPr bwMode="auto">
            <a:xfrm>
              <a:off x="4763" y="1273"/>
              <a:ext cx="672" cy="182"/>
            </a:xfrm>
            <a:prstGeom prst="rect">
              <a:avLst/>
            </a:prstGeom>
            <a:pattFill prst="lgCheck">
              <a:fgClr>
                <a:srgbClr val="00FF00"/>
              </a:fgClr>
              <a:bgClr>
                <a:srgbClr val="66FFCC"/>
              </a:bgClr>
            </a:patt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25" name="Rectangle 89"/>
            <p:cNvSpPr>
              <a:spLocks noChangeArrowheads="1"/>
            </p:cNvSpPr>
            <p:nvPr/>
          </p:nvSpPr>
          <p:spPr bwMode="auto">
            <a:xfrm>
              <a:off x="5445" y="1300"/>
              <a:ext cx="154" cy="127"/>
            </a:xfrm>
            <a:prstGeom prst="rect">
              <a:avLst/>
            </a:prstGeom>
            <a:solidFill>
              <a:srgbClr val="66FF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0026" name="Group 90"/>
          <p:cNvGrpSpPr>
            <a:grpSpLocks/>
          </p:cNvGrpSpPr>
          <p:nvPr/>
        </p:nvGrpSpPr>
        <p:grpSpPr bwMode="auto">
          <a:xfrm>
            <a:off x="4249738" y="2936875"/>
            <a:ext cx="1252537" cy="2517775"/>
            <a:chOff x="2677" y="1850"/>
            <a:chExt cx="789" cy="1586"/>
          </a:xfrm>
        </p:grpSpPr>
        <p:sp>
          <p:nvSpPr>
            <p:cNvPr id="40027" name="AutoShape 91"/>
            <p:cNvSpPr>
              <a:spLocks noChangeArrowheads="1"/>
            </p:cNvSpPr>
            <p:nvPr/>
          </p:nvSpPr>
          <p:spPr bwMode="auto">
            <a:xfrm rot="-41288">
              <a:off x="3002" y="2095"/>
              <a:ext cx="197" cy="677"/>
            </a:xfrm>
            <a:custGeom>
              <a:avLst/>
              <a:gdLst>
                <a:gd name="G0" fmla="+- 5214 0 0"/>
                <a:gd name="G1" fmla="+- 21600 0 5214"/>
                <a:gd name="G2" fmla="*/ 5214 1 2"/>
                <a:gd name="G3" fmla="+- 21600 0 G2"/>
                <a:gd name="G4" fmla="+/ 5214 21600 2"/>
                <a:gd name="G5" fmla="+/ G1 0 2"/>
                <a:gd name="G6" fmla="*/ 21600 21600 5214"/>
                <a:gd name="G7" fmla="*/ G6 1 2"/>
                <a:gd name="G8" fmla="+- 21600 0 G7"/>
                <a:gd name="G9" fmla="*/ 21600 1 2"/>
                <a:gd name="G10" fmla="+- 5214 0 G9"/>
                <a:gd name="G11" fmla="?: G10 G8 0"/>
                <a:gd name="G12" fmla="?: G10 G7 21600"/>
                <a:gd name="T0" fmla="*/ 18993 w 21600"/>
                <a:gd name="T1" fmla="*/ 10800 h 21600"/>
                <a:gd name="T2" fmla="*/ 10800 w 21600"/>
                <a:gd name="T3" fmla="*/ 21600 h 21600"/>
                <a:gd name="T4" fmla="*/ 2607 w 21600"/>
                <a:gd name="T5" fmla="*/ 10800 h 21600"/>
                <a:gd name="T6" fmla="*/ 10800 w 21600"/>
                <a:gd name="T7" fmla="*/ 0 h 21600"/>
                <a:gd name="T8" fmla="*/ 4407 w 21600"/>
                <a:gd name="T9" fmla="*/ 4407 h 21600"/>
                <a:gd name="T10" fmla="*/ 17193 w 21600"/>
                <a:gd name="T11" fmla="*/ 17193 h 21600"/>
              </a:gdLst>
              <a:ahLst/>
              <a:cxnLst>
                <a:cxn ang="0">
                  <a:pos x="T0" y="T1"/>
                </a:cxn>
                <a:cxn ang="0">
                  <a:pos x="T2" y="T3"/>
                </a:cxn>
                <a:cxn ang="0">
                  <a:pos x="T4" y="T5"/>
                </a:cxn>
                <a:cxn ang="0">
                  <a:pos x="T6" y="T7"/>
                </a:cxn>
              </a:cxnLst>
              <a:rect l="T8" t="T9" r="T10" b="T11"/>
              <a:pathLst>
                <a:path w="21600" h="21600">
                  <a:moveTo>
                    <a:pt x="0" y="0"/>
                  </a:moveTo>
                  <a:lnTo>
                    <a:pt x="5214" y="21600"/>
                  </a:lnTo>
                  <a:lnTo>
                    <a:pt x="16386" y="21600"/>
                  </a:lnTo>
                  <a:lnTo>
                    <a:pt x="21600" y="0"/>
                  </a:lnTo>
                  <a:close/>
                </a:path>
              </a:pathLst>
            </a:cu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0028" name="Group 92"/>
            <p:cNvGrpSpPr>
              <a:grpSpLocks/>
            </p:cNvGrpSpPr>
            <p:nvPr/>
          </p:nvGrpSpPr>
          <p:grpSpPr bwMode="auto">
            <a:xfrm>
              <a:off x="2677" y="1850"/>
              <a:ext cx="789" cy="489"/>
              <a:chOff x="2677" y="1876"/>
              <a:chExt cx="789" cy="489"/>
            </a:xfrm>
          </p:grpSpPr>
          <p:sp>
            <p:nvSpPr>
              <p:cNvPr id="40029" name="Freeform 93"/>
              <p:cNvSpPr>
                <a:spLocks/>
              </p:cNvSpPr>
              <p:nvPr/>
            </p:nvSpPr>
            <p:spPr bwMode="auto">
              <a:xfrm>
                <a:off x="2691" y="1876"/>
                <a:ext cx="763" cy="489"/>
              </a:xfrm>
              <a:custGeom>
                <a:avLst/>
                <a:gdLst>
                  <a:gd name="T0" fmla="*/ 0 w 1389"/>
                  <a:gd name="T1" fmla="*/ 0 h 937"/>
                  <a:gd name="T2" fmla="*/ 1389 w 1389"/>
                  <a:gd name="T3" fmla="*/ 0 h 937"/>
                  <a:gd name="T4" fmla="*/ 1389 w 1389"/>
                  <a:gd name="T5" fmla="*/ 937 h 937"/>
                  <a:gd name="T6" fmla="*/ 936 w 1389"/>
                  <a:gd name="T7" fmla="*/ 781 h 937"/>
                  <a:gd name="T8" fmla="*/ 726 w 1389"/>
                  <a:gd name="T9" fmla="*/ 737 h 937"/>
                  <a:gd name="T10" fmla="*/ 663 w 1389"/>
                  <a:gd name="T11" fmla="*/ 737 h 937"/>
                  <a:gd name="T12" fmla="*/ 484 w 1389"/>
                  <a:gd name="T13" fmla="*/ 790 h 937"/>
                  <a:gd name="T14" fmla="*/ 0 w 1389"/>
                  <a:gd name="T15" fmla="*/ 937 h 937"/>
                  <a:gd name="T16" fmla="*/ 0 w 1389"/>
                  <a:gd name="T17" fmla="*/ 0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9" h="937">
                    <a:moveTo>
                      <a:pt x="0" y="0"/>
                    </a:moveTo>
                    <a:lnTo>
                      <a:pt x="1389" y="0"/>
                    </a:lnTo>
                    <a:lnTo>
                      <a:pt x="1389" y="937"/>
                    </a:lnTo>
                    <a:lnTo>
                      <a:pt x="936" y="781"/>
                    </a:lnTo>
                    <a:lnTo>
                      <a:pt x="726" y="737"/>
                    </a:lnTo>
                    <a:lnTo>
                      <a:pt x="663" y="737"/>
                    </a:lnTo>
                    <a:lnTo>
                      <a:pt x="484" y="790"/>
                    </a:lnTo>
                    <a:lnTo>
                      <a:pt x="0" y="937"/>
                    </a:lnTo>
                    <a:lnTo>
                      <a:pt x="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30" name="Oval 94"/>
              <p:cNvSpPr>
                <a:spLocks noChangeArrowheads="1"/>
              </p:cNvSpPr>
              <p:nvPr/>
            </p:nvSpPr>
            <p:spPr bwMode="auto">
              <a:xfrm>
                <a:off x="2975" y="2042"/>
                <a:ext cx="213" cy="197"/>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31" name="Rectangle 95" descr="Wave"/>
              <p:cNvSpPr>
                <a:spLocks noChangeArrowheads="1"/>
              </p:cNvSpPr>
              <p:nvPr/>
            </p:nvSpPr>
            <p:spPr bwMode="auto">
              <a:xfrm>
                <a:off x="2679" y="1908"/>
                <a:ext cx="787" cy="28"/>
              </a:xfrm>
              <a:prstGeom prst="rect">
                <a:avLst/>
              </a:prstGeom>
              <a:pattFill prst="wave">
                <a:fgClr>
                  <a:schemeClr val="tx2"/>
                </a:fgClr>
                <a:bgClr>
                  <a:schemeClr val="bg1"/>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32" name="Rectangle 96" descr="Plaid"/>
              <p:cNvSpPr>
                <a:spLocks noChangeArrowheads="1"/>
              </p:cNvSpPr>
              <p:nvPr/>
            </p:nvSpPr>
            <p:spPr bwMode="auto">
              <a:xfrm>
                <a:off x="2677" y="1959"/>
                <a:ext cx="787" cy="27"/>
              </a:xfrm>
              <a:prstGeom prst="rect">
                <a:avLst/>
              </a:prstGeom>
              <a:pattFill prst="plaid">
                <a:fgClr>
                  <a:schemeClr val="tx1"/>
                </a:fgClr>
                <a:bgClr>
                  <a:srgbClr val="FFFFFF"/>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0033" name="Oval 97"/>
            <p:cNvSpPr>
              <a:spLocks noChangeArrowheads="1"/>
            </p:cNvSpPr>
            <p:nvPr/>
          </p:nvSpPr>
          <p:spPr bwMode="auto">
            <a:xfrm>
              <a:off x="2899" y="3121"/>
              <a:ext cx="360" cy="315"/>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34" name="AutoShape 98"/>
            <p:cNvSpPr>
              <a:spLocks noChangeArrowheads="1"/>
            </p:cNvSpPr>
            <p:nvPr/>
          </p:nvSpPr>
          <p:spPr bwMode="auto">
            <a:xfrm rot="21537453" flipV="1">
              <a:off x="2931" y="2825"/>
              <a:ext cx="330" cy="467"/>
            </a:xfrm>
            <a:custGeom>
              <a:avLst/>
              <a:gdLst>
                <a:gd name="G0" fmla="+- 3222 0 0"/>
                <a:gd name="G1" fmla="+- 21600 0 3222"/>
                <a:gd name="G2" fmla="*/ 3222 1 2"/>
                <a:gd name="G3" fmla="+- 21600 0 G2"/>
                <a:gd name="G4" fmla="+/ 3222 21600 2"/>
                <a:gd name="G5" fmla="+/ G1 0 2"/>
                <a:gd name="G6" fmla="*/ 21600 21600 3222"/>
                <a:gd name="G7" fmla="*/ G6 1 2"/>
                <a:gd name="G8" fmla="+- 21600 0 G7"/>
                <a:gd name="G9" fmla="*/ 21600 1 2"/>
                <a:gd name="G10" fmla="+- 3222 0 G9"/>
                <a:gd name="G11" fmla="?: G10 G8 0"/>
                <a:gd name="G12" fmla="?: G10 G7 21600"/>
                <a:gd name="T0" fmla="*/ 19989 w 21600"/>
                <a:gd name="T1" fmla="*/ 10800 h 21600"/>
                <a:gd name="T2" fmla="*/ 10800 w 21600"/>
                <a:gd name="T3" fmla="*/ 21600 h 21600"/>
                <a:gd name="T4" fmla="*/ 1611 w 21600"/>
                <a:gd name="T5" fmla="*/ 10800 h 21600"/>
                <a:gd name="T6" fmla="*/ 10800 w 21600"/>
                <a:gd name="T7" fmla="*/ 0 h 21600"/>
                <a:gd name="T8" fmla="*/ 3411 w 21600"/>
                <a:gd name="T9" fmla="*/ 3411 h 21600"/>
                <a:gd name="T10" fmla="*/ 18189 w 21600"/>
                <a:gd name="T11" fmla="*/ 18189 h 21600"/>
              </a:gdLst>
              <a:ahLst/>
              <a:cxnLst>
                <a:cxn ang="0">
                  <a:pos x="T0" y="T1"/>
                </a:cxn>
                <a:cxn ang="0">
                  <a:pos x="T2" y="T3"/>
                </a:cxn>
                <a:cxn ang="0">
                  <a:pos x="T4" y="T5"/>
                </a:cxn>
                <a:cxn ang="0">
                  <a:pos x="T6" y="T7"/>
                </a:cxn>
              </a:cxnLst>
              <a:rect l="T8" t="T9" r="T10" b="T11"/>
              <a:pathLst>
                <a:path w="21600" h="21600">
                  <a:moveTo>
                    <a:pt x="0" y="0"/>
                  </a:moveTo>
                  <a:lnTo>
                    <a:pt x="3222" y="21600"/>
                  </a:lnTo>
                  <a:lnTo>
                    <a:pt x="18378" y="21600"/>
                  </a:lnTo>
                  <a:lnTo>
                    <a:pt x="21600" y="0"/>
                  </a:lnTo>
                  <a:close/>
                </a:path>
              </a:pathLst>
            </a:custGeom>
            <a:solidFill>
              <a:srgbClr val="DDDDD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35" name="Line 99"/>
            <p:cNvSpPr>
              <a:spLocks noChangeShapeType="1"/>
            </p:cNvSpPr>
            <p:nvPr/>
          </p:nvSpPr>
          <p:spPr bwMode="auto">
            <a:xfrm rot="12599481">
              <a:off x="3091" y="2845"/>
              <a:ext cx="277" cy="34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36" name="Line 100"/>
            <p:cNvSpPr>
              <a:spLocks noChangeShapeType="1"/>
            </p:cNvSpPr>
            <p:nvPr/>
          </p:nvSpPr>
          <p:spPr bwMode="auto">
            <a:xfrm rot="2063061">
              <a:off x="2849" y="2811"/>
              <a:ext cx="197" cy="44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37" name="Oval 101"/>
            <p:cNvSpPr>
              <a:spLocks noChangeArrowheads="1"/>
            </p:cNvSpPr>
            <p:nvPr/>
          </p:nvSpPr>
          <p:spPr bwMode="auto">
            <a:xfrm>
              <a:off x="2946" y="3148"/>
              <a:ext cx="278" cy="259"/>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0038" name="Group 102"/>
            <p:cNvGrpSpPr>
              <a:grpSpLocks/>
            </p:cNvGrpSpPr>
            <p:nvPr/>
          </p:nvGrpSpPr>
          <p:grpSpPr bwMode="auto">
            <a:xfrm>
              <a:off x="2984" y="2728"/>
              <a:ext cx="228" cy="213"/>
              <a:chOff x="2985" y="3646"/>
              <a:chExt cx="228" cy="213"/>
            </a:xfrm>
          </p:grpSpPr>
          <p:sp>
            <p:nvSpPr>
              <p:cNvPr id="40039" name="Oval 103"/>
              <p:cNvSpPr>
                <a:spLocks noChangeArrowheads="1"/>
              </p:cNvSpPr>
              <p:nvPr/>
            </p:nvSpPr>
            <p:spPr bwMode="auto">
              <a:xfrm>
                <a:off x="2985" y="3646"/>
                <a:ext cx="228" cy="213"/>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0" name="Oval 104"/>
              <p:cNvSpPr>
                <a:spLocks noChangeArrowheads="1"/>
              </p:cNvSpPr>
              <p:nvPr/>
            </p:nvSpPr>
            <p:spPr bwMode="auto">
              <a:xfrm>
                <a:off x="3006" y="3664"/>
                <a:ext cx="187" cy="179"/>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0041" name="Arc 105"/>
            <p:cNvSpPr>
              <a:spLocks/>
            </p:cNvSpPr>
            <p:nvPr/>
          </p:nvSpPr>
          <p:spPr bwMode="auto">
            <a:xfrm flipH="1">
              <a:off x="2736" y="2940"/>
              <a:ext cx="490" cy="324"/>
            </a:xfrm>
            <a:custGeom>
              <a:avLst/>
              <a:gdLst>
                <a:gd name="G0" fmla="+- 0 0 0"/>
                <a:gd name="G1" fmla="+- 20815 0 0"/>
                <a:gd name="G2" fmla="+- 21600 0 0"/>
                <a:gd name="T0" fmla="*/ 5769 w 21600"/>
                <a:gd name="T1" fmla="*/ 0 h 20815"/>
                <a:gd name="T2" fmla="*/ 21600 w 21600"/>
                <a:gd name="T3" fmla="*/ 20815 h 20815"/>
                <a:gd name="T4" fmla="*/ 0 w 21600"/>
                <a:gd name="T5" fmla="*/ 20815 h 20815"/>
              </a:gdLst>
              <a:ahLst/>
              <a:cxnLst>
                <a:cxn ang="0">
                  <a:pos x="T0" y="T1"/>
                </a:cxn>
                <a:cxn ang="0">
                  <a:pos x="T2" y="T3"/>
                </a:cxn>
                <a:cxn ang="0">
                  <a:pos x="T4" y="T5"/>
                </a:cxn>
              </a:cxnLst>
              <a:rect l="0" t="0" r="r" b="b"/>
              <a:pathLst>
                <a:path w="21600" h="20815" fill="none" extrusionOk="0">
                  <a:moveTo>
                    <a:pt x="5769" y="-1"/>
                  </a:moveTo>
                  <a:cubicBezTo>
                    <a:pt x="15123" y="2592"/>
                    <a:pt x="21600" y="11107"/>
                    <a:pt x="21600" y="20815"/>
                  </a:cubicBezTo>
                </a:path>
                <a:path w="21600" h="20815" stroke="0" extrusionOk="0">
                  <a:moveTo>
                    <a:pt x="5769" y="-1"/>
                  </a:moveTo>
                  <a:cubicBezTo>
                    <a:pt x="15123" y="2592"/>
                    <a:pt x="21600" y="11107"/>
                    <a:pt x="21600" y="20815"/>
                  </a:cubicBezTo>
                  <a:lnTo>
                    <a:pt x="0" y="20815"/>
                  </a:lnTo>
                  <a:close/>
                </a:path>
              </a:pathLst>
            </a:custGeom>
            <a:noFill/>
            <a:ln w="38100">
              <a:solidFill>
                <a:schemeClr val="tx1"/>
              </a:solidFill>
              <a:round/>
              <a:headEn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0042" name="Group 106"/>
          <p:cNvGrpSpPr>
            <a:grpSpLocks/>
          </p:cNvGrpSpPr>
          <p:nvPr/>
        </p:nvGrpSpPr>
        <p:grpSpPr bwMode="auto">
          <a:xfrm>
            <a:off x="3216275" y="5089525"/>
            <a:ext cx="728663" cy="682625"/>
            <a:chOff x="1154" y="1488"/>
            <a:chExt cx="459" cy="430"/>
          </a:xfrm>
        </p:grpSpPr>
        <p:sp>
          <p:nvSpPr>
            <p:cNvPr id="40043" name="Rectangle 107"/>
            <p:cNvSpPr>
              <a:spLocks noChangeArrowheads="1"/>
            </p:cNvSpPr>
            <p:nvPr/>
          </p:nvSpPr>
          <p:spPr bwMode="auto">
            <a:xfrm>
              <a:off x="1164" y="1491"/>
              <a:ext cx="109" cy="418"/>
            </a:xfrm>
            <a:prstGeom prst="rect">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4" name="Rectangle 108"/>
            <p:cNvSpPr>
              <a:spLocks noChangeArrowheads="1"/>
            </p:cNvSpPr>
            <p:nvPr/>
          </p:nvSpPr>
          <p:spPr bwMode="auto">
            <a:xfrm rot="-5400000">
              <a:off x="1332" y="1324"/>
              <a:ext cx="118" cy="445"/>
            </a:xfrm>
            <a:prstGeom prst="rect">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5" name="Freeform 109"/>
            <p:cNvSpPr>
              <a:spLocks/>
            </p:cNvSpPr>
            <p:nvPr/>
          </p:nvSpPr>
          <p:spPr bwMode="auto">
            <a:xfrm>
              <a:off x="1154" y="1491"/>
              <a:ext cx="446" cy="427"/>
            </a:xfrm>
            <a:custGeom>
              <a:avLst/>
              <a:gdLst>
                <a:gd name="T0" fmla="*/ 446 w 446"/>
                <a:gd name="T1" fmla="*/ 0 h 427"/>
                <a:gd name="T2" fmla="*/ 0 w 446"/>
                <a:gd name="T3" fmla="*/ 0 h 427"/>
                <a:gd name="T4" fmla="*/ 0 w 446"/>
                <a:gd name="T5" fmla="*/ 427 h 427"/>
              </a:gdLst>
              <a:ahLst/>
              <a:cxnLst>
                <a:cxn ang="0">
                  <a:pos x="T0" y="T1"/>
                </a:cxn>
                <a:cxn ang="0">
                  <a:pos x="T2" y="T3"/>
                </a:cxn>
                <a:cxn ang="0">
                  <a:pos x="T4" y="T5"/>
                </a:cxn>
              </a:cxnLst>
              <a:rect l="0" t="0" r="r" b="b"/>
              <a:pathLst>
                <a:path w="446" h="427">
                  <a:moveTo>
                    <a:pt x="446" y="0"/>
                  </a:moveTo>
                  <a:lnTo>
                    <a:pt x="0" y="0"/>
                  </a:lnTo>
                  <a:lnTo>
                    <a:pt x="0" y="427"/>
                  </a:lnTo>
                </a:path>
              </a:pathLst>
            </a:custGeom>
            <a:noFill/>
            <a:ln w="28575" cap="flat" cmpd="sng">
              <a:solidFill>
                <a:schemeClr val="tx1"/>
              </a:solidFill>
              <a:prstDash val="solid"/>
              <a:round/>
              <a:headEnd/>
              <a:tailEnd/>
            </a:ln>
            <a:effectLst/>
            <a:extLst>
              <a:ext uri="{909E8E84-426E-40DD-AFC4-6F175D3DCCD1}">
                <a14:hiddenFill xmlns="" xmlns:a14="http://schemas.microsoft.com/office/drawing/2010/main">
                  <a:solidFill>
                    <a:srgbClr val="33CC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6" name="Freeform 110"/>
            <p:cNvSpPr>
              <a:spLocks/>
            </p:cNvSpPr>
            <p:nvPr/>
          </p:nvSpPr>
          <p:spPr bwMode="auto">
            <a:xfrm>
              <a:off x="1264" y="1609"/>
              <a:ext cx="327" cy="291"/>
            </a:xfrm>
            <a:custGeom>
              <a:avLst/>
              <a:gdLst>
                <a:gd name="T0" fmla="*/ 327 w 327"/>
                <a:gd name="T1" fmla="*/ 0 h 291"/>
                <a:gd name="T2" fmla="*/ 0 w 327"/>
                <a:gd name="T3" fmla="*/ 0 h 291"/>
                <a:gd name="T4" fmla="*/ 0 w 327"/>
                <a:gd name="T5" fmla="*/ 291 h 291"/>
              </a:gdLst>
              <a:ahLst/>
              <a:cxnLst>
                <a:cxn ang="0">
                  <a:pos x="T0" y="T1"/>
                </a:cxn>
                <a:cxn ang="0">
                  <a:pos x="T2" y="T3"/>
                </a:cxn>
                <a:cxn ang="0">
                  <a:pos x="T4" y="T5"/>
                </a:cxn>
              </a:cxnLst>
              <a:rect l="0" t="0" r="r" b="b"/>
              <a:pathLst>
                <a:path w="327" h="291">
                  <a:moveTo>
                    <a:pt x="327" y="0"/>
                  </a:moveTo>
                  <a:lnTo>
                    <a:pt x="0" y="0"/>
                  </a:lnTo>
                  <a:lnTo>
                    <a:pt x="0" y="291"/>
                  </a:lnTo>
                </a:path>
              </a:pathLst>
            </a:custGeom>
            <a:noFill/>
            <a:ln w="28575" cap="flat" cmpd="sng">
              <a:solidFill>
                <a:schemeClr val="tx1"/>
              </a:solidFill>
              <a:prstDash val="solid"/>
              <a:round/>
              <a:headEnd/>
              <a:tailEnd/>
            </a:ln>
            <a:effectLst/>
            <a:extLst>
              <a:ext uri="{909E8E84-426E-40DD-AFC4-6F175D3DCCD1}">
                <a14:hiddenFill xmlns="" xmlns:a14="http://schemas.microsoft.com/office/drawing/2010/main">
                  <a:solidFill>
                    <a:srgbClr val="33CC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0072" name="Group 136"/>
          <p:cNvGrpSpPr>
            <a:grpSpLocks/>
          </p:cNvGrpSpPr>
          <p:nvPr/>
        </p:nvGrpSpPr>
        <p:grpSpPr bwMode="auto">
          <a:xfrm>
            <a:off x="6546850" y="2466975"/>
            <a:ext cx="2314575" cy="2432050"/>
            <a:chOff x="4060" y="1173"/>
            <a:chExt cx="1458" cy="1532"/>
          </a:xfrm>
        </p:grpSpPr>
        <p:grpSp>
          <p:nvGrpSpPr>
            <p:cNvPr id="40073" name="Group 137"/>
            <p:cNvGrpSpPr>
              <a:grpSpLocks/>
            </p:cNvGrpSpPr>
            <p:nvPr/>
          </p:nvGrpSpPr>
          <p:grpSpPr bwMode="auto">
            <a:xfrm>
              <a:off x="4060" y="1173"/>
              <a:ext cx="1458" cy="1532"/>
              <a:chOff x="4060" y="1173"/>
              <a:chExt cx="1458" cy="1532"/>
            </a:xfrm>
          </p:grpSpPr>
          <p:sp>
            <p:nvSpPr>
              <p:cNvPr id="40074" name="Freeform 138"/>
              <p:cNvSpPr>
                <a:spLocks/>
              </p:cNvSpPr>
              <p:nvPr/>
            </p:nvSpPr>
            <p:spPr bwMode="auto">
              <a:xfrm>
                <a:off x="4227" y="1173"/>
                <a:ext cx="1291" cy="1236"/>
              </a:xfrm>
              <a:custGeom>
                <a:avLst/>
                <a:gdLst>
                  <a:gd name="T0" fmla="*/ 0 w 1291"/>
                  <a:gd name="T1" fmla="*/ 0 h 1236"/>
                  <a:gd name="T2" fmla="*/ 0 w 1291"/>
                  <a:gd name="T3" fmla="*/ 1236 h 1236"/>
                  <a:gd name="T4" fmla="*/ 1291 w 1291"/>
                  <a:gd name="T5" fmla="*/ 1236 h 1236"/>
                </a:gdLst>
                <a:ahLst/>
                <a:cxnLst>
                  <a:cxn ang="0">
                    <a:pos x="T0" y="T1"/>
                  </a:cxn>
                  <a:cxn ang="0">
                    <a:pos x="T2" y="T3"/>
                  </a:cxn>
                  <a:cxn ang="0">
                    <a:pos x="T4" y="T5"/>
                  </a:cxn>
                </a:cxnLst>
                <a:rect l="0" t="0" r="r" b="b"/>
                <a:pathLst>
                  <a:path w="1291" h="1236">
                    <a:moveTo>
                      <a:pt x="0" y="0"/>
                    </a:moveTo>
                    <a:lnTo>
                      <a:pt x="0" y="1236"/>
                    </a:lnTo>
                    <a:lnTo>
                      <a:pt x="1291" y="1236"/>
                    </a:lnTo>
                  </a:path>
                </a:pathLst>
              </a:custGeom>
              <a:noFill/>
              <a:ln w="9525" cap="flat" cmpd="sng">
                <a:solidFill>
                  <a:schemeClr val="tx1"/>
                </a:solidFill>
                <a:prstDash val="solid"/>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75" name="Text Box 139"/>
              <p:cNvSpPr txBox="1">
                <a:spLocks noChangeArrowheads="1"/>
              </p:cNvSpPr>
              <p:nvPr/>
            </p:nvSpPr>
            <p:spPr bwMode="auto">
              <a:xfrm>
                <a:off x="4739" y="2397"/>
                <a:ext cx="394"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t>volume</a:t>
                </a:r>
              </a:p>
            </p:txBody>
          </p:sp>
          <p:sp>
            <p:nvSpPr>
              <p:cNvPr id="40076" name="Text Box 140"/>
              <p:cNvSpPr txBox="1">
                <a:spLocks noChangeArrowheads="1"/>
              </p:cNvSpPr>
              <p:nvPr/>
            </p:nvSpPr>
            <p:spPr bwMode="auto">
              <a:xfrm rot="-5400000">
                <a:off x="3924" y="1614"/>
                <a:ext cx="446"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t>pressure</a:t>
                </a:r>
              </a:p>
            </p:txBody>
          </p:sp>
          <p:sp>
            <p:nvSpPr>
              <p:cNvPr id="40077" name="Freeform 141"/>
              <p:cNvSpPr>
                <a:spLocks/>
              </p:cNvSpPr>
              <p:nvPr/>
            </p:nvSpPr>
            <p:spPr bwMode="auto">
              <a:xfrm>
                <a:off x="4466" y="1261"/>
                <a:ext cx="826" cy="938"/>
              </a:xfrm>
              <a:custGeom>
                <a:avLst/>
                <a:gdLst>
                  <a:gd name="T0" fmla="*/ 743 w 826"/>
                  <a:gd name="T1" fmla="*/ 803 h 938"/>
                  <a:gd name="T2" fmla="*/ 579 w 826"/>
                  <a:gd name="T3" fmla="*/ 748 h 938"/>
                  <a:gd name="T4" fmla="*/ 497 w 826"/>
                  <a:gd name="T5" fmla="*/ 721 h 938"/>
                  <a:gd name="T6" fmla="*/ 333 w 826"/>
                  <a:gd name="T7" fmla="*/ 630 h 938"/>
                  <a:gd name="T8" fmla="*/ 252 w 826"/>
                  <a:gd name="T9" fmla="*/ 566 h 938"/>
                  <a:gd name="T10" fmla="*/ 224 w 826"/>
                  <a:gd name="T11" fmla="*/ 548 h 938"/>
                  <a:gd name="T12" fmla="*/ 206 w 826"/>
                  <a:gd name="T13" fmla="*/ 521 h 938"/>
                  <a:gd name="T14" fmla="*/ 179 w 826"/>
                  <a:gd name="T15" fmla="*/ 503 h 938"/>
                  <a:gd name="T16" fmla="*/ 170 w 826"/>
                  <a:gd name="T17" fmla="*/ 475 h 938"/>
                  <a:gd name="T18" fmla="*/ 124 w 826"/>
                  <a:gd name="T19" fmla="*/ 439 h 938"/>
                  <a:gd name="T20" fmla="*/ 97 w 826"/>
                  <a:gd name="T21" fmla="*/ 385 h 938"/>
                  <a:gd name="T22" fmla="*/ 24 w 826"/>
                  <a:gd name="T23" fmla="*/ 212 h 938"/>
                  <a:gd name="T24" fmla="*/ 6 w 826"/>
                  <a:gd name="T25" fmla="*/ 103 h 938"/>
                  <a:gd name="T26" fmla="*/ 24 w 826"/>
                  <a:gd name="T27" fmla="*/ 39 h 938"/>
                  <a:gd name="T28" fmla="*/ 70 w 826"/>
                  <a:gd name="T29" fmla="*/ 12 h 938"/>
                  <a:gd name="T30" fmla="*/ 97 w 826"/>
                  <a:gd name="T31" fmla="*/ 3 h 938"/>
                  <a:gd name="T32" fmla="*/ 152 w 826"/>
                  <a:gd name="T33" fmla="*/ 12 h 938"/>
                  <a:gd name="T34" fmla="*/ 206 w 826"/>
                  <a:gd name="T35" fmla="*/ 30 h 938"/>
                  <a:gd name="T36" fmla="*/ 261 w 826"/>
                  <a:gd name="T37" fmla="*/ 66 h 938"/>
                  <a:gd name="T38" fmla="*/ 352 w 826"/>
                  <a:gd name="T39" fmla="*/ 157 h 938"/>
                  <a:gd name="T40" fmla="*/ 552 w 826"/>
                  <a:gd name="T41" fmla="*/ 375 h 938"/>
                  <a:gd name="T42" fmla="*/ 606 w 826"/>
                  <a:gd name="T43" fmla="*/ 403 h 938"/>
                  <a:gd name="T44" fmla="*/ 752 w 826"/>
                  <a:gd name="T45" fmla="*/ 539 h 938"/>
                  <a:gd name="T46" fmla="*/ 761 w 826"/>
                  <a:gd name="T47" fmla="*/ 566 h 938"/>
                  <a:gd name="T48" fmla="*/ 779 w 826"/>
                  <a:gd name="T49" fmla="*/ 585 h 938"/>
                  <a:gd name="T50" fmla="*/ 797 w 826"/>
                  <a:gd name="T51" fmla="*/ 639 h 938"/>
                  <a:gd name="T52" fmla="*/ 806 w 826"/>
                  <a:gd name="T53" fmla="*/ 666 h 938"/>
                  <a:gd name="T54" fmla="*/ 806 w 826"/>
                  <a:gd name="T55" fmla="*/ 794 h 938"/>
                  <a:gd name="T56" fmla="*/ 624 w 826"/>
                  <a:gd name="T57" fmla="*/ 830 h 938"/>
                  <a:gd name="T58" fmla="*/ 152 w 826"/>
                  <a:gd name="T59" fmla="*/ 776 h 938"/>
                  <a:gd name="T60" fmla="*/ 34 w 826"/>
                  <a:gd name="T61" fmla="*/ 803 h 938"/>
                  <a:gd name="T62" fmla="*/ 152 w 826"/>
                  <a:gd name="T63" fmla="*/ 876 h 938"/>
                  <a:gd name="T64" fmla="*/ 370 w 826"/>
                  <a:gd name="T65" fmla="*/ 921 h 938"/>
                  <a:gd name="T66" fmla="*/ 570 w 826"/>
                  <a:gd name="T67" fmla="*/ 921 h 938"/>
                  <a:gd name="T68" fmla="*/ 733 w 826"/>
                  <a:gd name="T69" fmla="*/ 885 h 938"/>
                  <a:gd name="T70" fmla="*/ 797 w 826"/>
                  <a:gd name="T71" fmla="*/ 794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26" h="938">
                    <a:moveTo>
                      <a:pt x="743" y="803"/>
                    </a:moveTo>
                    <a:cubicBezTo>
                      <a:pt x="688" y="785"/>
                      <a:pt x="634" y="766"/>
                      <a:pt x="579" y="748"/>
                    </a:cubicBezTo>
                    <a:cubicBezTo>
                      <a:pt x="555" y="740"/>
                      <a:pt x="518" y="735"/>
                      <a:pt x="497" y="721"/>
                    </a:cubicBezTo>
                    <a:cubicBezTo>
                      <a:pt x="444" y="686"/>
                      <a:pt x="394" y="649"/>
                      <a:pt x="333" y="630"/>
                    </a:cubicBezTo>
                    <a:cubicBezTo>
                      <a:pt x="292" y="589"/>
                      <a:pt x="314" y="607"/>
                      <a:pt x="252" y="566"/>
                    </a:cubicBezTo>
                    <a:cubicBezTo>
                      <a:pt x="243" y="560"/>
                      <a:pt x="224" y="548"/>
                      <a:pt x="224" y="548"/>
                    </a:cubicBezTo>
                    <a:cubicBezTo>
                      <a:pt x="218" y="539"/>
                      <a:pt x="214" y="529"/>
                      <a:pt x="206" y="521"/>
                    </a:cubicBezTo>
                    <a:cubicBezTo>
                      <a:pt x="198" y="513"/>
                      <a:pt x="186" y="512"/>
                      <a:pt x="179" y="503"/>
                    </a:cubicBezTo>
                    <a:cubicBezTo>
                      <a:pt x="173" y="495"/>
                      <a:pt x="176" y="483"/>
                      <a:pt x="170" y="475"/>
                    </a:cubicBezTo>
                    <a:cubicBezTo>
                      <a:pt x="158" y="460"/>
                      <a:pt x="138" y="452"/>
                      <a:pt x="124" y="439"/>
                    </a:cubicBezTo>
                    <a:cubicBezTo>
                      <a:pt x="90" y="336"/>
                      <a:pt x="145" y="495"/>
                      <a:pt x="97" y="385"/>
                    </a:cubicBezTo>
                    <a:cubicBezTo>
                      <a:pt x="74" y="332"/>
                      <a:pt x="38" y="267"/>
                      <a:pt x="24" y="212"/>
                    </a:cubicBezTo>
                    <a:cubicBezTo>
                      <a:pt x="16" y="165"/>
                      <a:pt x="0" y="132"/>
                      <a:pt x="6" y="103"/>
                    </a:cubicBezTo>
                    <a:cubicBezTo>
                      <a:pt x="6" y="74"/>
                      <a:pt x="13" y="54"/>
                      <a:pt x="24" y="39"/>
                    </a:cubicBezTo>
                    <a:cubicBezTo>
                      <a:pt x="25" y="30"/>
                      <a:pt x="62" y="18"/>
                      <a:pt x="70" y="12"/>
                    </a:cubicBezTo>
                    <a:cubicBezTo>
                      <a:pt x="85" y="1"/>
                      <a:pt x="79" y="9"/>
                      <a:pt x="97" y="3"/>
                    </a:cubicBezTo>
                    <a:cubicBezTo>
                      <a:pt x="106" y="0"/>
                      <a:pt x="152" y="12"/>
                      <a:pt x="152" y="12"/>
                    </a:cubicBezTo>
                    <a:cubicBezTo>
                      <a:pt x="170" y="18"/>
                      <a:pt x="190" y="20"/>
                      <a:pt x="206" y="30"/>
                    </a:cubicBezTo>
                    <a:cubicBezTo>
                      <a:pt x="224" y="42"/>
                      <a:pt x="261" y="66"/>
                      <a:pt x="261" y="66"/>
                    </a:cubicBezTo>
                    <a:cubicBezTo>
                      <a:pt x="288" y="107"/>
                      <a:pt x="316" y="123"/>
                      <a:pt x="352" y="157"/>
                    </a:cubicBezTo>
                    <a:cubicBezTo>
                      <a:pt x="378" y="238"/>
                      <a:pt x="471" y="349"/>
                      <a:pt x="552" y="375"/>
                    </a:cubicBezTo>
                    <a:cubicBezTo>
                      <a:pt x="622" y="424"/>
                      <a:pt x="538" y="369"/>
                      <a:pt x="606" y="403"/>
                    </a:cubicBezTo>
                    <a:cubicBezTo>
                      <a:pt x="661" y="430"/>
                      <a:pt x="717" y="490"/>
                      <a:pt x="752" y="539"/>
                    </a:cubicBezTo>
                    <a:cubicBezTo>
                      <a:pt x="755" y="548"/>
                      <a:pt x="756" y="558"/>
                      <a:pt x="761" y="566"/>
                    </a:cubicBezTo>
                    <a:cubicBezTo>
                      <a:pt x="765" y="574"/>
                      <a:pt x="775" y="577"/>
                      <a:pt x="779" y="585"/>
                    </a:cubicBezTo>
                    <a:cubicBezTo>
                      <a:pt x="787" y="602"/>
                      <a:pt x="791" y="621"/>
                      <a:pt x="797" y="639"/>
                    </a:cubicBezTo>
                    <a:cubicBezTo>
                      <a:pt x="800" y="648"/>
                      <a:pt x="806" y="666"/>
                      <a:pt x="806" y="666"/>
                    </a:cubicBezTo>
                    <a:cubicBezTo>
                      <a:pt x="810" y="692"/>
                      <a:pt x="826" y="768"/>
                      <a:pt x="806" y="794"/>
                    </a:cubicBezTo>
                    <a:cubicBezTo>
                      <a:pt x="790" y="815"/>
                      <a:pt x="639" y="828"/>
                      <a:pt x="624" y="830"/>
                    </a:cubicBezTo>
                    <a:cubicBezTo>
                      <a:pt x="455" y="820"/>
                      <a:pt x="324" y="781"/>
                      <a:pt x="152" y="776"/>
                    </a:cubicBezTo>
                    <a:cubicBezTo>
                      <a:pt x="82" y="785"/>
                      <a:pt x="102" y="781"/>
                      <a:pt x="34" y="803"/>
                    </a:cubicBezTo>
                    <a:cubicBezTo>
                      <a:pt x="28" y="809"/>
                      <a:pt x="97" y="848"/>
                      <a:pt x="152" y="876"/>
                    </a:cubicBezTo>
                    <a:cubicBezTo>
                      <a:pt x="279" y="903"/>
                      <a:pt x="325" y="917"/>
                      <a:pt x="370" y="921"/>
                    </a:cubicBezTo>
                    <a:cubicBezTo>
                      <a:pt x="570" y="930"/>
                      <a:pt x="395" y="938"/>
                      <a:pt x="570" y="921"/>
                    </a:cubicBezTo>
                    <a:cubicBezTo>
                      <a:pt x="625" y="907"/>
                      <a:pt x="679" y="903"/>
                      <a:pt x="733" y="885"/>
                    </a:cubicBezTo>
                    <a:cubicBezTo>
                      <a:pt x="766" y="863"/>
                      <a:pt x="797" y="836"/>
                      <a:pt x="797" y="794"/>
                    </a:cubicBezTo>
                  </a:path>
                </a:pathLst>
              </a:custGeom>
              <a:noFill/>
              <a:ln w="9525" cap="flat" cmpd="sng">
                <a:solidFill>
                  <a:schemeClr val="bg2"/>
                </a:solidFill>
                <a:prstDash val="solid"/>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78" name="Line 142"/>
              <p:cNvSpPr>
                <a:spLocks noChangeShapeType="1"/>
              </p:cNvSpPr>
              <p:nvPr/>
            </p:nvSpPr>
            <p:spPr bwMode="auto">
              <a:xfrm>
                <a:off x="4300" y="2073"/>
                <a:ext cx="109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79" name="Line 143"/>
              <p:cNvSpPr>
                <a:spLocks noChangeShapeType="1"/>
              </p:cNvSpPr>
              <p:nvPr/>
            </p:nvSpPr>
            <p:spPr bwMode="auto">
              <a:xfrm>
                <a:off x="5272" y="1836"/>
                <a:ext cx="0" cy="68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80" name="Line 144"/>
              <p:cNvSpPr>
                <a:spLocks noChangeShapeType="1"/>
              </p:cNvSpPr>
              <p:nvPr/>
            </p:nvSpPr>
            <p:spPr bwMode="auto">
              <a:xfrm>
                <a:off x="4480" y="1809"/>
                <a:ext cx="1" cy="7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81" name="Text Box 145"/>
              <p:cNvSpPr txBox="1">
                <a:spLocks noChangeArrowheads="1"/>
              </p:cNvSpPr>
              <p:nvPr/>
            </p:nvSpPr>
            <p:spPr bwMode="auto">
              <a:xfrm>
                <a:off x="4349" y="2523"/>
                <a:ext cx="302"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t>TDC</a:t>
                </a:r>
              </a:p>
            </p:txBody>
          </p:sp>
          <p:sp>
            <p:nvSpPr>
              <p:cNvPr id="40082" name="Text Box 146"/>
              <p:cNvSpPr txBox="1">
                <a:spLocks noChangeArrowheads="1"/>
              </p:cNvSpPr>
              <p:nvPr/>
            </p:nvSpPr>
            <p:spPr bwMode="auto">
              <a:xfrm>
                <a:off x="5147" y="2532"/>
                <a:ext cx="308"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t>BDC</a:t>
                </a:r>
              </a:p>
            </p:txBody>
          </p:sp>
        </p:grpSp>
        <p:sp>
          <p:nvSpPr>
            <p:cNvPr id="40083" name="Text Box 147"/>
            <p:cNvSpPr txBox="1">
              <a:spLocks noChangeArrowheads="1"/>
            </p:cNvSpPr>
            <p:nvPr/>
          </p:nvSpPr>
          <p:spPr bwMode="auto">
            <a:xfrm>
              <a:off x="4503" y="2013"/>
              <a:ext cx="213" cy="2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800">
                  <a:solidFill>
                    <a:schemeClr val="tx2"/>
                  </a:solidFill>
                  <a:sym typeface="ZapfDingbats" pitchFamily="82" charset="2"/>
                </a:rPr>
                <a:t></a:t>
              </a:r>
              <a:endParaRPr lang="en-US"/>
            </a:p>
          </p:txBody>
        </p:sp>
      </p:grpSp>
      <p:sp>
        <p:nvSpPr>
          <p:cNvPr id="40084" name="Text Box 148"/>
          <p:cNvSpPr txBox="1">
            <a:spLocks noChangeArrowheads="1"/>
          </p:cNvSpPr>
          <p:nvPr/>
        </p:nvSpPr>
        <p:spPr bwMode="auto">
          <a:xfrm>
            <a:off x="8261350" y="3700463"/>
            <a:ext cx="338138"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800">
                <a:solidFill>
                  <a:schemeClr val="tx2"/>
                </a:solidFill>
                <a:sym typeface="ZapfDingbats" pitchFamily="82" charset="2"/>
              </a:rPr>
              <a:t></a:t>
            </a:r>
            <a:endParaRPr lang="en-US"/>
          </a:p>
        </p:txBody>
      </p:sp>
      <p:sp>
        <p:nvSpPr>
          <p:cNvPr id="40085" name="Text Box 149"/>
          <p:cNvSpPr txBox="1">
            <a:spLocks noChangeArrowheads="1"/>
          </p:cNvSpPr>
          <p:nvPr/>
        </p:nvSpPr>
        <p:spPr bwMode="auto">
          <a:xfrm>
            <a:off x="7200900" y="3087688"/>
            <a:ext cx="338138"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800">
                <a:solidFill>
                  <a:schemeClr val="tx2"/>
                </a:solidFill>
                <a:sym typeface="ZapfDingbats" pitchFamily="82" charset="2"/>
              </a:rPr>
              <a:t></a:t>
            </a:r>
            <a:endParaRPr lang="en-US"/>
          </a:p>
        </p:txBody>
      </p:sp>
      <p:sp>
        <p:nvSpPr>
          <p:cNvPr id="40086" name="Text Box 150"/>
          <p:cNvSpPr txBox="1">
            <a:spLocks noChangeArrowheads="1"/>
          </p:cNvSpPr>
          <p:nvPr/>
        </p:nvSpPr>
        <p:spPr bwMode="auto">
          <a:xfrm>
            <a:off x="7050088" y="2749550"/>
            <a:ext cx="338137"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800">
                <a:sym typeface="ZapfDingbats" pitchFamily="82" charset="2"/>
              </a:rPr>
              <a:t></a:t>
            </a:r>
            <a:endParaRPr lang="en-US">
              <a:solidFill>
                <a:srgbClr val="FF3300"/>
              </a:solidFill>
            </a:endParaRPr>
          </a:p>
        </p:txBody>
      </p:sp>
      <p:sp>
        <p:nvSpPr>
          <p:cNvPr id="40087" name="Text Box 151"/>
          <p:cNvSpPr txBox="1">
            <a:spLocks noChangeArrowheads="1"/>
          </p:cNvSpPr>
          <p:nvPr/>
        </p:nvSpPr>
        <p:spPr bwMode="auto">
          <a:xfrm>
            <a:off x="7461250" y="2541588"/>
            <a:ext cx="338138"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800">
                <a:sym typeface="ZapfDingbats" pitchFamily="82" charset="2"/>
              </a:rPr>
              <a:t></a:t>
            </a:r>
            <a:endParaRPr lang="en-US">
              <a:solidFill>
                <a:srgbClr val="FF3300"/>
              </a:solidFill>
            </a:endParaRPr>
          </a:p>
        </p:txBody>
      </p:sp>
      <p:sp>
        <p:nvSpPr>
          <p:cNvPr id="40088" name="Text Box 152"/>
          <p:cNvSpPr txBox="1">
            <a:spLocks noChangeArrowheads="1"/>
          </p:cNvSpPr>
          <p:nvPr/>
        </p:nvSpPr>
        <p:spPr bwMode="auto">
          <a:xfrm>
            <a:off x="8277225" y="3386138"/>
            <a:ext cx="338138"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800">
                <a:sym typeface="ZapfDingbats" pitchFamily="82" charset="2"/>
              </a:rPr>
              <a:t></a:t>
            </a:r>
            <a:endParaRPr lang="en-US">
              <a:solidFill>
                <a:srgbClr val="FF3300"/>
              </a:solidFill>
            </a:endParaRPr>
          </a:p>
        </p:txBody>
      </p:sp>
      <p:sp>
        <p:nvSpPr>
          <p:cNvPr id="40089" name="Text Box 153"/>
          <p:cNvSpPr txBox="1">
            <a:spLocks noChangeArrowheads="1"/>
          </p:cNvSpPr>
          <p:nvPr/>
        </p:nvSpPr>
        <p:spPr bwMode="auto">
          <a:xfrm>
            <a:off x="7346950" y="3625850"/>
            <a:ext cx="338138"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800">
                <a:sym typeface="ZapfDingbats" pitchFamily="82" charset="2"/>
              </a:rPr>
              <a:t></a:t>
            </a:r>
            <a:endParaRPr lang="en-US">
              <a:solidFill>
                <a:srgbClr val="FF3300"/>
              </a:solidFill>
            </a:endParaRPr>
          </a:p>
        </p:txBody>
      </p:sp>
      <p:sp>
        <p:nvSpPr>
          <p:cNvPr id="40090" name="Text Box 154"/>
          <p:cNvSpPr txBox="1">
            <a:spLocks noChangeArrowheads="1"/>
          </p:cNvSpPr>
          <p:nvPr/>
        </p:nvSpPr>
        <p:spPr bwMode="auto">
          <a:xfrm>
            <a:off x="7067550" y="3690938"/>
            <a:ext cx="338138"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800">
                <a:solidFill>
                  <a:srgbClr val="FF3300"/>
                </a:solidFill>
                <a:sym typeface="ZapfDingbats" pitchFamily="82" charset="2"/>
              </a:rPr>
              <a:t></a:t>
            </a:r>
            <a:endParaRPr lang="en-US">
              <a:solidFill>
                <a:srgbClr val="FF3300"/>
              </a:solidFill>
            </a:endParaRPr>
          </a:p>
        </p:txBody>
      </p:sp>
      <p:grpSp>
        <p:nvGrpSpPr>
          <p:cNvPr id="40091" name="Group 155"/>
          <p:cNvGrpSpPr>
            <a:grpSpLocks/>
          </p:cNvGrpSpPr>
          <p:nvPr/>
        </p:nvGrpSpPr>
        <p:grpSpPr bwMode="auto">
          <a:xfrm rot="-1585264">
            <a:off x="3071813" y="2093913"/>
            <a:ext cx="238125" cy="149225"/>
            <a:chOff x="1348" y="1323"/>
            <a:chExt cx="150" cy="94"/>
          </a:xfrm>
        </p:grpSpPr>
        <p:sp>
          <p:nvSpPr>
            <p:cNvPr id="40092" name="Line 156"/>
            <p:cNvSpPr>
              <a:spLocks noChangeShapeType="1"/>
            </p:cNvSpPr>
            <p:nvPr/>
          </p:nvSpPr>
          <p:spPr bwMode="auto">
            <a:xfrm rot="7248788">
              <a:off x="1376" y="1295"/>
              <a:ext cx="94" cy="15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93" name="Oval 157"/>
            <p:cNvSpPr>
              <a:spLocks noChangeArrowheads="1"/>
            </p:cNvSpPr>
            <p:nvPr/>
          </p:nvSpPr>
          <p:spPr bwMode="auto">
            <a:xfrm rot="21424219">
              <a:off x="1409" y="1341"/>
              <a:ext cx="32" cy="63"/>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0095" name="Group 159"/>
          <p:cNvGrpSpPr>
            <a:grpSpLocks/>
          </p:cNvGrpSpPr>
          <p:nvPr/>
        </p:nvGrpSpPr>
        <p:grpSpPr bwMode="auto">
          <a:xfrm>
            <a:off x="2139950" y="2100263"/>
            <a:ext cx="238125" cy="149225"/>
            <a:chOff x="1348" y="1323"/>
            <a:chExt cx="150" cy="94"/>
          </a:xfrm>
        </p:grpSpPr>
        <p:sp>
          <p:nvSpPr>
            <p:cNvPr id="40096" name="Line 160"/>
            <p:cNvSpPr>
              <a:spLocks noChangeShapeType="1"/>
            </p:cNvSpPr>
            <p:nvPr/>
          </p:nvSpPr>
          <p:spPr bwMode="auto">
            <a:xfrm rot="7248788">
              <a:off x="1376" y="1295"/>
              <a:ext cx="94" cy="15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97" name="Oval 161"/>
            <p:cNvSpPr>
              <a:spLocks noChangeArrowheads="1"/>
            </p:cNvSpPr>
            <p:nvPr/>
          </p:nvSpPr>
          <p:spPr bwMode="auto">
            <a:xfrm rot="21424219">
              <a:off x="1409" y="1341"/>
              <a:ext cx="32" cy="63"/>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 xmlns:p14="http://schemas.microsoft.com/office/powerpoint/2010/main" val="25640834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035175" y="2020888"/>
            <a:ext cx="1990725" cy="274637"/>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5" name="Rectangle 3"/>
          <p:cNvSpPr>
            <a:spLocks noChangeArrowheads="1"/>
          </p:cNvSpPr>
          <p:nvPr/>
        </p:nvSpPr>
        <p:spPr bwMode="auto">
          <a:xfrm>
            <a:off x="4040188" y="2020888"/>
            <a:ext cx="708025" cy="677862"/>
          </a:xfrm>
          <a:prstGeom prst="rect">
            <a:avLst/>
          </a:prstGeom>
          <a:solidFill>
            <a:srgbClr val="CCFF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6" name="Rectangle 4"/>
          <p:cNvSpPr>
            <a:spLocks noChangeArrowheads="1"/>
          </p:cNvSpPr>
          <p:nvPr/>
        </p:nvSpPr>
        <p:spPr bwMode="auto">
          <a:xfrm>
            <a:off x="4240213" y="2671763"/>
            <a:ext cx="1254125" cy="365125"/>
          </a:xfrm>
          <a:prstGeom prst="rect">
            <a:avLst/>
          </a:prstGeom>
          <a:gradFill rotWithShape="0">
            <a:gsLst>
              <a:gs pos="0">
                <a:srgbClr val="CCFFFF"/>
              </a:gs>
              <a:gs pos="100000">
                <a:srgbClr val="FFCC99"/>
              </a:gs>
            </a:gsLst>
            <a:lin ang="540000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7" name="Rectangle 5"/>
          <p:cNvSpPr>
            <a:spLocks noChangeArrowheads="1"/>
          </p:cNvSpPr>
          <p:nvPr/>
        </p:nvSpPr>
        <p:spPr bwMode="auto">
          <a:xfrm>
            <a:off x="4248150" y="2463800"/>
            <a:ext cx="93663" cy="120650"/>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8678" name="Group 6"/>
          <p:cNvGrpSpPr>
            <a:grpSpLocks/>
          </p:cNvGrpSpPr>
          <p:nvPr/>
        </p:nvGrpSpPr>
        <p:grpSpPr bwMode="auto">
          <a:xfrm>
            <a:off x="4325938" y="1920875"/>
            <a:ext cx="312737" cy="906463"/>
            <a:chOff x="4642" y="1000"/>
            <a:chExt cx="347" cy="1094"/>
          </a:xfrm>
        </p:grpSpPr>
        <p:sp>
          <p:nvSpPr>
            <p:cNvPr id="28679" name="AutoShape 7"/>
            <p:cNvSpPr>
              <a:spLocks noChangeArrowheads="1"/>
            </p:cNvSpPr>
            <p:nvPr/>
          </p:nvSpPr>
          <p:spPr bwMode="auto">
            <a:xfrm flipH="1" flipV="1">
              <a:off x="4642" y="2002"/>
              <a:ext cx="347" cy="9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0" name="Rectangle 8"/>
            <p:cNvSpPr>
              <a:spLocks noChangeArrowheads="1"/>
            </p:cNvSpPr>
            <p:nvPr/>
          </p:nvSpPr>
          <p:spPr bwMode="auto">
            <a:xfrm>
              <a:off x="4784" y="1000"/>
              <a:ext cx="72" cy="1002"/>
            </a:xfrm>
            <a:prstGeom prst="rect">
              <a:avLst/>
            </a:pr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681" name="Group 9"/>
          <p:cNvGrpSpPr>
            <a:grpSpLocks/>
          </p:cNvGrpSpPr>
          <p:nvPr/>
        </p:nvGrpSpPr>
        <p:grpSpPr bwMode="auto">
          <a:xfrm>
            <a:off x="5018088" y="1763713"/>
            <a:ext cx="415925" cy="906462"/>
            <a:chOff x="3044" y="584"/>
            <a:chExt cx="344" cy="758"/>
          </a:xfrm>
        </p:grpSpPr>
        <p:sp>
          <p:nvSpPr>
            <p:cNvPr id="28682" name="AutoShape 10"/>
            <p:cNvSpPr>
              <a:spLocks noChangeArrowheads="1"/>
            </p:cNvSpPr>
            <p:nvPr/>
          </p:nvSpPr>
          <p:spPr bwMode="auto">
            <a:xfrm flipH="1" flipV="1">
              <a:off x="3044" y="1278"/>
              <a:ext cx="344" cy="6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3" name="Rectangle 11"/>
            <p:cNvSpPr>
              <a:spLocks noChangeArrowheads="1"/>
            </p:cNvSpPr>
            <p:nvPr/>
          </p:nvSpPr>
          <p:spPr bwMode="auto">
            <a:xfrm>
              <a:off x="3191" y="584"/>
              <a:ext cx="53" cy="694"/>
            </a:xfrm>
            <a:prstGeom prst="rect">
              <a:avLst/>
            </a:prstGeom>
            <a:gradFill rotWithShape="0">
              <a:gsLst>
                <a:gs pos="0">
                  <a:srgbClr val="DDDDDD"/>
                </a:gs>
                <a:gs pos="100000">
                  <a:srgbClr val="FF3300"/>
                </a:gs>
              </a:gsLst>
              <a:lin ang="540000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684" name="Group 12"/>
          <p:cNvGrpSpPr>
            <a:grpSpLocks/>
          </p:cNvGrpSpPr>
          <p:nvPr/>
        </p:nvGrpSpPr>
        <p:grpSpPr bwMode="auto">
          <a:xfrm>
            <a:off x="3679825" y="2000250"/>
            <a:ext cx="2378075" cy="2951163"/>
            <a:chOff x="1936" y="782"/>
            <a:chExt cx="1968" cy="2468"/>
          </a:xfrm>
        </p:grpSpPr>
        <p:sp>
          <p:nvSpPr>
            <p:cNvPr id="28685" name="Freeform 13"/>
            <p:cNvSpPr>
              <a:spLocks/>
            </p:cNvSpPr>
            <p:nvPr/>
          </p:nvSpPr>
          <p:spPr bwMode="auto">
            <a:xfrm>
              <a:off x="1936" y="1017"/>
              <a:ext cx="576" cy="2230"/>
            </a:xfrm>
            <a:custGeom>
              <a:avLst/>
              <a:gdLst>
                <a:gd name="T0" fmla="*/ 391 w 773"/>
                <a:gd name="T1" fmla="*/ 0 h 3218"/>
                <a:gd name="T2" fmla="*/ 391 w 773"/>
                <a:gd name="T3" fmla="*/ 2673 h 3218"/>
                <a:gd name="T4" fmla="*/ 109 w 773"/>
                <a:gd name="T5" fmla="*/ 2982 h 3218"/>
                <a:gd name="T6" fmla="*/ 109 w 773"/>
                <a:gd name="T7" fmla="*/ 3109 h 3218"/>
                <a:gd name="T8" fmla="*/ 0 w 773"/>
                <a:gd name="T9" fmla="*/ 3109 h 3218"/>
                <a:gd name="T10" fmla="*/ 0 w 773"/>
                <a:gd name="T11" fmla="*/ 3218 h 3218"/>
                <a:gd name="T12" fmla="*/ 246 w 773"/>
                <a:gd name="T13" fmla="*/ 3218 h 3218"/>
                <a:gd name="T14" fmla="*/ 255 w 773"/>
                <a:gd name="T15" fmla="*/ 3045 h 3218"/>
                <a:gd name="T16" fmla="*/ 618 w 773"/>
                <a:gd name="T17" fmla="*/ 2636 h 3218"/>
                <a:gd name="T18" fmla="*/ 618 w 773"/>
                <a:gd name="T19" fmla="*/ 463 h 3218"/>
                <a:gd name="T20" fmla="*/ 719 w 773"/>
                <a:gd name="T21" fmla="*/ 465 h 3218"/>
                <a:gd name="T22" fmla="*/ 773 w 773"/>
                <a:gd name="T23" fmla="*/ 411 h 3218"/>
                <a:gd name="T24" fmla="*/ 773 w 773"/>
                <a:gd name="T25" fmla="*/ 189 h 3218"/>
                <a:gd name="T26" fmla="*/ 655 w 773"/>
                <a:gd name="T27" fmla="*/ 82 h 3218"/>
                <a:gd name="T28" fmla="*/ 391 w 773"/>
                <a:gd name="T29" fmla="*/ 0 h 3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3" h="3218">
                  <a:moveTo>
                    <a:pt x="391" y="0"/>
                  </a:moveTo>
                  <a:lnTo>
                    <a:pt x="391" y="2673"/>
                  </a:lnTo>
                  <a:lnTo>
                    <a:pt x="109" y="2982"/>
                  </a:lnTo>
                  <a:lnTo>
                    <a:pt x="109" y="3109"/>
                  </a:lnTo>
                  <a:lnTo>
                    <a:pt x="0" y="3109"/>
                  </a:lnTo>
                  <a:lnTo>
                    <a:pt x="0" y="3218"/>
                  </a:lnTo>
                  <a:lnTo>
                    <a:pt x="246" y="3218"/>
                  </a:lnTo>
                  <a:lnTo>
                    <a:pt x="255" y="3045"/>
                  </a:lnTo>
                  <a:lnTo>
                    <a:pt x="618" y="2636"/>
                  </a:lnTo>
                  <a:lnTo>
                    <a:pt x="618" y="463"/>
                  </a:lnTo>
                  <a:lnTo>
                    <a:pt x="719" y="465"/>
                  </a:lnTo>
                  <a:lnTo>
                    <a:pt x="773" y="411"/>
                  </a:lnTo>
                  <a:lnTo>
                    <a:pt x="773" y="189"/>
                  </a:lnTo>
                  <a:lnTo>
                    <a:pt x="655" y="82"/>
                  </a:lnTo>
                  <a:lnTo>
                    <a:pt x="391" y="0"/>
                  </a:lnTo>
                  <a:close/>
                </a:path>
              </a:pathLst>
            </a:custGeom>
            <a:solidFill>
              <a:schemeClr val="accent1"/>
            </a:solidFill>
            <a:ln w="38100"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6" name="Rectangle 14"/>
            <p:cNvSpPr>
              <a:spLocks noChangeArrowheads="1"/>
            </p:cNvSpPr>
            <p:nvPr/>
          </p:nvSpPr>
          <p:spPr bwMode="auto">
            <a:xfrm>
              <a:off x="2283" y="1179"/>
              <a:ext cx="63" cy="752"/>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7" name="Rectangle 15"/>
            <p:cNvSpPr>
              <a:spLocks noChangeArrowheads="1"/>
            </p:cNvSpPr>
            <p:nvPr/>
          </p:nvSpPr>
          <p:spPr bwMode="auto">
            <a:xfrm>
              <a:off x="2283" y="2014"/>
              <a:ext cx="64" cy="752"/>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8" name="Freeform 16"/>
            <p:cNvSpPr>
              <a:spLocks/>
            </p:cNvSpPr>
            <p:nvPr/>
          </p:nvSpPr>
          <p:spPr bwMode="auto">
            <a:xfrm>
              <a:off x="2239" y="782"/>
              <a:ext cx="336" cy="196"/>
            </a:xfrm>
            <a:custGeom>
              <a:avLst/>
              <a:gdLst>
                <a:gd name="T0" fmla="*/ 450 w 450"/>
                <a:gd name="T1" fmla="*/ 282 h 282"/>
                <a:gd name="T2" fmla="*/ 0 w 450"/>
                <a:gd name="T3" fmla="*/ 72 h 282"/>
                <a:gd name="T4" fmla="*/ 0 w 450"/>
                <a:gd name="T5" fmla="*/ 0 h 282"/>
                <a:gd name="T6" fmla="*/ 450 w 450"/>
                <a:gd name="T7" fmla="*/ 0 h 282"/>
                <a:gd name="T8" fmla="*/ 450 w 450"/>
                <a:gd name="T9" fmla="*/ 282 h 282"/>
              </a:gdLst>
              <a:ahLst/>
              <a:cxnLst>
                <a:cxn ang="0">
                  <a:pos x="T0" y="T1"/>
                </a:cxn>
                <a:cxn ang="0">
                  <a:pos x="T2" y="T3"/>
                </a:cxn>
                <a:cxn ang="0">
                  <a:pos x="T4" y="T5"/>
                </a:cxn>
                <a:cxn ang="0">
                  <a:pos x="T6" y="T7"/>
                </a:cxn>
                <a:cxn ang="0">
                  <a:pos x="T8" y="T9"/>
                </a:cxn>
              </a:cxnLst>
              <a:rect l="0" t="0" r="r" b="b"/>
              <a:pathLst>
                <a:path w="450" h="282">
                  <a:moveTo>
                    <a:pt x="450" y="282"/>
                  </a:moveTo>
                  <a:lnTo>
                    <a:pt x="0" y="72"/>
                  </a:lnTo>
                  <a:lnTo>
                    <a:pt x="0" y="0"/>
                  </a:lnTo>
                  <a:lnTo>
                    <a:pt x="450" y="0"/>
                  </a:lnTo>
                  <a:lnTo>
                    <a:pt x="450" y="282"/>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9" name="Freeform 17"/>
            <p:cNvSpPr>
              <a:spLocks/>
            </p:cNvSpPr>
            <p:nvPr/>
          </p:nvSpPr>
          <p:spPr bwMode="auto">
            <a:xfrm flipH="1">
              <a:off x="3321" y="1020"/>
              <a:ext cx="583" cy="2230"/>
            </a:xfrm>
            <a:custGeom>
              <a:avLst/>
              <a:gdLst>
                <a:gd name="T0" fmla="*/ 391 w 782"/>
                <a:gd name="T1" fmla="*/ 0 h 3218"/>
                <a:gd name="T2" fmla="*/ 391 w 782"/>
                <a:gd name="T3" fmla="*/ 2673 h 3218"/>
                <a:gd name="T4" fmla="*/ 109 w 782"/>
                <a:gd name="T5" fmla="*/ 2982 h 3218"/>
                <a:gd name="T6" fmla="*/ 109 w 782"/>
                <a:gd name="T7" fmla="*/ 3109 h 3218"/>
                <a:gd name="T8" fmla="*/ 0 w 782"/>
                <a:gd name="T9" fmla="*/ 3109 h 3218"/>
                <a:gd name="T10" fmla="*/ 0 w 782"/>
                <a:gd name="T11" fmla="*/ 3218 h 3218"/>
                <a:gd name="T12" fmla="*/ 246 w 782"/>
                <a:gd name="T13" fmla="*/ 3218 h 3218"/>
                <a:gd name="T14" fmla="*/ 255 w 782"/>
                <a:gd name="T15" fmla="*/ 3045 h 3218"/>
                <a:gd name="T16" fmla="*/ 618 w 782"/>
                <a:gd name="T17" fmla="*/ 2636 h 3218"/>
                <a:gd name="T18" fmla="*/ 618 w 782"/>
                <a:gd name="T19" fmla="*/ 463 h 3218"/>
                <a:gd name="T20" fmla="*/ 700 w 782"/>
                <a:gd name="T21" fmla="*/ 463 h 3218"/>
                <a:gd name="T22" fmla="*/ 782 w 782"/>
                <a:gd name="T23" fmla="*/ 391 h 3218"/>
                <a:gd name="T24" fmla="*/ 782 w 782"/>
                <a:gd name="T25" fmla="*/ 182 h 3218"/>
                <a:gd name="T26" fmla="*/ 655 w 782"/>
                <a:gd name="T27" fmla="*/ 82 h 3218"/>
                <a:gd name="T28" fmla="*/ 391 w 782"/>
                <a:gd name="T29" fmla="*/ 0 h 3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2" h="3218">
                  <a:moveTo>
                    <a:pt x="391" y="0"/>
                  </a:moveTo>
                  <a:lnTo>
                    <a:pt x="391" y="2673"/>
                  </a:lnTo>
                  <a:lnTo>
                    <a:pt x="109" y="2982"/>
                  </a:lnTo>
                  <a:lnTo>
                    <a:pt x="109" y="3109"/>
                  </a:lnTo>
                  <a:lnTo>
                    <a:pt x="0" y="3109"/>
                  </a:lnTo>
                  <a:lnTo>
                    <a:pt x="0" y="3218"/>
                  </a:lnTo>
                  <a:lnTo>
                    <a:pt x="246" y="3218"/>
                  </a:lnTo>
                  <a:lnTo>
                    <a:pt x="255" y="3045"/>
                  </a:lnTo>
                  <a:lnTo>
                    <a:pt x="618" y="2636"/>
                  </a:lnTo>
                  <a:lnTo>
                    <a:pt x="618" y="463"/>
                  </a:lnTo>
                  <a:lnTo>
                    <a:pt x="700" y="463"/>
                  </a:lnTo>
                  <a:lnTo>
                    <a:pt x="782" y="391"/>
                  </a:lnTo>
                  <a:lnTo>
                    <a:pt x="782" y="182"/>
                  </a:lnTo>
                  <a:lnTo>
                    <a:pt x="655" y="82"/>
                  </a:lnTo>
                  <a:lnTo>
                    <a:pt x="391" y="0"/>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0" name="Rectangle 18"/>
            <p:cNvSpPr>
              <a:spLocks noChangeArrowheads="1"/>
            </p:cNvSpPr>
            <p:nvPr/>
          </p:nvSpPr>
          <p:spPr bwMode="auto">
            <a:xfrm flipH="1">
              <a:off x="3493" y="1590"/>
              <a:ext cx="64" cy="1179"/>
            </a:xfrm>
            <a:prstGeom prst="rect">
              <a:avLst/>
            </a:prstGeom>
            <a:solidFill>
              <a:srgbClr val="00CCFF"/>
            </a:solidFill>
            <a:ln>
              <a:noFill/>
            </a:ln>
            <a:effectLst/>
            <a:extLs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1" name="Rectangle 19"/>
            <p:cNvSpPr>
              <a:spLocks noChangeArrowheads="1"/>
            </p:cNvSpPr>
            <p:nvPr/>
          </p:nvSpPr>
          <p:spPr bwMode="auto">
            <a:xfrm flipH="1">
              <a:off x="3356" y="1172"/>
              <a:ext cx="187" cy="111"/>
            </a:xfrm>
            <a:prstGeom prst="rect">
              <a:avLst/>
            </a:prstGeom>
            <a:solidFill>
              <a:srgbClr val="00CCFF"/>
            </a:solidFill>
            <a:ln>
              <a:noFill/>
            </a:ln>
            <a:effectLst/>
            <a:extLs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2" name="Freeform 20"/>
            <p:cNvSpPr>
              <a:spLocks/>
            </p:cNvSpPr>
            <p:nvPr/>
          </p:nvSpPr>
          <p:spPr bwMode="auto">
            <a:xfrm flipH="1">
              <a:off x="3250" y="790"/>
              <a:ext cx="335" cy="196"/>
            </a:xfrm>
            <a:custGeom>
              <a:avLst/>
              <a:gdLst>
                <a:gd name="T0" fmla="*/ 450 w 450"/>
                <a:gd name="T1" fmla="*/ 282 h 282"/>
                <a:gd name="T2" fmla="*/ 0 w 450"/>
                <a:gd name="T3" fmla="*/ 72 h 282"/>
                <a:gd name="T4" fmla="*/ 0 w 450"/>
                <a:gd name="T5" fmla="*/ 0 h 282"/>
                <a:gd name="T6" fmla="*/ 450 w 450"/>
                <a:gd name="T7" fmla="*/ 0 h 282"/>
                <a:gd name="T8" fmla="*/ 450 w 450"/>
                <a:gd name="T9" fmla="*/ 282 h 282"/>
              </a:gdLst>
              <a:ahLst/>
              <a:cxnLst>
                <a:cxn ang="0">
                  <a:pos x="T0" y="T1"/>
                </a:cxn>
                <a:cxn ang="0">
                  <a:pos x="T2" y="T3"/>
                </a:cxn>
                <a:cxn ang="0">
                  <a:pos x="T4" y="T5"/>
                </a:cxn>
                <a:cxn ang="0">
                  <a:pos x="T6" y="T7"/>
                </a:cxn>
                <a:cxn ang="0">
                  <a:pos x="T8" y="T9"/>
                </a:cxn>
              </a:cxnLst>
              <a:rect l="0" t="0" r="r" b="b"/>
              <a:pathLst>
                <a:path w="450" h="282">
                  <a:moveTo>
                    <a:pt x="450" y="282"/>
                  </a:moveTo>
                  <a:lnTo>
                    <a:pt x="0" y="72"/>
                  </a:lnTo>
                  <a:lnTo>
                    <a:pt x="0" y="0"/>
                  </a:lnTo>
                  <a:lnTo>
                    <a:pt x="450" y="0"/>
                  </a:lnTo>
                  <a:lnTo>
                    <a:pt x="450" y="282"/>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3" name="Freeform 21"/>
            <p:cNvSpPr>
              <a:spLocks/>
            </p:cNvSpPr>
            <p:nvPr/>
          </p:nvSpPr>
          <p:spPr bwMode="auto">
            <a:xfrm>
              <a:off x="2636" y="784"/>
              <a:ext cx="290" cy="555"/>
            </a:xfrm>
            <a:custGeom>
              <a:avLst/>
              <a:gdLst>
                <a:gd name="T0" fmla="*/ 0 w 389"/>
                <a:gd name="T1" fmla="*/ 0 h 800"/>
                <a:gd name="T2" fmla="*/ 389 w 389"/>
                <a:gd name="T3" fmla="*/ 0 h 800"/>
                <a:gd name="T4" fmla="*/ 389 w 389"/>
                <a:gd name="T5" fmla="*/ 800 h 800"/>
                <a:gd name="T6" fmla="*/ 130 w 389"/>
                <a:gd name="T7" fmla="*/ 800 h 800"/>
                <a:gd name="T8" fmla="*/ 85 w 389"/>
                <a:gd name="T9" fmla="*/ 747 h 800"/>
                <a:gd name="T10" fmla="*/ 85 w 389"/>
                <a:gd name="T11" fmla="*/ 474 h 800"/>
                <a:gd name="T12" fmla="*/ 0 w 389"/>
                <a:gd name="T13" fmla="*/ 358 h 800"/>
                <a:gd name="T14" fmla="*/ 0 w 389"/>
                <a:gd name="T15" fmla="*/ 0 h 8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9" h="800">
                  <a:moveTo>
                    <a:pt x="0" y="0"/>
                  </a:moveTo>
                  <a:lnTo>
                    <a:pt x="389" y="0"/>
                  </a:lnTo>
                  <a:lnTo>
                    <a:pt x="389" y="800"/>
                  </a:lnTo>
                  <a:lnTo>
                    <a:pt x="130" y="800"/>
                  </a:lnTo>
                  <a:lnTo>
                    <a:pt x="85" y="747"/>
                  </a:lnTo>
                  <a:lnTo>
                    <a:pt x="85" y="474"/>
                  </a:lnTo>
                  <a:lnTo>
                    <a:pt x="0" y="358"/>
                  </a:lnTo>
                  <a:lnTo>
                    <a:pt x="0" y="0"/>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4" name="Freeform 22"/>
            <p:cNvSpPr>
              <a:spLocks/>
            </p:cNvSpPr>
            <p:nvPr/>
          </p:nvSpPr>
          <p:spPr bwMode="auto">
            <a:xfrm>
              <a:off x="2932" y="785"/>
              <a:ext cx="252" cy="554"/>
            </a:xfrm>
            <a:custGeom>
              <a:avLst/>
              <a:gdLst>
                <a:gd name="T0" fmla="*/ 338 w 338"/>
                <a:gd name="T1" fmla="*/ 0 h 800"/>
                <a:gd name="T2" fmla="*/ 0 w 338"/>
                <a:gd name="T3" fmla="*/ 0 h 800"/>
                <a:gd name="T4" fmla="*/ 0 w 338"/>
                <a:gd name="T5" fmla="*/ 800 h 800"/>
                <a:gd name="T6" fmla="*/ 150 w 338"/>
                <a:gd name="T7" fmla="*/ 799 h 800"/>
                <a:gd name="T8" fmla="*/ 258 w 338"/>
                <a:gd name="T9" fmla="*/ 710 h 800"/>
                <a:gd name="T10" fmla="*/ 258 w 338"/>
                <a:gd name="T11" fmla="*/ 494 h 800"/>
                <a:gd name="T12" fmla="*/ 338 w 338"/>
                <a:gd name="T13" fmla="*/ 358 h 800"/>
                <a:gd name="T14" fmla="*/ 338 w 338"/>
                <a:gd name="T15" fmla="*/ 0 h 8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800">
                  <a:moveTo>
                    <a:pt x="338" y="0"/>
                  </a:moveTo>
                  <a:lnTo>
                    <a:pt x="0" y="0"/>
                  </a:lnTo>
                  <a:lnTo>
                    <a:pt x="0" y="800"/>
                  </a:lnTo>
                  <a:lnTo>
                    <a:pt x="150" y="799"/>
                  </a:lnTo>
                  <a:lnTo>
                    <a:pt x="258" y="710"/>
                  </a:lnTo>
                  <a:lnTo>
                    <a:pt x="258" y="494"/>
                  </a:lnTo>
                  <a:lnTo>
                    <a:pt x="338" y="358"/>
                  </a:lnTo>
                  <a:lnTo>
                    <a:pt x="338" y="0"/>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5" name="Rectangle 23"/>
            <p:cNvSpPr>
              <a:spLocks noChangeArrowheads="1"/>
            </p:cNvSpPr>
            <p:nvPr/>
          </p:nvSpPr>
          <p:spPr bwMode="auto">
            <a:xfrm>
              <a:off x="2874" y="788"/>
              <a:ext cx="96" cy="538"/>
            </a:xfrm>
            <a:prstGeom prst="rect">
              <a:avLst/>
            </a:prstGeom>
            <a:solidFill>
              <a:schemeClr val="accent1"/>
            </a:solidFill>
            <a:ln>
              <a:noFill/>
            </a:ln>
            <a:effectLst/>
            <a:extLs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696" name="Group 24"/>
          <p:cNvGrpSpPr>
            <a:grpSpLocks/>
          </p:cNvGrpSpPr>
          <p:nvPr/>
        </p:nvGrpSpPr>
        <p:grpSpPr bwMode="auto">
          <a:xfrm>
            <a:off x="4249738" y="2978150"/>
            <a:ext cx="1252537" cy="2462213"/>
            <a:chOff x="2399" y="2149"/>
            <a:chExt cx="1037" cy="2059"/>
          </a:xfrm>
        </p:grpSpPr>
        <p:sp>
          <p:nvSpPr>
            <p:cNvPr id="28697" name="AutoShape 25"/>
            <p:cNvSpPr>
              <a:spLocks noChangeArrowheads="1"/>
            </p:cNvSpPr>
            <p:nvPr/>
          </p:nvSpPr>
          <p:spPr bwMode="auto">
            <a:xfrm rot="1280044">
              <a:off x="2636" y="2609"/>
              <a:ext cx="259" cy="766"/>
            </a:xfrm>
            <a:custGeom>
              <a:avLst/>
              <a:gdLst>
                <a:gd name="G0" fmla="+- 5214 0 0"/>
                <a:gd name="G1" fmla="+- 21600 0 5214"/>
                <a:gd name="G2" fmla="*/ 5214 1 2"/>
                <a:gd name="G3" fmla="+- 21600 0 G2"/>
                <a:gd name="G4" fmla="+/ 5214 21600 2"/>
                <a:gd name="G5" fmla="+/ G1 0 2"/>
                <a:gd name="G6" fmla="*/ 21600 21600 5214"/>
                <a:gd name="G7" fmla="*/ G6 1 2"/>
                <a:gd name="G8" fmla="+- 21600 0 G7"/>
                <a:gd name="G9" fmla="*/ 21600 1 2"/>
                <a:gd name="G10" fmla="+- 5214 0 G9"/>
                <a:gd name="G11" fmla="?: G10 G8 0"/>
                <a:gd name="G12" fmla="?: G10 G7 21600"/>
                <a:gd name="T0" fmla="*/ 18993 w 21600"/>
                <a:gd name="T1" fmla="*/ 10800 h 21600"/>
                <a:gd name="T2" fmla="*/ 10800 w 21600"/>
                <a:gd name="T3" fmla="*/ 21600 h 21600"/>
                <a:gd name="T4" fmla="*/ 2607 w 21600"/>
                <a:gd name="T5" fmla="*/ 10800 h 21600"/>
                <a:gd name="T6" fmla="*/ 10800 w 21600"/>
                <a:gd name="T7" fmla="*/ 0 h 21600"/>
                <a:gd name="T8" fmla="*/ 4407 w 21600"/>
                <a:gd name="T9" fmla="*/ 4407 h 21600"/>
                <a:gd name="T10" fmla="*/ 17193 w 21600"/>
                <a:gd name="T11" fmla="*/ 17193 h 21600"/>
              </a:gdLst>
              <a:ahLst/>
              <a:cxnLst>
                <a:cxn ang="0">
                  <a:pos x="T0" y="T1"/>
                </a:cxn>
                <a:cxn ang="0">
                  <a:pos x="T2" y="T3"/>
                </a:cxn>
                <a:cxn ang="0">
                  <a:pos x="T4" y="T5"/>
                </a:cxn>
                <a:cxn ang="0">
                  <a:pos x="T6" y="T7"/>
                </a:cxn>
              </a:cxnLst>
              <a:rect l="T8" t="T9" r="T10" b="T11"/>
              <a:pathLst>
                <a:path w="21600" h="21600">
                  <a:moveTo>
                    <a:pt x="0" y="0"/>
                  </a:moveTo>
                  <a:lnTo>
                    <a:pt x="5214" y="21600"/>
                  </a:lnTo>
                  <a:lnTo>
                    <a:pt x="16386" y="21600"/>
                  </a:lnTo>
                  <a:lnTo>
                    <a:pt x="21600" y="0"/>
                  </a:lnTo>
                  <a:close/>
                </a:path>
              </a:pathLst>
            </a:cu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8" name="Freeform 26"/>
            <p:cNvSpPr>
              <a:spLocks/>
            </p:cNvSpPr>
            <p:nvPr/>
          </p:nvSpPr>
          <p:spPr bwMode="auto">
            <a:xfrm>
              <a:off x="2417" y="2149"/>
              <a:ext cx="1003" cy="649"/>
            </a:xfrm>
            <a:custGeom>
              <a:avLst/>
              <a:gdLst>
                <a:gd name="T0" fmla="*/ 0 w 1389"/>
                <a:gd name="T1" fmla="*/ 0 h 937"/>
                <a:gd name="T2" fmla="*/ 1389 w 1389"/>
                <a:gd name="T3" fmla="*/ 0 h 937"/>
                <a:gd name="T4" fmla="*/ 1389 w 1389"/>
                <a:gd name="T5" fmla="*/ 937 h 937"/>
                <a:gd name="T6" fmla="*/ 936 w 1389"/>
                <a:gd name="T7" fmla="*/ 781 h 937"/>
                <a:gd name="T8" fmla="*/ 726 w 1389"/>
                <a:gd name="T9" fmla="*/ 737 h 937"/>
                <a:gd name="T10" fmla="*/ 663 w 1389"/>
                <a:gd name="T11" fmla="*/ 737 h 937"/>
                <a:gd name="T12" fmla="*/ 484 w 1389"/>
                <a:gd name="T13" fmla="*/ 790 h 937"/>
                <a:gd name="T14" fmla="*/ 0 w 1389"/>
                <a:gd name="T15" fmla="*/ 937 h 937"/>
                <a:gd name="T16" fmla="*/ 0 w 1389"/>
                <a:gd name="T17" fmla="*/ 0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9" h="937">
                  <a:moveTo>
                    <a:pt x="0" y="0"/>
                  </a:moveTo>
                  <a:lnTo>
                    <a:pt x="1389" y="0"/>
                  </a:lnTo>
                  <a:lnTo>
                    <a:pt x="1389" y="937"/>
                  </a:lnTo>
                  <a:lnTo>
                    <a:pt x="936" y="781"/>
                  </a:lnTo>
                  <a:lnTo>
                    <a:pt x="726" y="737"/>
                  </a:lnTo>
                  <a:lnTo>
                    <a:pt x="663" y="737"/>
                  </a:lnTo>
                  <a:lnTo>
                    <a:pt x="484" y="790"/>
                  </a:lnTo>
                  <a:lnTo>
                    <a:pt x="0" y="937"/>
                  </a:lnTo>
                  <a:lnTo>
                    <a:pt x="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9" name="Oval 27"/>
            <p:cNvSpPr>
              <a:spLocks noChangeArrowheads="1"/>
            </p:cNvSpPr>
            <p:nvPr/>
          </p:nvSpPr>
          <p:spPr bwMode="auto">
            <a:xfrm>
              <a:off x="2791" y="2356"/>
              <a:ext cx="280" cy="261"/>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0" name="Rectangle 28" descr="Wave"/>
            <p:cNvSpPr>
              <a:spLocks noChangeArrowheads="1"/>
            </p:cNvSpPr>
            <p:nvPr/>
          </p:nvSpPr>
          <p:spPr bwMode="auto">
            <a:xfrm>
              <a:off x="2401" y="2192"/>
              <a:ext cx="1035" cy="36"/>
            </a:xfrm>
            <a:prstGeom prst="rect">
              <a:avLst/>
            </a:prstGeom>
            <a:pattFill prst="wave">
              <a:fgClr>
                <a:schemeClr val="tx2"/>
              </a:fgClr>
              <a:bgClr>
                <a:schemeClr val="bg1"/>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1" name="Rectangle 29" descr="Plaid"/>
            <p:cNvSpPr>
              <a:spLocks noChangeArrowheads="1"/>
            </p:cNvSpPr>
            <p:nvPr/>
          </p:nvSpPr>
          <p:spPr bwMode="auto">
            <a:xfrm>
              <a:off x="2399" y="2259"/>
              <a:ext cx="1035" cy="36"/>
            </a:xfrm>
            <a:prstGeom prst="rect">
              <a:avLst/>
            </a:prstGeom>
            <a:pattFill prst="plaid">
              <a:fgClr>
                <a:schemeClr val="tx1"/>
              </a:fgClr>
              <a:bgClr>
                <a:srgbClr val="FFFFFF"/>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2" name="Oval 30"/>
            <p:cNvSpPr>
              <a:spLocks noChangeArrowheads="1"/>
            </p:cNvSpPr>
            <p:nvPr/>
          </p:nvSpPr>
          <p:spPr bwMode="auto">
            <a:xfrm>
              <a:off x="2445" y="3328"/>
              <a:ext cx="300" cy="282"/>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3" name="Oval 31"/>
            <p:cNvSpPr>
              <a:spLocks noChangeArrowheads="1"/>
            </p:cNvSpPr>
            <p:nvPr/>
          </p:nvSpPr>
          <p:spPr bwMode="auto">
            <a:xfrm>
              <a:off x="2691" y="3790"/>
              <a:ext cx="473" cy="418"/>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4" name="AutoShape 32"/>
            <p:cNvSpPr>
              <a:spLocks noChangeArrowheads="1"/>
            </p:cNvSpPr>
            <p:nvPr/>
          </p:nvSpPr>
          <p:spPr bwMode="auto">
            <a:xfrm rot="19664787" flipV="1">
              <a:off x="2541" y="3420"/>
              <a:ext cx="434" cy="619"/>
            </a:xfrm>
            <a:custGeom>
              <a:avLst/>
              <a:gdLst>
                <a:gd name="G0" fmla="+- 3222 0 0"/>
                <a:gd name="G1" fmla="+- 21600 0 3222"/>
                <a:gd name="G2" fmla="*/ 3222 1 2"/>
                <a:gd name="G3" fmla="+- 21600 0 G2"/>
                <a:gd name="G4" fmla="+/ 3222 21600 2"/>
                <a:gd name="G5" fmla="+/ G1 0 2"/>
                <a:gd name="G6" fmla="*/ 21600 21600 3222"/>
                <a:gd name="G7" fmla="*/ G6 1 2"/>
                <a:gd name="G8" fmla="+- 21600 0 G7"/>
                <a:gd name="G9" fmla="*/ 21600 1 2"/>
                <a:gd name="G10" fmla="+- 3222 0 G9"/>
                <a:gd name="G11" fmla="?: G10 G8 0"/>
                <a:gd name="G12" fmla="?: G10 G7 21600"/>
                <a:gd name="T0" fmla="*/ 19989 w 21600"/>
                <a:gd name="T1" fmla="*/ 10800 h 21600"/>
                <a:gd name="T2" fmla="*/ 10800 w 21600"/>
                <a:gd name="T3" fmla="*/ 21600 h 21600"/>
                <a:gd name="T4" fmla="*/ 1611 w 21600"/>
                <a:gd name="T5" fmla="*/ 10800 h 21600"/>
                <a:gd name="T6" fmla="*/ 10800 w 21600"/>
                <a:gd name="T7" fmla="*/ 0 h 21600"/>
                <a:gd name="T8" fmla="*/ 3411 w 21600"/>
                <a:gd name="T9" fmla="*/ 3411 h 21600"/>
                <a:gd name="T10" fmla="*/ 18189 w 21600"/>
                <a:gd name="T11" fmla="*/ 18189 h 21600"/>
              </a:gdLst>
              <a:ahLst/>
              <a:cxnLst>
                <a:cxn ang="0">
                  <a:pos x="T0" y="T1"/>
                </a:cxn>
                <a:cxn ang="0">
                  <a:pos x="T2" y="T3"/>
                </a:cxn>
                <a:cxn ang="0">
                  <a:pos x="T4" y="T5"/>
                </a:cxn>
                <a:cxn ang="0">
                  <a:pos x="T6" y="T7"/>
                </a:cxn>
              </a:cxnLst>
              <a:rect l="T8" t="T9" r="T10" b="T11"/>
              <a:pathLst>
                <a:path w="21600" h="21600">
                  <a:moveTo>
                    <a:pt x="0" y="0"/>
                  </a:moveTo>
                  <a:lnTo>
                    <a:pt x="3222" y="21600"/>
                  </a:lnTo>
                  <a:lnTo>
                    <a:pt x="18378" y="21600"/>
                  </a:lnTo>
                  <a:lnTo>
                    <a:pt x="21600" y="0"/>
                  </a:lnTo>
                  <a:close/>
                </a:path>
              </a:pathLst>
            </a:custGeom>
            <a:solidFill>
              <a:srgbClr val="DDDDD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5" name="Line 33"/>
            <p:cNvSpPr>
              <a:spLocks noChangeShapeType="1"/>
            </p:cNvSpPr>
            <p:nvPr/>
          </p:nvSpPr>
          <p:spPr bwMode="auto">
            <a:xfrm>
              <a:off x="2727" y="3400"/>
              <a:ext cx="364" cy="45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6" name="Line 34"/>
            <p:cNvSpPr>
              <a:spLocks noChangeShapeType="1"/>
            </p:cNvSpPr>
            <p:nvPr/>
          </p:nvSpPr>
          <p:spPr bwMode="auto">
            <a:xfrm>
              <a:off x="2454" y="3528"/>
              <a:ext cx="282" cy="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7" name="Oval 35"/>
            <p:cNvSpPr>
              <a:spLocks noChangeArrowheads="1"/>
            </p:cNvSpPr>
            <p:nvPr/>
          </p:nvSpPr>
          <p:spPr bwMode="auto">
            <a:xfrm>
              <a:off x="2753" y="3837"/>
              <a:ext cx="365" cy="345"/>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8" name="Oval 36"/>
            <p:cNvSpPr>
              <a:spLocks noChangeArrowheads="1"/>
            </p:cNvSpPr>
            <p:nvPr/>
          </p:nvSpPr>
          <p:spPr bwMode="auto">
            <a:xfrm>
              <a:off x="2473" y="3364"/>
              <a:ext cx="245" cy="237"/>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709" name="Group 37"/>
          <p:cNvGrpSpPr>
            <a:grpSpLocks/>
          </p:cNvGrpSpPr>
          <p:nvPr/>
        </p:nvGrpSpPr>
        <p:grpSpPr bwMode="auto">
          <a:xfrm rot="5400000" flipH="1">
            <a:off x="5658645" y="2443956"/>
            <a:ext cx="239712" cy="733425"/>
            <a:chOff x="700" y="728"/>
            <a:chExt cx="464" cy="1427"/>
          </a:xfrm>
        </p:grpSpPr>
        <p:sp>
          <p:nvSpPr>
            <p:cNvPr id="28710" name="Rectangle 38"/>
            <p:cNvSpPr>
              <a:spLocks noChangeArrowheads="1"/>
            </p:cNvSpPr>
            <p:nvPr/>
          </p:nvSpPr>
          <p:spPr bwMode="auto">
            <a:xfrm>
              <a:off x="927" y="2001"/>
              <a:ext cx="47" cy="82"/>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1" name="AutoShape 39"/>
            <p:cNvSpPr>
              <a:spLocks noChangeArrowheads="1"/>
            </p:cNvSpPr>
            <p:nvPr/>
          </p:nvSpPr>
          <p:spPr bwMode="auto">
            <a:xfrm>
              <a:off x="800" y="1682"/>
              <a:ext cx="291" cy="34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2" name="Rectangle 40"/>
            <p:cNvSpPr>
              <a:spLocks noChangeArrowheads="1"/>
            </p:cNvSpPr>
            <p:nvPr/>
          </p:nvSpPr>
          <p:spPr bwMode="auto">
            <a:xfrm>
              <a:off x="700" y="1509"/>
              <a:ext cx="464" cy="182"/>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3" name="AutoShape 41"/>
            <p:cNvSpPr>
              <a:spLocks noChangeArrowheads="1"/>
            </p:cNvSpPr>
            <p:nvPr/>
          </p:nvSpPr>
          <p:spPr bwMode="auto">
            <a:xfrm flipV="1">
              <a:off x="791" y="864"/>
              <a:ext cx="292" cy="64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4" name="Freeform 42"/>
            <p:cNvSpPr>
              <a:spLocks/>
            </p:cNvSpPr>
            <p:nvPr/>
          </p:nvSpPr>
          <p:spPr bwMode="auto">
            <a:xfrm>
              <a:off x="873" y="2019"/>
              <a:ext cx="119" cy="136"/>
            </a:xfrm>
            <a:custGeom>
              <a:avLst/>
              <a:gdLst>
                <a:gd name="T0" fmla="*/ 0 w 246"/>
                <a:gd name="T1" fmla="*/ 91 h 218"/>
                <a:gd name="T2" fmla="*/ 9 w 246"/>
                <a:gd name="T3" fmla="*/ 182 h 218"/>
                <a:gd name="T4" fmla="*/ 246 w 246"/>
                <a:gd name="T5" fmla="*/ 218 h 218"/>
                <a:gd name="T6" fmla="*/ 227 w 246"/>
                <a:gd name="T7" fmla="*/ 155 h 218"/>
                <a:gd name="T8" fmla="*/ 91 w 246"/>
                <a:gd name="T9" fmla="*/ 128 h 218"/>
                <a:gd name="T10" fmla="*/ 64 w 246"/>
                <a:gd name="T11" fmla="*/ 0 h 218"/>
                <a:gd name="T12" fmla="*/ 0 w 246"/>
                <a:gd name="T13" fmla="*/ 9 h 218"/>
                <a:gd name="T14" fmla="*/ 0 w 246"/>
                <a:gd name="T15" fmla="*/ 91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18">
                  <a:moveTo>
                    <a:pt x="0" y="91"/>
                  </a:moveTo>
                  <a:cubicBezTo>
                    <a:pt x="10" y="164"/>
                    <a:pt x="9" y="133"/>
                    <a:pt x="9" y="182"/>
                  </a:cubicBezTo>
                  <a:lnTo>
                    <a:pt x="246" y="218"/>
                  </a:lnTo>
                  <a:lnTo>
                    <a:pt x="227" y="155"/>
                  </a:lnTo>
                  <a:lnTo>
                    <a:pt x="91" y="128"/>
                  </a:lnTo>
                  <a:lnTo>
                    <a:pt x="64" y="0"/>
                  </a:lnTo>
                  <a:lnTo>
                    <a:pt x="0" y="9"/>
                  </a:lnTo>
                  <a:lnTo>
                    <a:pt x="0" y="91"/>
                  </a:lnTo>
                  <a:close/>
                </a:path>
              </a:pathLst>
            </a:cu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5" name="Rectangle 43"/>
            <p:cNvSpPr>
              <a:spLocks noChangeArrowheads="1"/>
            </p:cNvSpPr>
            <p:nvPr/>
          </p:nvSpPr>
          <p:spPr bwMode="auto">
            <a:xfrm>
              <a:off x="700" y="1547"/>
              <a:ext cx="118" cy="135"/>
            </a:xfrm>
            <a:prstGeom prst="rect">
              <a:avLst/>
            </a:prstGeom>
            <a:gradFill rotWithShape="0">
              <a:gsLst>
                <a:gs pos="0">
                  <a:schemeClr val="folHlink">
                    <a:gamma/>
                    <a:shade val="46275"/>
                    <a:invGamma/>
                  </a:schemeClr>
                </a:gs>
                <a:gs pos="100000">
                  <a:schemeClr val="folHlink"/>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6" name="Rectangle 44"/>
            <p:cNvSpPr>
              <a:spLocks noChangeArrowheads="1"/>
            </p:cNvSpPr>
            <p:nvPr/>
          </p:nvSpPr>
          <p:spPr bwMode="auto">
            <a:xfrm>
              <a:off x="1042" y="1542"/>
              <a:ext cx="118" cy="145"/>
            </a:xfrm>
            <a:prstGeom prst="rect">
              <a:avLst/>
            </a:prstGeom>
            <a:gradFill rotWithShape="0">
              <a:gsLst>
                <a:gs pos="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7" name="Rectangle 45"/>
            <p:cNvSpPr>
              <a:spLocks noChangeArrowheads="1"/>
            </p:cNvSpPr>
            <p:nvPr/>
          </p:nvSpPr>
          <p:spPr bwMode="auto">
            <a:xfrm>
              <a:off x="818" y="1545"/>
              <a:ext cx="227" cy="146"/>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8" name="Rectangle 46"/>
            <p:cNvSpPr>
              <a:spLocks noChangeArrowheads="1"/>
            </p:cNvSpPr>
            <p:nvPr/>
          </p:nvSpPr>
          <p:spPr bwMode="auto">
            <a:xfrm>
              <a:off x="909" y="728"/>
              <a:ext cx="56" cy="137"/>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8719" name="Text Box 47"/>
          <p:cNvSpPr txBox="1">
            <a:spLocks noChangeArrowheads="1"/>
          </p:cNvSpPr>
          <p:nvPr/>
        </p:nvSpPr>
        <p:spPr bwMode="auto">
          <a:xfrm>
            <a:off x="547688" y="5426075"/>
            <a:ext cx="12414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i="0"/>
              <a:t>Slide 18</a:t>
            </a:r>
          </a:p>
        </p:txBody>
      </p:sp>
      <p:sp>
        <p:nvSpPr>
          <p:cNvPr id="28720" name="Text Box 48"/>
          <p:cNvSpPr txBox="1">
            <a:spLocks noChangeArrowheads="1"/>
          </p:cNvSpPr>
          <p:nvPr/>
        </p:nvSpPr>
        <p:spPr bwMode="auto">
          <a:xfrm>
            <a:off x="527050" y="849313"/>
            <a:ext cx="5568950"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800" b="1" i="0">
                <a:solidFill>
                  <a:srgbClr val="FF3300"/>
                </a:solidFill>
              </a:rPr>
              <a:t>Internal Combustion Engine Basics</a:t>
            </a:r>
            <a:endParaRPr lang="en-US" sz="2400" i="0"/>
          </a:p>
        </p:txBody>
      </p:sp>
      <p:sp>
        <p:nvSpPr>
          <p:cNvPr id="28721" name="Text Box 49"/>
          <p:cNvSpPr txBox="1">
            <a:spLocks noChangeArrowheads="1"/>
          </p:cNvSpPr>
          <p:nvPr/>
        </p:nvSpPr>
        <p:spPr bwMode="auto">
          <a:xfrm>
            <a:off x="8175625" y="6167438"/>
            <a:ext cx="64452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a:r>
              <a:rPr lang="en-US" sz="1000" i="0"/>
              <a:t>D. Abata</a:t>
            </a:r>
            <a:endParaRPr lang="en-US" sz="2400" i="0"/>
          </a:p>
        </p:txBody>
      </p:sp>
      <p:sp>
        <p:nvSpPr>
          <p:cNvPr id="28722" name="Arc 50"/>
          <p:cNvSpPr>
            <a:spLocks/>
          </p:cNvSpPr>
          <p:nvPr/>
        </p:nvSpPr>
        <p:spPr bwMode="auto">
          <a:xfrm flipH="1">
            <a:off x="4343400" y="4667250"/>
            <a:ext cx="777875" cy="514350"/>
          </a:xfrm>
          <a:custGeom>
            <a:avLst/>
            <a:gdLst>
              <a:gd name="G0" fmla="+- 0 0 0"/>
              <a:gd name="G1" fmla="+- 20815 0 0"/>
              <a:gd name="G2" fmla="+- 21600 0 0"/>
              <a:gd name="T0" fmla="*/ 5769 w 21600"/>
              <a:gd name="T1" fmla="*/ 0 h 20815"/>
              <a:gd name="T2" fmla="*/ 21600 w 21600"/>
              <a:gd name="T3" fmla="*/ 20815 h 20815"/>
              <a:gd name="T4" fmla="*/ 0 w 21600"/>
              <a:gd name="T5" fmla="*/ 20815 h 20815"/>
            </a:gdLst>
            <a:ahLst/>
            <a:cxnLst>
              <a:cxn ang="0">
                <a:pos x="T0" y="T1"/>
              </a:cxn>
              <a:cxn ang="0">
                <a:pos x="T2" y="T3"/>
              </a:cxn>
              <a:cxn ang="0">
                <a:pos x="T4" y="T5"/>
              </a:cxn>
            </a:cxnLst>
            <a:rect l="0" t="0" r="r" b="b"/>
            <a:pathLst>
              <a:path w="21600" h="20815" fill="none" extrusionOk="0">
                <a:moveTo>
                  <a:pt x="5769" y="-1"/>
                </a:moveTo>
                <a:cubicBezTo>
                  <a:pt x="15123" y="2592"/>
                  <a:pt x="21600" y="11107"/>
                  <a:pt x="21600" y="20815"/>
                </a:cubicBezTo>
              </a:path>
              <a:path w="21600" h="20815" stroke="0" extrusionOk="0">
                <a:moveTo>
                  <a:pt x="5769" y="-1"/>
                </a:moveTo>
                <a:cubicBezTo>
                  <a:pt x="15123" y="2592"/>
                  <a:pt x="21600" y="11107"/>
                  <a:pt x="21600" y="20815"/>
                </a:cubicBezTo>
                <a:lnTo>
                  <a:pt x="0" y="20815"/>
                </a:lnTo>
                <a:close/>
              </a:path>
            </a:pathLst>
          </a:custGeom>
          <a:noFill/>
          <a:ln w="38100">
            <a:solidFill>
              <a:schemeClr val="tx1"/>
            </a:solidFill>
            <a:round/>
            <a:headEn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8736" name="Group 64"/>
          <p:cNvGrpSpPr>
            <a:grpSpLocks/>
          </p:cNvGrpSpPr>
          <p:nvPr/>
        </p:nvGrpSpPr>
        <p:grpSpPr bwMode="auto">
          <a:xfrm>
            <a:off x="1743075" y="1660525"/>
            <a:ext cx="288925" cy="1038225"/>
            <a:chOff x="936" y="1046"/>
            <a:chExt cx="182" cy="654"/>
          </a:xfrm>
        </p:grpSpPr>
        <p:sp>
          <p:nvSpPr>
            <p:cNvPr id="28737" name="Rectangle 65"/>
            <p:cNvSpPr>
              <a:spLocks noChangeArrowheads="1"/>
            </p:cNvSpPr>
            <p:nvPr/>
          </p:nvSpPr>
          <p:spPr bwMode="auto">
            <a:xfrm>
              <a:off x="936" y="1046"/>
              <a:ext cx="182" cy="654"/>
            </a:xfrm>
            <a:prstGeom prst="rect">
              <a:avLst/>
            </a:pr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38" name="Rectangle 66" descr="Small grid"/>
            <p:cNvSpPr>
              <a:spLocks noChangeArrowheads="1"/>
            </p:cNvSpPr>
            <p:nvPr/>
          </p:nvSpPr>
          <p:spPr bwMode="auto">
            <a:xfrm>
              <a:off x="963" y="1100"/>
              <a:ext cx="137" cy="555"/>
            </a:xfrm>
            <a:prstGeom prst="rect">
              <a:avLst/>
            </a:prstGeom>
            <a:pattFill prst="smGrid">
              <a:fgClr>
                <a:schemeClr val="accent1"/>
              </a:fgClr>
              <a:bgClr>
                <a:schemeClr val="bg1"/>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739" name="Group 67"/>
          <p:cNvGrpSpPr>
            <a:grpSpLocks/>
          </p:cNvGrpSpPr>
          <p:nvPr/>
        </p:nvGrpSpPr>
        <p:grpSpPr bwMode="auto">
          <a:xfrm>
            <a:off x="3679825" y="4305300"/>
            <a:ext cx="2987675" cy="2022475"/>
            <a:chOff x="2318" y="2712"/>
            <a:chExt cx="1882" cy="1274"/>
          </a:xfrm>
        </p:grpSpPr>
        <p:sp>
          <p:nvSpPr>
            <p:cNvPr id="28740" name="Freeform 68"/>
            <p:cNvSpPr>
              <a:spLocks/>
            </p:cNvSpPr>
            <p:nvPr/>
          </p:nvSpPr>
          <p:spPr bwMode="auto">
            <a:xfrm>
              <a:off x="2318" y="3150"/>
              <a:ext cx="775" cy="830"/>
            </a:xfrm>
            <a:custGeom>
              <a:avLst/>
              <a:gdLst>
                <a:gd name="T0" fmla="*/ 0 w 1018"/>
                <a:gd name="T1" fmla="*/ 0 h 764"/>
                <a:gd name="T2" fmla="*/ 173 w 1018"/>
                <a:gd name="T3" fmla="*/ 0 h 764"/>
                <a:gd name="T4" fmla="*/ 173 w 1018"/>
                <a:gd name="T5" fmla="*/ 491 h 764"/>
                <a:gd name="T6" fmla="*/ 446 w 1018"/>
                <a:gd name="T7" fmla="*/ 764 h 764"/>
                <a:gd name="T8" fmla="*/ 1018 w 1018"/>
                <a:gd name="T9" fmla="*/ 764 h 764"/>
              </a:gdLst>
              <a:ahLst/>
              <a:cxnLst>
                <a:cxn ang="0">
                  <a:pos x="T0" y="T1"/>
                </a:cxn>
                <a:cxn ang="0">
                  <a:pos x="T2" y="T3"/>
                </a:cxn>
                <a:cxn ang="0">
                  <a:pos x="T4" y="T5"/>
                </a:cxn>
                <a:cxn ang="0">
                  <a:pos x="T6" y="T7"/>
                </a:cxn>
                <a:cxn ang="0">
                  <a:pos x="T8" y="T9"/>
                </a:cxn>
              </a:cxnLst>
              <a:rect l="0" t="0" r="r" b="b"/>
              <a:pathLst>
                <a:path w="1018" h="764">
                  <a:moveTo>
                    <a:pt x="0" y="0"/>
                  </a:moveTo>
                  <a:lnTo>
                    <a:pt x="173" y="0"/>
                  </a:lnTo>
                  <a:lnTo>
                    <a:pt x="173" y="491"/>
                  </a:lnTo>
                  <a:lnTo>
                    <a:pt x="446" y="764"/>
                  </a:lnTo>
                  <a:lnTo>
                    <a:pt x="1018" y="764"/>
                  </a:lnTo>
                </a:path>
              </a:pathLst>
            </a:custGeom>
            <a:noFill/>
            <a:ln w="762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41" name="Freeform 69"/>
            <p:cNvSpPr>
              <a:spLocks/>
            </p:cNvSpPr>
            <p:nvPr/>
          </p:nvSpPr>
          <p:spPr bwMode="auto">
            <a:xfrm flipH="1">
              <a:off x="3055" y="3147"/>
              <a:ext cx="775" cy="839"/>
            </a:xfrm>
            <a:custGeom>
              <a:avLst/>
              <a:gdLst>
                <a:gd name="T0" fmla="*/ 0 w 1018"/>
                <a:gd name="T1" fmla="*/ 0 h 764"/>
                <a:gd name="T2" fmla="*/ 173 w 1018"/>
                <a:gd name="T3" fmla="*/ 0 h 764"/>
                <a:gd name="T4" fmla="*/ 173 w 1018"/>
                <a:gd name="T5" fmla="*/ 491 h 764"/>
                <a:gd name="T6" fmla="*/ 446 w 1018"/>
                <a:gd name="T7" fmla="*/ 764 h 764"/>
                <a:gd name="T8" fmla="*/ 1018 w 1018"/>
                <a:gd name="T9" fmla="*/ 764 h 764"/>
              </a:gdLst>
              <a:ahLst/>
              <a:cxnLst>
                <a:cxn ang="0">
                  <a:pos x="T0" y="T1"/>
                </a:cxn>
                <a:cxn ang="0">
                  <a:pos x="T2" y="T3"/>
                </a:cxn>
                <a:cxn ang="0">
                  <a:pos x="T4" y="T5"/>
                </a:cxn>
                <a:cxn ang="0">
                  <a:pos x="T6" y="T7"/>
                </a:cxn>
                <a:cxn ang="0">
                  <a:pos x="T8" y="T9"/>
                </a:cxn>
              </a:cxnLst>
              <a:rect l="0" t="0" r="r" b="b"/>
              <a:pathLst>
                <a:path w="1018" h="764">
                  <a:moveTo>
                    <a:pt x="0" y="0"/>
                  </a:moveTo>
                  <a:lnTo>
                    <a:pt x="173" y="0"/>
                  </a:lnTo>
                  <a:lnTo>
                    <a:pt x="173" y="491"/>
                  </a:lnTo>
                  <a:lnTo>
                    <a:pt x="446" y="764"/>
                  </a:lnTo>
                  <a:lnTo>
                    <a:pt x="1018" y="764"/>
                  </a:lnTo>
                </a:path>
              </a:pathLst>
            </a:custGeom>
            <a:noFill/>
            <a:ln w="762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42" name="Freeform 70"/>
            <p:cNvSpPr>
              <a:spLocks/>
            </p:cNvSpPr>
            <p:nvPr/>
          </p:nvSpPr>
          <p:spPr bwMode="auto">
            <a:xfrm>
              <a:off x="2505" y="3771"/>
              <a:ext cx="1093" cy="188"/>
            </a:xfrm>
            <a:custGeom>
              <a:avLst/>
              <a:gdLst>
                <a:gd name="T0" fmla="*/ 0 w 1436"/>
                <a:gd name="T1" fmla="*/ 13 h 249"/>
                <a:gd name="T2" fmla="*/ 145 w 1436"/>
                <a:gd name="T3" fmla="*/ 49 h 249"/>
                <a:gd name="T4" fmla="*/ 254 w 1436"/>
                <a:gd name="T5" fmla="*/ 22 h 249"/>
                <a:gd name="T6" fmla="*/ 372 w 1436"/>
                <a:gd name="T7" fmla="*/ 58 h 249"/>
                <a:gd name="T8" fmla="*/ 490 w 1436"/>
                <a:gd name="T9" fmla="*/ 49 h 249"/>
                <a:gd name="T10" fmla="*/ 609 w 1436"/>
                <a:gd name="T11" fmla="*/ 68 h 249"/>
                <a:gd name="T12" fmla="*/ 663 w 1436"/>
                <a:gd name="T13" fmla="*/ 86 h 249"/>
                <a:gd name="T14" fmla="*/ 718 w 1436"/>
                <a:gd name="T15" fmla="*/ 68 h 249"/>
                <a:gd name="T16" fmla="*/ 845 w 1436"/>
                <a:gd name="T17" fmla="*/ 22 h 249"/>
                <a:gd name="T18" fmla="*/ 1027 w 1436"/>
                <a:gd name="T19" fmla="*/ 22 h 249"/>
                <a:gd name="T20" fmla="*/ 1136 w 1436"/>
                <a:gd name="T21" fmla="*/ 13 h 249"/>
                <a:gd name="T22" fmla="*/ 1272 w 1436"/>
                <a:gd name="T23" fmla="*/ 49 h 249"/>
                <a:gd name="T24" fmla="*/ 1299 w 1436"/>
                <a:gd name="T25" fmla="*/ 40 h 249"/>
                <a:gd name="T26" fmla="*/ 1354 w 1436"/>
                <a:gd name="T27" fmla="*/ 58 h 249"/>
                <a:gd name="T28" fmla="*/ 1436 w 1436"/>
                <a:gd name="T29" fmla="*/ 49 h 249"/>
                <a:gd name="T30" fmla="*/ 1290 w 1436"/>
                <a:gd name="T31" fmla="*/ 249 h 249"/>
                <a:gd name="T32" fmla="*/ 209 w 1436"/>
                <a:gd name="T33" fmla="*/ 249 h 249"/>
                <a:gd name="T34" fmla="*/ 0 w 1436"/>
                <a:gd name="T35" fmla="*/ 1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6" h="249">
                  <a:moveTo>
                    <a:pt x="0" y="13"/>
                  </a:moveTo>
                  <a:cubicBezTo>
                    <a:pt x="43" y="56"/>
                    <a:pt x="80" y="40"/>
                    <a:pt x="145" y="49"/>
                  </a:cubicBezTo>
                  <a:cubicBezTo>
                    <a:pt x="196" y="66"/>
                    <a:pt x="208" y="37"/>
                    <a:pt x="254" y="22"/>
                  </a:cubicBezTo>
                  <a:cubicBezTo>
                    <a:pt x="325" y="46"/>
                    <a:pt x="267" y="45"/>
                    <a:pt x="372" y="58"/>
                  </a:cubicBezTo>
                  <a:cubicBezTo>
                    <a:pt x="423" y="50"/>
                    <a:pt x="442" y="40"/>
                    <a:pt x="490" y="49"/>
                  </a:cubicBezTo>
                  <a:cubicBezTo>
                    <a:pt x="530" y="56"/>
                    <a:pt x="609" y="68"/>
                    <a:pt x="609" y="68"/>
                  </a:cubicBezTo>
                  <a:cubicBezTo>
                    <a:pt x="627" y="74"/>
                    <a:pt x="645" y="80"/>
                    <a:pt x="663" y="86"/>
                  </a:cubicBezTo>
                  <a:cubicBezTo>
                    <a:pt x="681" y="92"/>
                    <a:pt x="718" y="68"/>
                    <a:pt x="718" y="68"/>
                  </a:cubicBezTo>
                  <a:cubicBezTo>
                    <a:pt x="752" y="32"/>
                    <a:pt x="798" y="30"/>
                    <a:pt x="845" y="22"/>
                  </a:cubicBezTo>
                  <a:cubicBezTo>
                    <a:pt x="927" y="43"/>
                    <a:pt x="915" y="39"/>
                    <a:pt x="1027" y="22"/>
                  </a:cubicBezTo>
                  <a:cubicBezTo>
                    <a:pt x="1065" y="9"/>
                    <a:pt x="1097" y="0"/>
                    <a:pt x="1136" y="13"/>
                  </a:cubicBezTo>
                  <a:cubicBezTo>
                    <a:pt x="1175" y="71"/>
                    <a:pt x="1201" y="57"/>
                    <a:pt x="1272" y="49"/>
                  </a:cubicBezTo>
                  <a:cubicBezTo>
                    <a:pt x="1281" y="46"/>
                    <a:pt x="1290" y="39"/>
                    <a:pt x="1299" y="40"/>
                  </a:cubicBezTo>
                  <a:cubicBezTo>
                    <a:pt x="1318" y="42"/>
                    <a:pt x="1354" y="58"/>
                    <a:pt x="1354" y="58"/>
                  </a:cubicBezTo>
                  <a:cubicBezTo>
                    <a:pt x="1424" y="48"/>
                    <a:pt x="1396" y="49"/>
                    <a:pt x="1436" y="49"/>
                  </a:cubicBezTo>
                  <a:lnTo>
                    <a:pt x="1290" y="249"/>
                  </a:lnTo>
                  <a:lnTo>
                    <a:pt x="209" y="249"/>
                  </a:lnTo>
                  <a:lnTo>
                    <a:pt x="0" y="13"/>
                  </a:lnTo>
                  <a:close/>
                </a:path>
              </a:pathLst>
            </a:cu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43" name="Freeform 71"/>
            <p:cNvSpPr>
              <a:spLocks/>
            </p:cNvSpPr>
            <p:nvPr/>
          </p:nvSpPr>
          <p:spPr bwMode="auto">
            <a:xfrm>
              <a:off x="3612" y="2738"/>
              <a:ext cx="303" cy="562"/>
            </a:xfrm>
            <a:custGeom>
              <a:avLst/>
              <a:gdLst>
                <a:gd name="T0" fmla="*/ 0 w 536"/>
                <a:gd name="T1" fmla="*/ 0 h 1010"/>
                <a:gd name="T2" fmla="*/ 0 w 536"/>
                <a:gd name="T3" fmla="*/ 1010 h 1010"/>
                <a:gd name="T4" fmla="*/ 63 w 536"/>
                <a:gd name="T5" fmla="*/ 1010 h 1010"/>
                <a:gd name="T6" fmla="*/ 63 w 536"/>
                <a:gd name="T7" fmla="*/ 264 h 1010"/>
                <a:gd name="T8" fmla="*/ 527 w 536"/>
                <a:gd name="T9" fmla="*/ 264 h 1010"/>
                <a:gd name="T10" fmla="*/ 536 w 536"/>
                <a:gd name="T11" fmla="*/ 200 h 1010"/>
                <a:gd name="T12" fmla="*/ 63 w 536"/>
                <a:gd name="T13" fmla="*/ 200 h 1010"/>
                <a:gd name="T14" fmla="*/ 63 w 536"/>
                <a:gd name="T15" fmla="*/ 9 h 1010"/>
                <a:gd name="T16" fmla="*/ 0 w 536"/>
                <a:gd name="T17" fmla="*/ 0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6" h="1010">
                  <a:moveTo>
                    <a:pt x="0" y="0"/>
                  </a:moveTo>
                  <a:lnTo>
                    <a:pt x="0" y="1010"/>
                  </a:lnTo>
                  <a:lnTo>
                    <a:pt x="63" y="1010"/>
                  </a:lnTo>
                  <a:lnTo>
                    <a:pt x="63" y="264"/>
                  </a:lnTo>
                  <a:lnTo>
                    <a:pt x="527" y="264"/>
                  </a:lnTo>
                  <a:lnTo>
                    <a:pt x="536" y="200"/>
                  </a:lnTo>
                  <a:lnTo>
                    <a:pt x="63" y="200"/>
                  </a:lnTo>
                  <a:lnTo>
                    <a:pt x="63" y="9"/>
                  </a:lnTo>
                  <a:lnTo>
                    <a:pt x="0" y="0"/>
                  </a:lnTo>
                  <a:close/>
                </a:path>
              </a:pathLst>
            </a:custGeom>
            <a:solidFill>
              <a:srgbClr val="33CCCC"/>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44" name="Oval 72"/>
            <p:cNvSpPr>
              <a:spLocks noChangeArrowheads="1"/>
            </p:cNvSpPr>
            <p:nvPr/>
          </p:nvSpPr>
          <p:spPr bwMode="auto">
            <a:xfrm>
              <a:off x="3909" y="2712"/>
              <a:ext cx="291" cy="295"/>
            </a:xfrm>
            <a:prstGeom prst="ellipse">
              <a:avLst/>
            </a:prstGeom>
            <a:solidFill>
              <a:schemeClr val="bg1"/>
            </a:solidFill>
            <a:ln w="381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45" name="Line 73"/>
            <p:cNvSpPr>
              <a:spLocks noChangeShapeType="1"/>
            </p:cNvSpPr>
            <p:nvPr/>
          </p:nvSpPr>
          <p:spPr bwMode="auto">
            <a:xfrm flipV="1">
              <a:off x="4034" y="2780"/>
              <a:ext cx="83" cy="185"/>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8746" name="Group 74"/>
            <p:cNvGrpSpPr>
              <a:grpSpLocks/>
            </p:cNvGrpSpPr>
            <p:nvPr/>
          </p:nvGrpSpPr>
          <p:grpSpPr bwMode="auto">
            <a:xfrm>
              <a:off x="3356" y="3299"/>
              <a:ext cx="290" cy="233"/>
              <a:chOff x="4372" y="3408"/>
              <a:chExt cx="473" cy="355"/>
            </a:xfrm>
          </p:grpSpPr>
          <p:sp>
            <p:nvSpPr>
              <p:cNvPr id="28747" name="AutoShape 75"/>
              <p:cNvSpPr>
                <a:spLocks noChangeArrowheads="1"/>
              </p:cNvSpPr>
              <p:nvPr/>
            </p:nvSpPr>
            <p:spPr bwMode="auto">
              <a:xfrm rot="5400000" flipH="1" flipV="1">
                <a:off x="4431" y="3349"/>
                <a:ext cx="355" cy="473"/>
              </a:xfrm>
              <a:prstGeom prst="flowChartMagneticTape">
                <a:avLst/>
              </a:prstGeom>
              <a:solidFill>
                <a:srgbClr val="33CCCC"/>
              </a:solidFill>
              <a:ln w="2857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48" name="AutoShape 76"/>
              <p:cNvSpPr>
                <a:spLocks noChangeArrowheads="1"/>
              </p:cNvSpPr>
              <p:nvPr/>
            </p:nvSpPr>
            <p:spPr bwMode="auto">
              <a:xfrm>
                <a:off x="4392" y="3464"/>
                <a:ext cx="263" cy="254"/>
              </a:xfrm>
              <a:prstGeom prst="sun">
                <a:avLst>
                  <a:gd name="adj" fmla="val 25000"/>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49" name="AutoShape 77"/>
              <p:cNvSpPr>
                <a:spLocks noChangeArrowheads="1"/>
              </p:cNvSpPr>
              <p:nvPr/>
            </p:nvSpPr>
            <p:spPr bwMode="auto">
              <a:xfrm>
                <a:off x="4560" y="3452"/>
                <a:ext cx="263" cy="254"/>
              </a:xfrm>
              <a:prstGeom prst="sun">
                <a:avLst>
                  <a:gd name="adj" fmla="val 25000"/>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8750" name="Rectangle 78"/>
            <p:cNvSpPr>
              <a:spLocks noChangeArrowheads="1"/>
            </p:cNvSpPr>
            <p:nvPr/>
          </p:nvSpPr>
          <p:spPr bwMode="auto">
            <a:xfrm>
              <a:off x="3323" y="3709"/>
              <a:ext cx="249" cy="96"/>
            </a:xfrm>
            <a:prstGeom prst="rect">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51" name="Rectangle 79"/>
            <p:cNvSpPr>
              <a:spLocks noChangeArrowheads="1"/>
            </p:cNvSpPr>
            <p:nvPr/>
          </p:nvSpPr>
          <p:spPr bwMode="auto">
            <a:xfrm>
              <a:off x="3466" y="3506"/>
              <a:ext cx="90" cy="196"/>
            </a:xfrm>
            <a:prstGeom prst="rect">
              <a:avLst/>
            </a:prstGeom>
            <a:solidFill>
              <a:srgbClr val="33CC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8724" name="Rectangle 52"/>
          <p:cNvSpPr>
            <a:spLocks noChangeArrowheads="1"/>
          </p:cNvSpPr>
          <p:nvPr/>
        </p:nvSpPr>
        <p:spPr bwMode="auto">
          <a:xfrm rot="5400000">
            <a:off x="2426494" y="1543844"/>
            <a:ext cx="444500" cy="1227138"/>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8725" name="Group 53"/>
          <p:cNvGrpSpPr>
            <a:grpSpLocks/>
          </p:cNvGrpSpPr>
          <p:nvPr/>
        </p:nvGrpSpPr>
        <p:grpSpPr bwMode="auto">
          <a:xfrm rot="5400000">
            <a:off x="2649538" y="1693862"/>
            <a:ext cx="268288" cy="938213"/>
            <a:chOff x="1241" y="1354"/>
            <a:chExt cx="331" cy="778"/>
          </a:xfrm>
        </p:grpSpPr>
        <p:grpSp>
          <p:nvGrpSpPr>
            <p:cNvPr id="28726" name="Group 54"/>
            <p:cNvGrpSpPr>
              <a:grpSpLocks/>
            </p:cNvGrpSpPr>
            <p:nvPr/>
          </p:nvGrpSpPr>
          <p:grpSpPr bwMode="auto">
            <a:xfrm>
              <a:off x="1241" y="1354"/>
              <a:ext cx="331" cy="778"/>
              <a:chOff x="1223" y="2518"/>
              <a:chExt cx="331" cy="778"/>
            </a:xfrm>
          </p:grpSpPr>
          <p:sp>
            <p:nvSpPr>
              <p:cNvPr id="28727" name="AutoShape 55"/>
              <p:cNvSpPr>
                <a:spLocks noChangeArrowheads="1"/>
              </p:cNvSpPr>
              <p:nvPr/>
            </p:nvSpPr>
            <p:spPr bwMode="auto">
              <a:xfrm>
                <a:off x="1227" y="2518"/>
                <a:ext cx="327" cy="3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CFF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8" name="AutoShape 56"/>
              <p:cNvSpPr>
                <a:spLocks noChangeArrowheads="1"/>
              </p:cNvSpPr>
              <p:nvPr/>
            </p:nvSpPr>
            <p:spPr bwMode="auto">
              <a:xfrm flipV="1">
                <a:off x="1223" y="2905"/>
                <a:ext cx="327" cy="3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CFF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8729" name="Rectangle 57"/>
            <p:cNvSpPr>
              <a:spLocks noChangeArrowheads="1"/>
            </p:cNvSpPr>
            <p:nvPr/>
          </p:nvSpPr>
          <p:spPr bwMode="auto">
            <a:xfrm>
              <a:off x="1327" y="1709"/>
              <a:ext cx="164" cy="73"/>
            </a:xfrm>
            <a:prstGeom prst="rect">
              <a:avLst/>
            </a:prstGeom>
            <a:solidFill>
              <a:srgbClr val="CC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8730" name="Rectangle 58"/>
          <p:cNvSpPr>
            <a:spLocks noChangeArrowheads="1"/>
          </p:cNvSpPr>
          <p:nvPr/>
        </p:nvSpPr>
        <p:spPr bwMode="auto">
          <a:xfrm rot="5400000">
            <a:off x="2659857" y="1926431"/>
            <a:ext cx="273050" cy="55563"/>
          </a:xfrm>
          <a:prstGeom prst="rect">
            <a:avLst/>
          </a:prstGeom>
          <a:solidFill>
            <a:srgbClr val="FFCC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31" name="Rectangle 59"/>
          <p:cNvSpPr>
            <a:spLocks noChangeArrowheads="1"/>
          </p:cNvSpPr>
          <p:nvPr/>
        </p:nvSpPr>
        <p:spPr bwMode="auto">
          <a:xfrm rot="5400000">
            <a:off x="2043113" y="2017713"/>
            <a:ext cx="273050" cy="285750"/>
          </a:xfrm>
          <a:prstGeom prst="rect">
            <a:avLst/>
          </a:prstGeom>
          <a:solidFill>
            <a:srgbClr val="CCFF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32" name="Rectangle 60"/>
          <p:cNvSpPr>
            <a:spLocks noChangeArrowheads="1"/>
          </p:cNvSpPr>
          <p:nvPr/>
        </p:nvSpPr>
        <p:spPr bwMode="auto">
          <a:xfrm rot="5400000">
            <a:off x="2197894" y="2126457"/>
            <a:ext cx="236537" cy="76200"/>
          </a:xfrm>
          <a:prstGeom prst="rect">
            <a:avLst/>
          </a:prstGeom>
          <a:solidFill>
            <a:srgbClr val="CC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35" name="Rectangle 63"/>
          <p:cNvSpPr>
            <a:spLocks noChangeArrowheads="1"/>
          </p:cNvSpPr>
          <p:nvPr/>
        </p:nvSpPr>
        <p:spPr bwMode="auto">
          <a:xfrm>
            <a:off x="3189288" y="2063750"/>
            <a:ext cx="865187" cy="215900"/>
          </a:xfrm>
          <a:prstGeom prst="rect">
            <a:avLst/>
          </a:prstGeom>
          <a:solidFill>
            <a:srgbClr val="CC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8755" name="Group 83"/>
          <p:cNvGrpSpPr>
            <a:grpSpLocks/>
          </p:cNvGrpSpPr>
          <p:nvPr/>
        </p:nvGrpSpPr>
        <p:grpSpPr bwMode="auto">
          <a:xfrm>
            <a:off x="3216275" y="5089525"/>
            <a:ext cx="728663" cy="682625"/>
            <a:chOff x="1154" y="1488"/>
            <a:chExt cx="459" cy="430"/>
          </a:xfrm>
        </p:grpSpPr>
        <p:sp>
          <p:nvSpPr>
            <p:cNvPr id="28756" name="Rectangle 84"/>
            <p:cNvSpPr>
              <a:spLocks noChangeArrowheads="1"/>
            </p:cNvSpPr>
            <p:nvPr/>
          </p:nvSpPr>
          <p:spPr bwMode="auto">
            <a:xfrm>
              <a:off x="1164" y="1491"/>
              <a:ext cx="109" cy="418"/>
            </a:xfrm>
            <a:prstGeom prst="rect">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57" name="Rectangle 85"/>
            <p:cNvSpPr>
              <a:spLocks noChangeArrowheads="1"/>
            </p:cNvSpPr>
            <p:nvPr/>
          </p:nvSpPr>
          <p:spPr bwMode="auto">
            <a:xfrm rot="-5400000">
              <a:off x="1332" y="1324"/>
              <a:ext cx="118" cy="445"/>
            </a:xfrm>
            <a:prstGeom prst="rect">
              <a:avLst/>
            </a:prstGeom>
            <a:solidFill>
              <a:srgbClr val="33CC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58" name="Freeform 86"/>
            <p:cNvSpPr>
              <a:spLocks/>
            </p:cNvSpPr>
            <p:nvPr/>
          </p:nvSpPr>
          <p:spPr bwMode="auto">
            <a:xfrm>
              <a:off x="1154" y="1491"/>
              <a:ext cx="446" cy="427"/>
            </a:xfrm>
            <a:custGeom>
              <a:avLst/>
              <a:gdLst>
                <a:gd name="T0" fmla="*/ 446 w 446"/>
                <a:gd name="T1" fmla="*/ 0 h 427"/>
                <a:gd name="T2" fmla="*/ 0 w 446"/>
                <a:gd name="T3" fmla="*/ 0 h 427"/>
                <a:gd name="T4" fmla="*/ 0 w 446"/>
                <a:gd name="T5" fmla="*/ 427 h 427"/>
              </a:gdLst>
              <a:ahLst/>
              <a:cxnLst>
                <a:cxn ang="0">
                  <a:pos x="T0" y="T1"/>
                </a:cxn>
                <a:cxn ang="0">
                  <a:pos x="T2" y="T3"/>
                </a:cxn>
                <a:cxn ang="0">
                  <a:pos x="T4" y="T5"/>
                </a:cxn>
              </a:cxnLst>
              <a:rect l="0" t="0" r="r" b="b"/>
              <a:pathLst>
                <a:path w="446" h="427">
                  <a:moveTo>
                    <a:pt x="446" y="0"/>
                  </a:moveTo>
                  <a:lnTo>
                    <a:pt x="0" y="0"/>
                  </a:lnTo>
                  <a:lnTo>
                    <a:pt x="0" y="427"/>
                  </a:lnTo>
                </a:path>
              </a:pathLst>
            </a:custGeom>
            <a:noFill/>
            <a:ln w="28575" cap="flat" cmpd="sng">
              <a:solidFill>
                <a:schemeClr val="tx1"/>
              </a:solidFill>
              <a:prstDash val="solid"/>
              <a:round/>
              <a:headEnd/>
              <a:tailEnd/>
            </a:ln>
            <a:effectLst/>
            <a:extLst>
              <a:ext uri="{909E8E84-426E-40DD-AFC4-6F175D3DCCD1}">
                <a14:hiddenFill xmlns="" xmlns:a14="http://schemas.microsoft.com/office/drawing/2010/main">
                  <a:solidFill>
                    <a:srgbClr val="33CC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59" name="Freeform 87"/>
            <p:cNvSpPr>
              <a:spLocks/>
            </p:cNvSpPr>
            <p:nvPr/>
          </p:nvSpPr>
          <p:spPr bwMode="auto">
            <a:xfrm>
              <a:off x="1264" y="1609"/>
              <a:ext cx="327" cy="291"/>
            </a:xfrm>
            <a:custGeom>
              <a:avLst/>
              <a:gdLst>
                <a:gd name="T0" fmla="*/ 327 w 327"/>
                <a:gd name="T1" fmla="*/ 0 h 291"/>
                <a:gd name="T2" fmla="*/ 0 w 327"/>
                <a:gd name="T3" fmla="*/ 0 h 291"/>
                <a:gd name="T4" fmla="*/ 0 w 327"/>
                <a:gd name="T5" fmla="*/ 291 h 291"/>
              </a:gdLst>
              <a:ahLst/>
              <a:cxnLst>
                <a:cxn ang="0">
                  <a:pos x="T0" y="T1"/>
                </a:cxn>
                <a:cxn ang="0">
                  <a:pos x="T2" y="T3"/>
                </a:cxn>
                <a:cxn ang="0">
                  <a:pos x="T4" y="T5"/>
                </a:cxn>
              </a:cxnLst>
              <a:rect l="0" t="0" r="r" b="b"/>
              <a:pathLst>
                <a:path w="327" h="291">
                  <a:moveTo>
                    <a:pt x="327" y="0"/>
                  </a:moveTo>
                  <a:lnTo>
                    <a:pt x="0" y="0"/>
                  </a:lnTo>
                  <a:lnTo>
                    <a:pt x="0" y="291"/>
                  </a:lnTo>
                </a:path>
              </a:pathLst>
            </a:custGeom>
            <a:noFill/>
            <a:ln w="28575" cap="flat" cmpd="sng">
              <a:solidFill>
                <a:schemeClr val="tx1"/>
              </a:solidFill>
              <a:prstDash val="solid"/>
              <a:round/>
              <a:headEnd/>
              <a:tailEnd/>
            </a:ln>
            <a:effectLst/>
            <a:extLst>
              <a:ext uri="{909E8E84-426E-40DD-AFC4-6F175D3DCCD1}">
                <a14:hiddenFill xmlns="" xmlns:a14="http://schemas.microsoft.com/office/drawing/2010/main">
                  <a:solidFill>
                    <a:srgbClr val="33CC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8760" name="WordArt 88"/>
          <p:cNvSpPr>
            <a:spLocks noChangeArrowheads="1" noChangeShapeType="1" noTextEdit="1"/>
          </p:cNvSpPr>
          <p:nvPr/>
        </p:nvSpPr>
        <p:spPr bwMode="auto">
          <a:xfrm>
            <a:off x="855663" y="3017838"/>
            <a:ext cx="2860675" cy="427037"/>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1.  Intake Stroke</a:t>
            </a:r>
          </a:p>
        </p:txBody>
      </p:sp>
      <p:sp>
        <p:nvSpPr>
          <p:cNvPr id="28761" name="Line 89"/>
          <p:cNvSpPr>
            <a:spLocks noChangeShapeType="1"/>
          </p:cNvSpPr>
          <p:nvPr/>
        </p:nvSpPr>
        <p:spPr bwMode="auto">
          <a:xfrm flipV="1">
            <a:off x="3694113" y="2914650"/>
            <a:ext cx="1241425" cy="1198563"/>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62" name="Text Box 90"/>
          <p:cNvSpPr txBox="1">
            <a:spLocks noChangeArrowheads="1"/>
          </p:cNvSpPr>
          <p:nvPr/>
        </p:nvSpPr>
        <p:spPr bwMode="auto">
          <a:xfrm>
            <a:off x="2432050" y="4090988"/>
            <a:ext cx="1414463" cy="2746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i="0"/>
              <a:t>exhaust gas residual</a:t>
            </a:r>
            <a:endParaRPr lang="en-US" sz="2400" i="0"/>
          </a:p>
        </p:txBody>
      </p:sp>
      <p:grpSp>
        <p:nvGrpSpPr>
          <p:cNvPr id="28775" name="Group 103"/>
          <p:cNvGrpSpPr>
            <a:grpSpLocks/>
          </p:cNvGrpSpPr>
          <p:nvPr/>
        </p:nvGrpSpPr>
        <p:grpSpPr bwMode="auto">
          <a:xfrm>
            <a:off x="6546850" y="2466975"/>
            <a:ext cx="2314575" cy="2432050"/>
            <a:chOff x="4060" y="1173"/>
            <a:chExt cx="1458" cy="1532"/>
          </a:xfrm>
        </p:grpSpPr>
        <p:grpSp>
          <p:nvGrpSpPr>
            <p:cNvPr id="28776" name="Group 104"/>
            <p:cNvGrpSpPr>
              <a:grpSpLocks/>
            </p:cNvGrpSpPr>
            <p:nvPr/>
          </p:nvGrpSpPr>
          <p:grpSpPr bwMode="auto">
            <a:xfrm>
              <a:off x="4060" y="1173"/>
              <a:ext cx="1458" cy="1532"/>
              <a:chOff x="4060" y="1173"/>
              <a:chExt cx="1458" cy="1532"/>
            </a:xfrm>
          </p:grpSpPr>
          <p:sp>
            <p:nvSpPr>
              <p:cNvPr id="28777" name="Freeform 105"/>
              <p:cNvSpPr>
                <a:spLocks/>
              </p:cNvSpPr>
              <p:nvPr/>
            </p:nvSpPr>
            <p:spPr bwMode="auto">
              <a:xfrm>
                <a:off x="4227" y="1173"/>
                <a:ext cx="1291" cy="1236"/>
              </a:xfrm>
              <a:custGeom>
                <a:avLst/>
                <a:gdLst>
                  <a:gd name="T0" fmla="*/ 0 w 1291"/>
                  <a:gd name="T1" fmla="*/ 0 h 1236"/>
                  <a:gd name="T2" fmla="*/ 0 w 1291"/>
                  <a:gd name="T3" fmla="*/ 1236 h 1236"/>
                  <a:gd name="T4" fmla="*/ 1291 w 1291"/>
                  <a:gd name="T5" fmla="*/ 1236 h 1236"/>
                </a:gdLst>
                <a:ahLst/>
                <a:cxnLst>
                  <a:cxn ang="0">
                    <a:pos x="T0" y="T1"/>
                  </a:cxn>
                  <a:cxn ang="0">
                    <a:pos x="T2" y="T3"/>
                  </a:cxn>
                  <a:cxn ang="0">
                    <a:pos x="T4" y="T5"/>
                  </a:cxn>
                </a:cxnLst>
                <a:rect l="0" t="0" r="r" b="b"/>
                <a:pathLst>
                  <a:path w="1291" h="1236">
                    <a:moveTo>
                      <a:pt x="0" y="0"/>
                    </a:moveTo>
                    <a:lnTo>
                      <a:pt x="0" y="1236"/>
                    </a:lnTo>
                    <a:lnTo>
                      <a:pt x="1291" y="1236"/>
                    </a:lnTo>
                  </a:path>
                </a:pathLst>
              </a:custGeom>
              <a:noFill/>
              <a:ln w="9525" cap="flat" cmpd="sng">
                <a:solidFill>
                  <a:schemeClr val="tx1"/>
                </a:solidFill>
                <a:prstDash val="solid"/>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78" name="Text Box 106"/>
              <p:cNvSpPr txBox="1">
                <a:spLocks noChangeArrowheads="1"/>
              </p:cNvSpPr>
              <p:nvPr/>
            </p:nvSpPr>
            <p:spPr bwMode="auto">
              <a:xfrm>
                <a:off x="4739" y="2397"/>
                <a:ext cx="394"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t>volume</a:t>
                </a:r>
              </a:p>
            </p:txBody>
          </p:sp>
          <p:sp>
            <p:nvSpPr>
              <p:cNvPr id="28779" name="Text Box 107"/>
              <p:cNvSpPr txBox="1">
                <a:spLocks noChangeArrowheads="1"/>
              </p:cNvSpPr>
              <p:nvPr/>
            </p:nvSpPr>
            <p:spPr bwMode="auto">
              <a:xfrm rot="-5400000">
                <a:off x="3924" y="1614"/>
                <a:ext cx="446"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t>pressure</a:t>
                </a:r>
              </a:p>
            </p:txBody>
          </p:sp>
          <p:sp>
            <p:nvSpPr>
              <p:cNvPr id="28780" name="Freeform 108"/>
              <p:cNvSpPr>
                <a:spLocks/>
              </p:cNvSpPr>
              <p:nvPr/>
            </p:nvSpPr>
            <p:spPr bwMode="auto">
              <a:xfrm>
                <a:off x="4466" y="1261"/>
                <a:ext cx="826" cy="938"/>
              </a:xfrm>
              <a:custGeom>
                <a:avLst/>
                <a:gdLst>
                  <a:gd name="T0" fmla="*/ 743 w 826"/>
                  <a:gd name="T1" fmla="*/ 803 h 938"/>
                  <a:gd name="T2" fmla="*/ 579 w 826"/>
                  <a:gd name="T3" fmla="*/ 748 h 938"/>
                  <a:gd name="T4" fmla="*/ 497 w 826"/>
                  <a:gd name="T5" fmla="*/ 721 h 938"/>
                  <a:gd name="T6" fmla="*/ 333 w 826"/>
                  <a:gd name="T7" fmla="*/ 630 h 938"/>
                  <a:gd name="T8" fmla="*/ 252 w 826"/>
                  <a:gd name="T9" fmla="*/ 566 h 938"/>
                  <a:gd name="T10" fmla="*/ 224 w 826"/>
                  <a:gd name="T11" fmla="*/ 548 h 938"/>
                  <a:gd name="T12" fmla="*/ 206 w 826"/>
                  <a:gd name="T13" fmla="*/ 521 h 938"/>
                  <a:gd name="T14" fmla="*/ 179 w 826"/>
                  <a:gd name="T15" fmla="*/ 503 h 938"/>
                  <a:gd name="T16" fmla="*/ 170 w 826"/>
                  <a:gd name="T17" fmla="*/ 475 h 938"/>
                  <a:gd name="T18" fmla="*/ 124 w 826"/>
                  <a:gd name="T19" fmla="*/ 439 h 938"/>
                  <a:gd name="T20" fmla="*/ 97 w 826"/>
                  <a:gd name="T21" fmla="*/ 385 h 938"/>
                  <a:gd name="T22" fmla="*/ 24 w 826"/>
                  <a:gd name="T23" fmla="*/ 212 h 938"/>
                  <a:gd name="T24" fmla="*/ 6 w 826"/>
                  <a:gd name="T25" fmla="*/ 103 h 938"/>
                  <a:gd name="T26" fmla="*/ 24 w 826"/>
                  <a:gd name="T27" fmla="*/ 39 h 938"/>
                  <a:gd name="T28" fmla="*/ 70 w 826"/>
                  <a:gd name="T29" fmla="*/ 12 h 938"/>
                  <a:gd name="T30" fmla="*/ 97 w 826"/>
                  <a:gd name="T31" fmla="*/ 3 h 938"/>
                  <a:gd name="T32" fmla="*/ 152 w 826"/>
                  <a:gd name="T33" fmla="*/ 12 h 938"/>
                  <a:gd name="T34" fmla="*/ 206 w 826"/>
                  <a:gd name="T35" fmla="*/ 30 h 938"/>
                  <a:gd name="T36" fmla="*/ 261 w 826"/>
                  <a:gd name="T37" fmla="*/ 66 h 938"/>
                  <a:gd name="T38" fmla="*/ 352 w 826"/>
                  <a:gd name="T39" fmla="*/ 157 h 938"/>
                  <a:gd name="T40" fmla="*/ 552 w 826"/>
                  <a:gd name="T41" fmla="*/ 375 h 938"/>
                  <a:gd name="T42" fmla="*/ 606 w 826"/>
                  <a:gd name="T43" fmla="*/ 403 h 938"/>
                  <a:gd name="T44" fmla="*/ 752 w 826"/>
                  <a:gd name="T45" fmla="*/ 539 h 938"/>
                  <a:gd name="T46" fmla="*/ 761 w 826"/>
                  <a:gd name="T47" fmla="*/ 566 h 938"/>
                  <a:gd name="T48" fmla="*/ 779 w 826"/>
                  <a:gd name="T49" fmla="*/ 585 h 938"/>
                  <a:gd name="T50" fmla="*/ 797 w 826"/>
                  <a:gd name="T51" fmla="*/ 639 h 938"/>
                  <a:gd name="T52" fmla="*/ 806 w 826"/>
                  <a:gd name="T53" fmla="*/ 666 h 938"/>
                  <a:gd name="T54" fmla="*/ 806 w 826"/>
                  <a:gd name="T55" fmla="*/ 794 h 938"/>
                  <a:gd name="T56" fmla="*/ 624 w 826"/>
                  <a:gd name="T57" fmla="*/ 830 h 938"/>
                  <a:gd name="T58" fmla="*/ 152 w 826"/>
                  <a:gd name="T59" fmla="*/ 776 h 938"/>
                  <a:gd name="T60" fmla="*/ 34 w 826"/>
                  <a:gd name="T61" fmla="*/ 803 h 938"/>
                  <a:gd name="T62" fmla="*/ 152 w 826"/>
                  <a:gd name="T63" fmla="*/ 876 h 938"/>
                  <a:gd name="T64" fmla="*/ 370 w 826"/>
                  <a:gd name="T65" fmla="*/ 921 h 938"/>
                  <a:gd name="T66" fmla="*/ 570 w 826"/>
                  <a:gd name="T67" fmla="*/ 921 h 938"/>
                  <a:gd name="T68" fmla="*/ 733 w 826"/>
                  <a:gd name="T69" fmla="*/ 885 h 938"/>
                  <a:gd name="T70" fmla="*/ 797 w 826"/>
                  <a:gd name="T71" fmla="*/ 794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26" h="938">
                    <a:moveTo>
                      <a:pt x="743" y="803"/>
                    </a:moveTo>
                    <a:cubicBezTo>
                      <a:pt x="688" y="785"/>
                      <a:pt x="634" y="766"/>
                      <a:pt x="579" y="748"/>
                    </a:cubicBezTo>
                    <a:cubicBezTo>
                      <a:pt x="555" y="740"/>
                      <a:pt x="518" y="735"/>
                      <a:pt x="497" y="721"/>
                    </a:cubicBezTo>
                    <a:cubicBezTo>
                      <a:pt x="444" y="686"/>
                      <a:pt x="394" y="649"/>
                      <a:pt x="333" y="630"/>
                    </a:cubicBezTo>
                    <a:cubicBezTo>
                      <a:pt x="292" y="589"/>
                      <a:pt x="314" y="607"/>
                      <a:pt x="252" y="566"/>
                    </a:cubicBezTo>
                    <a:cubicBezTo>
                      <a:pt x="243" y="560"/>
                      <a:pt x="224" y="548"/>
                      <a:pt x="224" y="548"/>
                    </a:cubicBezTo>
                    <a:cubicBezTo>
                      <a:pt x="218" y="539"/>
                      <a:pt x="214" y="529"/>
                      <a:pt x="206" y="521"/>
                    </a:cubicBezTo>
                    <a:cubicBezTo>
                      <a:pt x="198" y="513"/>
                      <a:pt x="186" y="512"/>
                      <a:pt x="179" y="503"/>
                    </a:cubicBezTo>
                    <a:cubicBezTo>
                      <a:pt x="173" y="495"/>
                      <a:pt x="176" y="483"/>
                      <a:pt x="170" y="475"/>
                    </a:cubicBezTo>
                    <a:cubicBezTo>
                      <a:pt x="158" y="460"/>
                      <a:pt x="138" y="452"/>
                      <a:pt x="124" y="439"/>
                    </a:cubicBezTo>
                    <a:cubicBezTo>
                      <a:pt x="90" y="336"/>
                      <a:pt x="145" y="495"/>
                      <a:pt x="97" y="385"/>
                    </a:cubicBezTo>
                    <a:cubicBezTo>
                      <a:pt x="74" y="332"/>
                      <a:pt x="38" y="267"/>
                      <a:pt x="24" y="212"/>
                    </a:cubicBezTo>
                    <a:cubicBezTo>
                      <a:pt x="16" y="165"/>
                      <a:pt x="0" y="132"/>
                      <a:pt x="6" y="103"/>
                    </a:cubicBezTo>
                    <a:cubicBezTo>
                      <a:pt x="6" y="74"/>
                      <a:pt x="13" y="54"/>
                      <a:pt x="24" y="39"/>
                    </a:cubicBezTo>
                    <a:cubicBezTo>
                      <a:pt x="25" y="30"/>
                      <a:pt x="62" y="18"/>
                      <a:pt x="70" y="12"/>
                    </a:cubicBezTo>
                    <a:cubicBezTo>
                      <a:pt x="85" y="1"/>
                      <a:pt x="79" y="9"/>
                      <a:pt x="97" y="3"/>
                    </a:cubicBezTo>
                    <a:cubicBezTo>
                      <a:pt x="106" y="0"/>
                      <a:pt x="152" y="12"/>
                      <a:pt x="152" y="12"/>
                    </a:cubicBezTo>
                    <a:cubicBezTo>
                      <a:pt x="170" y="18"/>
                      <a:pt x="190" y="20"/>
                      <a:pt x="206" y="30"/>
                    </a:cubicBezTo>
                    <a:cubicBezTo>
                      <a:pt x="224" y="42"/>
                      <a:pt x="261" y="66"/>
                      <a:pt x="261" y="66"/>
                    </a:cubicBezTo>
                    <a:cubicBezTo>
                      <a:pt x="288" y="107"/>
                      <a:pt x="316" y="123"/>
                      <a:pt x="352" y="157"/>
                    </a:cubicBezTo>
                    <a:cubicBezTo>
                      <a:pt x="378" y="238"/>
                      <a:pt x="471" y="349"/>
                      <a:pt x="552" y="375"/>
                    </a:cubicBezTo>
                    <a:cubicBezTo>
                      <a:pt x="622" y="424"/>
                      <a:pt x="538" y="369"/>
                      <a:pt x="606" y="403"/>
                    </a:cubicBezTo>
                    <a:cubicBezTo>
                      <a:pt x="661" y="430"/>
                      <a:pt x="717" y="490"/>
                      <a:pt x="752" y="539"/>
                    </a:cubicBezTo>
                    <a:cubicBezTo>
                      <a:pt x="755" y="548"/>
                      <a:pt x="756" y="558"/>
                      <a:pt x="761" y="566"/>
                    </a:cubicBezTo>
                    <a:cubicBezTo>
                      <a:pt x="765" y="574"/>
                      <a:pt x="775" y="577"/>
                      <a:pt x="779" y="585"/>
                    </a:cubicBezTo>
                    <a:cubicBezTo>
                      <a:pt x="787" y="602"/>
                      <a:pt x="791" y="621"/>
                      <a:pt x="797" y="639"/>
                    </a:cubicBezTo>
                    <a:cubicBezTo>
                      <a:pt x="800" y="648"/>
                      <a:pt x="806" y="666"/>
                      <a:pt x="806" y="666"/>
                    </a:cubicBezTo>
                    <a:cubicBezTo>
                      <a:pt x="810" y="692"/>
                      <a:pt x="826" y="768"/>
                      <a:pt x="806" y="794"/>
                    </a:cubicBezTo>
                    <a:cubicBezTo>
                      <a:pt x="790" y="815"/>
                      <a:pt x="639" y="828"/>
                      <a:pt x="624" y="830"/>
                    </a:cubicBezTo>
                    <a:cubicBezTo>
                      <a:pt x="455" y="820"/>
                      <a:pt x="324" y="781"/>
                      <a:pt x="152" y="776"/>
                    </a:cubicBezTo>
                    <a:cubicBezTo>
                      <a:pt x="82" y="785"/>
                      <a:pt x="102" y="781"/>
                      <a:pt x="34" y="803"/>
                    </a:cubicBezTo>
                    <a:cubicBezTo>
                      <a:pt x="28" y="809"/>
                      <a:pt x="97" y="848"/>
                      <a:pt x="152" y="876"/>
                    </a:cubicBezTo>
                    <a:cubicBezTo>
                      <a:pt x="279" y="903"/>
                      <a:pt x="325" y="917"/>
                      <a:pt x="370" y="921"/>
                    </a:cubicBezTo>
                    <a:cubicBezTo>
                      <a:pt x="570" y="930"/>
                      <a:pt x="395" y="938"/>
                      <a:pt x="570" y="921"/>
                    </a:cubicBezTo>
                    <a:cubicBezTo>
                      <a:pt x="625" y="907"/>
                      <a:pt x="679" y="903"/>
                      <a:pt x="733" y="885"/>
                    </a:cubicBezTo>
                    <a:cubicBezTo>
                      <a:pt x="766" y="863"/>
                      <a:pt x="797" y="836"/>
                      <a:pt x="797" y="794"/>
                    </a:cubicBezTo>
                  </a:path>
                </a:pathLst>
              </a:custGeom>
              <a:noFill/>
              <a:ln w="9525" cap="flat" cmpd="sng">
                <a:solidFill>
                  <a:schemeClr val="bg2"/>
                </a:solidFill>
                <a:prstDash val="solid"/>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1" name="Line 109"/>
              <p:cNvSpPr>
                <a:spLocks noChangeShapeType="1"/>
              </p:cNvSpPr>
              <p:nvPr/>
            </p:nvSpPr>
            <p:spPr bwMode="auto">
              <a:xfrm>
                <a:off x="4300" y="2073"/>
                <a:ext cx="109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2" name="Line 110"/>
              <p:cNvSpPr>
                <a:spLocks noChangeShapeType="1"/>
              </p:cNvSpPr>
              <p:nvPr/>
            </p:nvSpPr>
            <p:spPr bwMode="auto">
              <a:xfrm>
                <a:off x="5272" y="1836"/>
                <a:ext cx="0" cy="68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3" name="Line 111"/>
              <p:cNvSpPr>
                <a:spLocks noChangeShapeType="1"/>
              </p:cNvSpPr>
              <p:nvPr/>
            </p:nvSpPr>
            <p:spPr bwMode="auto">
              <a:xfrm>
                <a:off x="4480" y="1809"/>
                <a:ext cx="1" cy="7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84" name="Text Box 112"/>
              <p:cNvSpPr txBox="1">
                <a:spLocks noChangeArrowheads="1"/>
              </p:cNvSpPr>
              <p:nvPr/>
            </p:nvSpPr>
            <p:spPr bwMode="auto">
              <a:xfrm>
                <a:off x="4349" y="2523"/>
                <a:ext cx="302"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t>TDC</a:t>
                </a:r>
              </a:p>
            </p:txBody>
          </p:sp>
          <p:sp>
            <p:nvSpPr>
              <p:cNvPr id="28785" name="Text Box 113"/>
              <p:cNvSpPr txBox="1">
                <a:spLocks noChangeArrowheads="1"/>
              </p:cNvSpPr>
              <p:nvPr/>
            </p:nvSpPr>
            <p:spPr bwMode="auto">
              <a:xfrm>
                <a:off x="5147" y="2532"/>
                <a:ext cx="308"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t>BDC</a:t>
                </a:r>
              </a:p>
            </p:txBody>
          </p:sp>
        </p:grpSp>
        <p:sp>
          <p:nvSpPr>
            <p:cNvPr id="28786" name="Text Box 114"/>
            <p:cNvSpPr txBox="1">
              <a:spLocks noChangeArrowheads="1"/>
            </p:cNvSpPr>
            <p:nvPr/>
          </p:nvSpPr>
          <p:spPr bwMode="auto">
            <a:xfrm>
              <a:off x="4503" y="2013"/>
              <a:ext cx="213" cy="2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800">
                  <a:solidFill>
                    <a:srgbClr val="FF3300"/>
                  </a:solidFill>
                  <a:sym typeface="ZapfDingbats" pitchFamily="82" charset="2"/>
                </a:rPr>
                <a:t></a:t>
              </a:r>
              <a:endParaRPr lang="en-US"/>
            </a:p>
          </p:txBody>
        </p:sp>
      </p:grpSp>
      <p:sp>
        <p:nvSpPr>
          <p:cNvPr id="28787" name="Text Box 115"/>
          <p:cNvSpPr txBox="1">
            <a:spLocks noChangeArrowheads="1"/>
          </p:cNvSpPr>
          <p:nvPr/>
        </p:nvSpPr>
        <p:spPr bwMode="auto">
          <a:xfrm>
            <a:off x="8261350" y="3700463"/>
            <a:ext cx="338138"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800">
                <a:solidFill>
                  <a:schemeClr val="tx2"/>
                </a:solidFill>
                <a:sym typeface="ZapfDingbats" pitchFamily="82" charset="2"/>
              </a:rPr>
              <a:t></a:t>
            </a:r>
            <a:endParaRPr lang="en-US"/>
          </a:p>
        </p:txBody>
      </p:sp>
      <p:sp>
        <p:nvSpPr>
          <p:cNvPr id="28788" name="Text Box 116"/>
          <p:cNvSpPr txBox="1">
            <a:spLocks noChangeArrowheads="1"/>
          </p:cNvSpPr>
          <p:nvPr/>
        </p:nvSpPr>
        <p:spPr bwMode="auto">
          <a:xfrm>
            <a:off x="7200900" y="3087688"/>
            <a:ext cx="338138"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800">
                <a:solidFill>
                  <a:schemeClr val="tx2"/>
                </a:solidFill>
                <a:sym typeface="ZapfDingbats" pitchFamily="82" charset="2"/>
              </a:rPr>
              <a:t></a:t>
            </a:r>
            <a:endParaRPr lang="en-US"/>
          </a:p>
        </p:txBody>
      </p:sp>
      <p:sp>
        <p:nvSpPr>
          <p:cNvPr id="28789" name="Text Box 117"/>
          <p:cNvSpPr txBox="1">
            <a:spLocks noChangeArrowheads="1"/>
          </p:cNvSpPr>
          <p:nvPr/>
        </p:nvSpPr>
        <p:spPr bwMode="auto">
          <a:xfrm>
            <a:off x="7050088" y="2749550"/>
            <a:ext cx="338137"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800">
                <a:sym typeface="ZapfDingbats" pitchFamily="82" charset="2"/>
              </a:rPr>
              <a:t></a:t>
            </a:r>
            <a:endParaRPr lang="en-US">
              <a:solidFill>
                <a:srgbClr val="FF3300"/>
              </a:solidFill>
            </a:endParaRPr>
          </a:p>
        </p:txBody>
      </p:sp>
      <p:sp>
        <p:nvSpPr>
          <p:cNvPr id="28790" name="Text Box 118"/>
          <p:cNvSpPr txBox="1">
            <a:spLocks noChangeArrowheads="1"/>
          </p:cNvSpPr>
          <p:nvPr/>
        </p:nvSpPr>
        <p:spPr bwMode="auto">
          <a:xfrm>
            <a:off x="7461250" y="2541588"/>
            <a:ext cx="338138"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800">
                <a:sym typeface="ZapfDingbats" pitchFamily="82" charset="2"/>
              </a:rPr>
              <a:t></a:t>
            </a:r>
            <a:endParaRPr lang="en-US">
              <a:solidFill>
                <a:srgbClr val="FF3300"/>
              </a:solidFill>
            </a:endParaRPr>
          </a:p>
        </p:txBody>
      </p:sp>
      <p:sp>
        <p:nvSpPr>
          <p:cNvPr id="28791" name="Text Box 119"/>
          <p:cNvSpPr txBox="1">
            <a:spLocks noChangeArrowheads="1"/>
          </p:cNvSpPr>
          <p:nvPr/>
        </p:nvSpPr>
        <p:spPr bwMode="auto">
          <a:xfrm>
            <a:off x="8277225" y="3386138"/>
            <a:ext cx="338138"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800">
                <a:sym typeface="ZapfDingbats" pitchFamily="82" charset="2"/>
              </a:rPr>
              <a:t></a:t>
            </a:r>
            <a:endParaRPr lang="en-US">
              <a:solidFill>
                <a:srgbClr val="FF3300"/>
              </a:solidFill>
            </a:endParaRPr>
          </a:p>
        </p:txBody>
      </p:sp>
      <p:sp>
        <p:nvSpPr>
          <p:cNvPr id="28792" name="Text Box 120"/>
          <p:cNvSpPr txBox="1">
            <a:spLocks noChangeArrowheads="1"/>
          </p:cNvSpPr>
          <p:nvPr/>
        </p:nvSpPr>
        <p:spPr bwMode="auto">
          <a:xfrm>
            <a:off x="7346950" y="3625850"/>
            <a:ext cx="338138"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800">
                <a:sym typeface="ZapfDingbats" pitchFamily="82" charset="2"/>
              </a:rPr>
              <a:t></a:t>
            </a:r>
            <a:endParaRPr lang="en-US">
              <a:solidFill>
                <a:srgbClr val="FF3300"/>
              </a:solidFill>
            </a:endParaRPr>
          </a:p>
        </p:txBody>
      </p:sp>
      <p:sp>
        <p:nvSpPr>
          <p:cNvPr id="28793" name="Text Box 121"/>
          <p:cNvSpPr txBox="1">
            <a:spLocks noChangeArrowheads="1"/>
          </p:cNvSpPr>
          <p:nvPr/>
        </p:nvSpPr>
        <p:spPr bwMode="auto">
          <a:xfrm>
            <a:off x="7067550" y="3690938"/>
            <a:ext cx="338138"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800">
                <a:sym typeface="ZapfDingbats" pitchFamily="82" charset="2"/>
              </a:rPr>
              <a:t></a:t>
            </a:r>
            <a:endParaRPr lang="en-US">
              <a:solidFill>
                <a:srgbClr val="FF3300"/>
              </a:solidFill>
            </a:endParaRPr>
          </a:p>
        </p:txBody>
      </p:sp>
      <p:sp>
        <p:nvSpPr>
          <p:cNvPr id="28851" name="Text Box 179"/>
          <p:cNvSpPr txBox="1">
            <a:spLocks noChangeArrowheads="1"/>
          </p:cNvSpPr>
          <p:nvPr/>
        </p:nvSpPr>
        <p:spPr bwMode="auto">
          <a:xfrm>
            <a:off x="7005638" y="5159375"/>
            <a:ext cx="1046162" cy="274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t>negative work</a:t>
            </a:r>
          </a:p>
        </p:txBody>
      </p:sp>
      <p:sp>
        <p:nvSpPr>
          <p:cNvPr id="28852" name="Line 180"/>
          <p:cNvSpPr>
            <a:spLocks noChangeShapeType="1"/>
          </p:cNvSpPr>
          <p:nvPr/>
        </p:nvSpPr>
        <p:spPr bwMode="auto">
          <a:xfrm flipV="1">
            <a:off x="7445375" y="3968750"/>
            <a:ext cx="288925" cy="121285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53" name="Text Box 181"/>
          <p:cNvSpPr txBox="1">
            <a:spLocks noChangeArrowheads="1"/>
          </p:cNvSpPr>
          <p:nvPr/>
        </p:nvSpPr>
        <p:spPr bwMode="auto">
          <a:xfrm>
            <a:off x="7875588" y="2411413"/>
            <a:ext cx="1003300" cy="2746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t>positive work</a:t>
            </a:r>
          </a:p>
        </p:txBody>
      </p:sp>
      <p:sp>
        <p:nvSpPr>
          <p:cNvPr id="28854" name="Line 182"/>
          <p:cNvSpPr>
            <a:spLocks noChangeShapeType="1"/>
          </p:cNvSpPr>
          <p:nvPr/>
        </p:nvSpPr>
        <p:spPr bwMode="auto">
          <a:xfrm flipH="1">
            <a:off x="7907338" y="2641600"/>
            <a:ext cx="461962" cy="649288"/>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55" name="Text Box 183"/>
          <p:cNvSpPr txBox="1">
            <a:spLocks noChangeArrowheads="1"/>
          </p:cNvSpPr>
          <p:nvPr/>
        </p:nvSpPr>
        <p:spPr bwMode="auto">
          <a:xfrm>
            <a:off x="6453188" y="1893888"/>
            <a:ext cx="2465387" cy="2746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r>
              <a:rPr lang="en-US"/>
              <a:t>Work = </a:t>
            </a:r>
            <a:r>
              <a:rPr lang="en-US">
                <a:sym typeface="WP MathA" pitchFamily="2" charset="2"/>
              </a:rPr>
              <a:t> (pressure x volume)</a:t>
            </a:r>
            <a:endParaRPr lang="en-US"/>
          </a:p>
        </p:txBody>
      </p:sp>
      <p:grpSp>
        <p:nvGrpSpPr>
          <p:cNvPr id="28856" name="Group 184"/>
          <p:cNvGrpSpPr>
            <a:grpSpLocks/>
          </p:cNvGrpSpPr>
          <p:nvPr/>
        </p:nvGrpSpPr>
        <p:grpSpPr bwMode="auto">
          <a:xfrm rot="-1585264">
            <a:off x="3071813" y="2093913"/>
            <a:ext cx="238125" cy="149225"/>
            <a:chOff x="1348" y="1323"/>
            <a:chExt cx="150" cy="94"/>
          </a:xfrm>
        </p:grpSpPr>
        <p:sp>
          <p:nvSpPr>
            <p:cNvPr id="28857" name="Line 185"/>
            <p:cNvSpPr>
              <a:spLocks noChangeShapeType="1"/>
            </p:cNvSpPr>
            <p:nvPr/>
          </p:nvSpPr>
          <p:spPr bwMode="auto">
            <a:xfrm rot="7248788">
              <a:off x="1376" y="1295"/>
              <a:ext cx="94" cy="15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58" name="Oval 186"/>
            <p:cNvSpPr>
              <a:spLocks noChangeArrowheads="1"/>
            </p:cNvSpPr>
            <p:nvPr/>
          </p:nvSpPr>
          <p:spPr bwMode="auto">
            <a:xfrm rot="21424219">
              <a:off x="1409" y="1341"/>
              <a:ext cx="32" cy="63"/>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859" name="Group 187"/>
          <p:cNvGrpSpPr>
            <a:grpSpLocks/>
          </p:cNvGrpSpPr>
          <p:nvPr/>
        </p:nvGrpSpPr>
        <p:grpSpPr bwMode="auto">
          <a:xfrm>
            <a:off x="2139950" y="2100263"/>
            <a:ext cx="238125" cy="149225"/>
            <a:chOff x="1348" y="1323"/>
            <a:chExt cx="150" cy="94"/>
          </a:xfrm>
        </p:grpSpPr>
        <p:sp>
          <p:nvSpPr>
            <p:cNvPr id="28860" name="Line 188"/>
            <p:cNvSpPr>
              <a:spLocks noChangeShapeType="1"/>
            </p:cNvSpPr>
            <p:nvPr/>
          </p:nvSpPr>
          <p:spPr bwMode="auto">
            <a:xfrm rot="7248788">
              <a:off x="1376" y="1295"/>
              <a:ext cx="94" cy="15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61" name="Oval 189"/>
            <p:cNvSpPr>
              <a:spLocks noChangeArrowheads="1"/>
            </p:cNvSpPr>
            <p:nvPr/>
          </p:nvSpPr>
          <p:spPr bwMode="auto">
            <a:xfrm rot="21424219">
              <a:off x="1409" y="1341"/>
              <a:ext cx="32" cy="63"/>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 xmlns:p14="http://schemas.microsoft.com/office/powerpoint/2010/main" val="23543534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Slide Number Placeholder 6"/>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pPr eaLnBrk="1" hangingPunct="1"/>
            <a:fld id="{24C99130-A8DF-4DBD-A48F-0BA01D211AE3}" type="slidenum">
              <a:rPr lang="en-US" sz="1400"/>
              <a:pPr eaLnBrk="1" hangingPunct="1"/>
              <a:t>49</a:t>
            </a:fld>
            <a:endParaRPr lang="en-US" sz="1400"/>
          </a:p>
        </p:txBody>
      </p:sp>
      <p:sp>
        <p:nvSpPr>
          <p:cNvPr id="24579" name="Rectangle 2"/>
          <p:cNvSpPr>
            <a:spLocks noGrp="1" noChangeArrowheads="1"/>
          </p:cNvSpPr>
          <p:nvPr>
            <p:ph type="title"/>
          </p:nvPr>
        </p:nvSpPr>
        <p:spPr/>
        <p:txBody>
          <a:bodyPr/>
          <a:lstStyle/>
          <a:p>
            <a:pPr eaLnBrk="1" hangingPunct="1"/>
            <a:r>
              <a:rPr lang="en-US" smtClean="0"/>
              <a:t>Intake Stroke</a:t>
            </a:r>
          </a:p>
        </p:txBody>
      </p:sp>
      <p:sp>
        <p:nvSpPr>
          <p:cNvPr id="2" name="Rectangle 3" descr="Rectangle: Click to edit Master text styles&#10;Second level&#10;Third level&#10;Fourth level&#10;Fifth level"/>
          <p:cNvSpPr>
            <a:spLocks noGrp="1" noChangeArrowheads="1"/>
          </p:cNvSpPr>
          <p:nvPr>
            <p:ph type="body" sz="half" idx="1"/>
          </p:nvPr>
        </p:nvSpPr>
        <p:spPr/>
        <p:txBody>
          <a:bodyPr/>
          <a:lstStyle/>
          <a:p>
            <a:pPr eaLnBrk="1" hangingPunct="1"/>
            <a:r>
              <a:rPr lang="en-US" sz="2400" smtClean="0"/>
              <a:t>Intake valve opens.</a:t>
            </a:r>
          </a:p>
          <a:p>
            <a:pPr eaLnBrk="1" hangingPunct="1"/>
            <a:r>
              <a:rPr lang="en-US" sz="2400" smtClean="0"/>
              <a:t>Piston moves down, ½ turn of crankshaft.</a:t>
            </a:r>
          </a:p>
          <a:p>
            <a:pPr eaLnBrk="1" hangingPunct="1"/>
            <a:r>
              <a:rPr lang="en-US" sz="2400" smtClean="0"/>
              <a:t>A vacuum is created in the cylinder.</a:t>
            </a:r>
          </a:p>
          <a:p>
            <a:pPr eaLnBrk="1" hangingPunct="1"/>
            <a:r>
              <a:rPr lang="en-US" sz="2400" smtClean="0"/>
              <a:t>Atmospheric pressure pushes the air/fuel mixture into the cylinder.</a:t>
            </a:r>
          </a:p>
        </p:txBody>
      </p:sp>
      <p:pic>
        <p:nvPicPr>
          <p:cNvPr id="24581" name="Picture 9" descr="6-4 A Intake Stroke"/>
          <p:cNvPicPr>
            <a:picLocks noGrp="1" noChangeAspect="1" noChangeArrowheads="1"/>
          </p:cNvPicPr>
          <p:nvPr>
            <p:ph type="clipArt" sz="half" idx="2"/>
          </p:nvPr>
        </p:nvPicPr>
        <p:blipFill>
          <a:blip r:embed="rId2">
            <a:extLst>
              <a:ext uri="{28A0092B-C50C-407E-A947-70E740481C1C}">
                <a14:useLocalDpi xmlns="" xmlns:a14="http://schemas.microsoft.com/office/drawing/2010/main" val="0"/>
              </a:ext>
            </a:extLst>
          </a:blip>
          <a:srcRect/>
          <a:stretch>
            <a:fillRect/>
          </a:stretch>
        </p:blipFill>
        <p:spPr>
          <a:xfrm>
            <a:off x="4800600" y="1143000"/>
            <a:ext cx="4168775" cy="4876800"/>
          </a:xfrm>
          <a:noFill/>
        </p:spPr>
      </p:pic>
    </p:spTree>
    <p:extLst>
      <p:ext uri="{BB962C8B-B14F-4D97-AF65-F5344CB8AC3E}">
        <p14:creationId xmlns="" xmlns:p14="http://schemas.microsoft.com/office/powerpoint/2010/main" val="1352467387"/>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4" name="Text Box 106"/>
          <p:cNvSpPr txBox="1">
            <a:spLocks noChangeArrowheads="1"/>
          </p:cNvSpPr>
          <p:nvPr/>
        </p:nvSpPr>
        <p:spPr bwMode="auto">
          <a:xfrm>
            <a:off x="527050" y="849313"/>
            <a:ext cx="5568950"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800" b="1" i="0">
                <a:solidFill>
                  <a:srgbClr val="FF3300"/>
                </a:solidFill>
              </a:rPr>
              <a:t>Internal Combustion Engine Basics</a:t>
            </a:r>
            <a:endParaRPr lang="en-US" sz="2400" i="0"/>
          </a:p>
        </p:txBody>
      </p:sp>
      <p:grpSp>
        <p:nvGrpSpPr>
          <p:cNvPr id="2159" name="Group 111"/>
          <p:cNvGrpSpPr>
            <a:grpSpLocks/>
          </p:cNvGrpSpPr>
          <p:nvPr/>
        </p:nvGrpSpPr>
        <p:grpSpPr bwMode="auto">
          <a:xfrm>
            <a:off x="4518025" y="3716338"/>
            <a:ext cx="736600" cy="1609725"/>
            <a:chOff x="2737" y="1959"/>
            <a:chExt cx="636" cy="1278"/>
          </a:xfrm>
        </p:grpSpPr>
        <p:sp>
          <p:nvSpPr>
            <p:cNvPr id="2156" name="Rectangle 108"/>
            <p:cNvSpPr>
              <a:spLocks noChangeArrowheads="1"/>
            </p:cNvSpPr>
            <p:nvPr/>
          </p:nvSpPr>
          <p:spPr bwMode="auto">
            <a:xfrm>
              <a:off x="3009" y="2291"/>
              <a:ext cx="100" cy="8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7" name="AutoShape 109"/>
            <p:cNvSpPr>
              <a:spLocks noChangeArrowheads="1"/>
            </p:cNvSpPr>
            <p:nvPr/>
          </p:nvSpPr>
          <p:spPr bwMode="auto">
            <a:xfrm flipV="1">
              <a:off x="2737" y="3091"/>
              <a:ext cx="636" cy="14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8" name="Freeform 110"/>
            <p:cNvSpPr>
              <a:spLocks/>
            </p:cNvSpPr>
            <p:nvPr/>
          </p:nvSpPr>
          <p:spPr bwMode="auto">
            <a:xfrm>
              <a:off x="2993" y="1959"/>
              <a:ext cx="126" cy="335"/>
            </a:xfrm>
            <a:custGeom>
              <a:avLst/>
              <a:gdLst>
                <a:gd name="T0" fmla="*/ 98 w 334"/>
                <a:gd name="T1" fmla="*/ 32 h 590"/>
                <a:gd name="T2" fmla="*/ 71 w 334"/>
                <a:gd name="T3" fmla="*/ 186 h 590"/>
                <a:gd name="T4" fmla="*/ 17 w 334"/>
                <a:gd name="T5" fmla="*/ 259 h 590"/>
                <a:gd name="T6" fmla="*/ 26 w 334"/>
                <a:gd name="T7" fmla="*/ 414 h 590"/>
                <a:gd name="T8" fmla="*/ 62 w 334"/>
                <a:gd name="T9" fmla="*/ 468 h 590"/>
                <a:gd name="T10" fmla="*/ 80 w 334"/>
                <a:gd name="T11" fmla="*/ 495 h 590"/>
                <a:gd name="T12" fmla="*/ 117 w 334"/>
                <a:gd name="T13" fmla="*/ 577 h 590"/>
                <a:gd name="T14" fmla="*/ 262 w 334"/>
                <a:gd name="T15" fmla="*/ 568 h 590"/>
                <a:gd name="T16" fmla="*/ 244 w 334"/>
                <a:gd name="T17" fmla="*/ 514 h 590"/>
                <a:gd name="T18" fmla="*/ 253 w 334"/>
                <a:gd name="T19" fmla="*/ 441 h 590"/>
                <a:gd name="T20" fmla="*/ 298 w 334"/>
                <a:gd name="T21" fmla="*/ 395 h 590"/>
                <a:gd name="T22" fmla="*/ 280 w 334"/>
                <a:gd name="T23" fmla="*/ 186 h 590"/>
                <a:gd name="T24" fmla="*/ 244 w 334"/>
                <a:gd name="T25" fmla="*/ 141 h 590"/>
                <a:gd name="T26" fmla="*/ 162 w 334"/>
                <a:gd name="T27" fmla="*/ 68 h 590"/>
                <a:gd name="T28" fmla="*/ 117 w 334"/>
                <a:gd name="T29" fmla="*/ 23 h 590"/>
                <a:gd name="T30" fmla="*/ 98 w 334"/>
                <a:gd name="T31" fmla="*/ 4 h 590"/>
                <a:gd name="T32" fmla="*/ 98 w 334"/>
                <a:gd name="T33" fmla="*/ 32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4" h="590">
                  <a:moveTo>
                    <a:pt x="98" y="32"/>
                  </a:moveTo>
                  <a:cubicBezTo>
                    <a:pt x="112" y="96"/>
                    <a:pt x="135" y="143"/>
                    <a:pt x="71" y="186"/>
                  </a:cubicBezTo>
                  <a:cubicBezTo>
                    <a:pt x="51" y="217"/>
                    <a:pt x="28" y="225"/>
                    <a:pt x="17" y="259"/>
                  </a:cubicBezTo>
                  <a:cubicBezTo>
                    <a:pt x="9" y="309"/>
                    <a:pt x="0" y="367"/>
                    <a:pt x="26" y="414"/>
                  </a:cubicBezTo>
                  <a:cubicBezTo>
                    <a:pt x="36" y="433"/>
                    <a:pt x="50" y="450"/>
                    <a:pt x="62" y="468"/>
                  </a:cubicBezTo>
                  <a:cubicBezTo>
                    <a:pt x="68" y="477"/>
                    <a:pt x="80" y="495"/>
                    <a:pt x="80" y="495"/>
                  </a:cubicBezTo>
                  <a:cubicBezTo>
                    <a:pt x="92" y="533"/>
                    <a:pt x="107" y="535"/>
                    <a:pt x="117" y="577"/>
                  </a:cubicBezTo>
                  <a:cubicBezTo>
                    <a:pt x="165" y="574"/>
                    <a:pt x="219" y="590"/>
                    <a:pt x="262" y="568"/>
                  </a:cubicBezTo>
                  <a:cubicBezTo>
                    <a:pt x="279" y="560"/>
                    <a:pt x="244" y="514"/>
                    <a:pt x="244" y="514"/>
                  </a:cubicBezTo>
                  <a:cubicBezTo>
                    <a:pt x="247" y="490"/>
                    <a:pt x="243" y="463"/>
                    <a:pt x="253" y="441"/>
                  </a:cubicBezTo>
                  <a:cubicBezTo>
                    <a:pt x="262" y="421"/>
                    <a:pt x="298" y="395"/>
                    <a:pt x="298" y="395"/>
                  </a:cubicBezTo>
                  <a:cubicBezTo>
                    <a:pt x="323" y="326"/>
                    <a:pt x="334" y="243"/>
                    <a:pt x="280" y="186"/>
                  </a:cubicBezTo>
                  <a:cubicBezTo>
                    <a:pt x="262" y="133"/>
                    <a:pt x="285" y="182"/>
                    <a:pt x="244" y="141"/>
                  </a:cubicBezTo>
                  <a:cubicBezTo>
                    <a:pt x="213" y="110"/>
                    <a:pt x="206" y="83"/>
                    <a:pt x="162" y="68"/>
                  </a:cubicBezTo>
                  <a:cubicBezTo>
                    <a:pt x="131" y="21"/>
                    <a:pt x="160" y="58"/>
                    <a:pt x="117" y="23"/>
                  </a:cubicBezTo>
                  <a:cubicBezTo>
                    <a:pt x="110" y="17"/>
                    <a:pt x="106" y="0"/>
                    <a:pt x="98" y="4"/>
                  </a:cubicBezTo>
                  <a:cubicBezTo>
                    <a:pt x="90" y="8"/>
                    <a:pt x="98" y="23"/>
                    <a:pt x="98" y="32"/>
                  </a:cubicBezTo>
                  <a:close/>
                </a:path>
              </a:pathLst>
            </a:custGeom>
            <a:gradFill rotWithShape="0">
              <a:gsLst>
                <a:gs pos="0">
                  <a:srgbClr val="FFFF00"/>
                </a:gs>
                <a:gs pos="100000">
                  <a:srgbClr val="FF3300"/>
                </a:gs>
              </a:gsLst>
              <a:path path="rect">
                <a:fillToRect l="50000" t="50000" r="50000" b="50000"/>
              </a:path>
            </a:gra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050" name="Rectangle 2"/>
          <p:cNvSpPr>
            <a:spLocks noChangeArrowheads="1"/>
          </p:cNvSpPr>
          <p:nvPr/>
        </p:nvSpPr>
        <p:spPr bwMode="auto">
          <a:xfrm>
            <a:off x="4240213" y="2671763"/>
            <a:ext cx="1254125" cy="365125"/>
          </a:xfrm>
          <a:prstGeom prst="rect">
            <a:avLst/>
          </a:prstGeom>
          <a:solidFill>
            <a:srgbClr val="CCFF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4" name="AutoShape 116"/>
          <p:cNvSpPr>
            <a:spLocks noChangeArrowheads="1"/>
          </p:cNvSpPr>
          <p:nvPr/>
        </p:nvSpPr>
        <p:spPr bwMode="auto">
          <a:xfrm rot="-1905878">
            <a:off x="5484813" y="2354263"/>
            <a:ext cx="376237" cy="27463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5" name="AutoShape 117"/>
          <p:cNvSpPr>
            <a:spLocks noChangeArrowheads="1"/>
          </p:cNvSpPr>
          <p:nvPr/>
        </p:nvSpPr>
        <p:spPr bwMode="auto">
          <a:xfrm rot="5400000">
            <a:off x="4684713" y="3170238"/>
            <a:ext cx="376237" cy="27463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6" name="AutoShape 118"/>
          <p:cNvSpPr>
            <a:spLocks noChangeArrowheads="1"/>
          </p:cNvSpPr>
          <p:nvPr/>
        </p:nvSpPr>
        <p:spPr bwMode="auto">
          <a:xfrm rot="-5400000">
            <a:off x="4722813" y="2284413"/>
            <a:ext cx="376237" cy="27463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7" name="AutoShape 119"/>
          <p:cNvSpPr>
            <a:spLocks noChangeArrowheads="1"/>
          </p:cNvSpPr>
          <p:nvPr/>
        </p:nvSpPr>
        <p:spPr bwMode="auto">
          <a:xfrm flipH="1" flipV="1">
            <a:off x="3792538" y="2681288"/>
            <a:ext cx="376237" cy="27463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8" name="AutoShape 120"/>
          <p:cNvSpPr>
            <a:spLocks noChangeArrowheads="1"/>
          </p:cNvSpPr>
          <p:nvPr/>
        </p:nvSpPr>
        <p:spPr bwMode="auto">
          <a:xfrm>
            <a:off x="5603875" y="2717800"/>
            <a:ext cx="376238" cy="27463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9" name="AutoShape 121"/>
          <p:cNvSpPr>
            <a:spLocks noChangeArrowheads="1"/>
          </p:cNvSpPr>
          <p:nvPr/>
        </p:nvSpPr>
        <p:spPr bwMode="auto">
          <a:xfrm rot="-1905878" flipH="1" flipV="1">
            <a:off x="3905250" y="3127375"/>
            <a:ext cx="376238" cy="27463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0" name="AutoShape 122"/>
          <p:cNvSpPr>
            <a:spLocks noChangeArrowheads="1"/>
          </p:cNvSpPr>
          <p:nvPr/>
        </p:nvSpPr>
        <p:spPr bwMode="auto">
          <a:xfrm rot="1905878" flipV="1">
            <a:off x="5502275" y="3106738"/>
            <a:ext cx="376238" cy="27463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1" name="AutoShape 123"/>
          <p:cNvSpPr>
            <a:spLocks noChangeArrowheads="1"/>
          </p:cNvSpPr>
          <p:nvPr/>
        </p:nvSpPr>
        <p:spPr bwMode="auto">
          <a:xfrm rot="1905878" flipH="1">
            <a:off x="3937000" y="2335213"/>
            <a:ext cx="376238" cy="27463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3" name="WordArt 125"/>
          <p:cNvSpPr>
            <a:spLocks noChangeArrowheads="1" noChangeShapeType="1" noTextEdit="1"/>
          </p:cNvSpPr>
          <p:nvPr/>
        </p:nvSpPr>
        <p:spPr bwMode="auto">
          <a:xfrm>
            <a:off x="4713288" y="2576513"/>
            <a:ext cx="350837" cy="420687"/>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Wave1">
              <a:avLst>
                <a:gd name="adj1" fmla="val 13005"/>
                <a:gd name="adj2" fmla="val 0"/>
              </a:avLst>
            </a:prstTxWarp>
          </a:bodyPr>
          <a:lstStyle/>
          <a:p>
            <a:r>
              <a:rPr lang="en-US" sz="3600" kern="10">
                <a:gradFill rotWithShape="0">
                  <a:gsLst>
                    <a:gs pos="0">
                      <a:srgbClr val="9999FF"/>
                    </a:gs>
                    <a:gs pos="100000">
                      <a:srgbClr val="009999"/>
                    </a:gs>
                  </a:gsLst>
                  <a:lin ang="5400000" scaled="1"/>
                </a:gradFill>
                <a:latin typeface="Times New Roman"/>
                <a:cs typeface="Times New Roman"/>
              </a:rPr>
              <a:t>air</a:t>
            </a:r>
          </a:p>
        </p:txBody>
      </p:sp>
    </p:spTree>
    <p:extLst>
      <p:ext uri="{BB962C8B-B14F-4D97-AF65-F5344CB8AC3E}">
        <p14:creationId xmlns="" xmlns:p14="http://schemas.microsoft.com/office/powerpoint/2010/main" val="27260574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Slide Number Placeholder 6"/>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pPr eaLnBrk="1" hangingPunct="1"/>
            <a:fld id="{66EA42BD-CF4F-4364-BA92-E2EA56FB5B34}" type="slidenum">
              <a:rPr lang="en-US" sz="1400"/>
              <a:pPr eaLnBrk="1" hangingPunct="1"/>
              <a:t>50</a:t>
            </a:fld>
            <a:endParaRPr lang="en-US" sz="1400"/>
          </a:p>
        </p:txBody>
      </p:sp>
      <p:sp>
        <p:nvSpPr>
          <p:cNvPr id="25603" name="Rectangle 2"/>
          <p:cNvSpPr>
            <a:spLocks noGrp="1" noChangeArrowheads="1"/>
          </p:cNvSpPr>
          <p:nvPr>
            <p:ph type="title"/>
          </p:nvPr>
        </p:nvSpPr>
        <p:spPr/>
        <p:txBody>
          <a:bodyPr/>
          <a:lstStyle/>
          <a:p>
            <a:pPr eaLnBrk="1" hangingPunct="1"/>
            <a:r>
              <a:rPr lang="en-US" smtClean="0"/>
              <a:t>Compression Stroke</a:t>
            </a:r>
          </a:p>
        </p:txBody>
      </p:sp>
      <p:sp>
        <p:nvSpPr>
          <p:cNvPr id="25604" name="Rectangle 4" descr="Rectangle: Click to edit Master text styles&#10;Second level&#10;Third level&#10;Fourth level&#10;Fifth level"/>
          <p:cNvSpPr>
            <a:spLocks noGrp="1" noChangeArrowheads="1"/>
          </p:cNvSpPr>
          <p:nvPr>
            <p:ph type="body" sz="half" idx="2"/>
          </p:nvPr>
        </p:nvSpPr>
        <p:spPr/>
        <p:txBody>
          <a:bodyPr/>
          <a:lstStyle/>
          <a:p>
            <a:pPr eaLnBrk="1" hangingPunct="1"/>
            <a:r>
              <a:rPr lang="en-US" sz="2800" smtClean="0"/>
              <a:t>Valves close.</a:t>
            </a:r>
          </a:p>
          <a:p>
            <a:pPr eaLnBrk="1" hangingPunct="1"/>
            <a:r>
              <a:rPr lang="en-US" sz="2800" smtClean="0"/>
              <a:t>Piston moves up, ½ turn of crankshaft.</a:t>
            </a:r>
          </a:p>
          <a:p>
            <a:pPr eaLnBrk="1" hangingPunct="1"/>
            <a:r>
              <a:rPr lang="en-US" sz="2800" smtClean="0"/>
              <a:t>Air/fuel mixture is compressed.</a:t>
            </a:r>
          </a:p>
          <a:p>
            <a:pPr eaLnBrk="1" hangingPunct="1"/>
            <a:r>
              <a:rPr lang="en-US" sz="2800" smtClean="0"/>
              <a:t>Fuel starts to vaporize and heat begins to build.</a:t>
            </a:r>
          </a:p>
        </p:txBody>
      </p:sp>
      <p:pic>
        <p:nvPicPr>
          <p:cNvPr id="25605" name="Picture 9" descr="6-5 B Compression Stroke"/>
          <p:cNvPicPr>
            <a:picLocks noGrp="1" noChangeAspect="1" noChangeArrowheads="1"/>
          </p:cNvPicPr>
          <p:nvPr>
            <p:ph type="clipArt" sz="half" idx="1"/>
          </p:nvPr>
        </p:nvPicPr>
        <p:blipFill>
          <a:blip r:embed="rId2">
            <a:extLst>
              <a:ext uri="{28A0092B-C50C-407E-A947-70E740481C1C}">
                <a14:useLocalDpi xmlns="" xmlns:a14="http://schemas.microsoft.com/office/drawing/2010/main" val="0"/>
              </a:ext>
            </a:extLst>
          </a:blip>
          <a:srcRect/>
          <a:stretch>
            <a:fillRect/>
          </a:stretch>
        </p:blipFill>
        <p:spPr>
          <a:xfrm>
            <a:off x="692150" y="1905000"/>
            <a:ext cx="3836988" cy="4419600"/>
          </a:xfrm>
          <a:noFill/>
        </p:spPr>
      </p:pic>
    </p:spTree>
    <p:extLst>
      <p:ext uri="{BB962C8B-B14F-4D97-AF65-F5344CB8AC3E}">
        <p14:creationId xmlns="" xmlns:p14="http://schemas.microsoft.com/office/powerpoint/2010/main" val="3126249859"/>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anim calcmode="lin" valueType="num">
                                      <p:cBhvr additive="base">
                                        <p:cTn id="7" dur="500" fill="hold"/>
                                        <p:tgtEl>
                                          <p:spTgt spid="2560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4">
                                            <p:txEl>
                                              <p:pRg st="1" end="1"/>
                                            </p:txEl>
                                          </p:spTgt>
                                        </p:tgtEl>
                                        <p:attrNameLst>
                                          <p:attrName>style.visibility</p:attrName>
                                        </p:attrNameLst>
                                      </p:cBhvr>
                                      <p:to>
                                        <p:strVal val="visible"/>
                                      </p:to>
                                    </p:set>
                                    <p:anim calcmode="lin" valueType="num">
                                      <p:cBhvr additive="base">
                                        <p:cTn id="13" dur="500" fill="hold"/>
                                        <p:tgtEl>
                                          <p:spTgt spid="2560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4">
                                            <p:txEl>
                                              <p:pRg st="2" end="2"/>
                                            </p:txEl>
                                          </p:spTgt>
                                        </p:tgtEl>
                                        <p:attrNameLst>
                                          <p:attrName>style.visibility</p:attrName>
                                        </p:attrNameLst>
                                      </p:cBhvr>
                                      <p:to>
                                        <p:strVal val="visible"/>
                                      </p:to>
                                    </p:set>
                                    <p:anim calcmode="lin" valueType="num">
                                      <p:cBhvr additive="base">
                                        <p:cTn id="19" dur="500" fill="hold"/>
                                        <p:tgtEl>
                                          <p:spTgt spid="2560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604">
                                            <p:txEl>
                                              <p:pRg st="3" end="3"/>
                                            </p:txEl>
                                          </p:spTgt>
                                        </p:tgtEl>
                                        <p:attrNameLst>
                                          <p:attrName>style.visibility</p:attrName>
                                        </p:attrNameLst>
                                      </p:cBhvr>
                                      <p:to>
                                        <p:strVal val="visible"/>
                                      </p:to>
                                    </p:set>
                                    <p:anim calcmode="lin" valueType="num">
                                      <p:cBhvr additive="base">
                                        <p:cTn id="25" dur="500" fill="hold"/>
                                        <p:tgtEl>
                                          <p:spTgt spid="2560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Slide Number Placeholder 6"/>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pPr eaLnBrk="1" hangingPunct="1"/>
            <a:fld id="{F3E06B05-6002-4585-B2BA-D050AD522313}" type="slidenum">
              <a:rPr lang="en-US" sz="1400"/>
              <a:pPr eaLnBrk="1" hangingPunct="1"/>
              <a:t>51</a:t>
            </a:fld>
            <a:endParaRPr lang="en-US" sz="1400"/>
          </a:p>
        </p:txBody>
      </p:sp>
      <p:sp>
        <p:nvSpPr>
          <p:cNvPr id="26627" name="Rectangle 2"/>
          <p:cNvSpPr>
            <a:spLocks noGrp="1" noChangeArrowheads="1"/>
          </p:cNvSpPr>
          <p:nvPr>
            <p:ph type="title"/>
          </p:nvPr>
        </p:nvSpPr>
        <p:spPr/>
        <p:txBody>
          <a:bodyPr/>
          <a:lstStyle/>
          <a:p>
            <a:pPr eaLnBrk="1" hangingPunct="1"/>
            <a:r>
              <a:rPr lang="en-US" smtClean="0"/>
              <a:t>Power Stroke</a:t>
            </a:r>
          </a:p>
        </p:txBody>
      </p:sp>
      <p:sp>
        <p:nvSpPr>
          <p:cNvPr id="2" name="Rectangle 3" descr="Rectangle: Click to edit Master text styles&#10;Second level&#10;Third level&#10;Fourth level&#10;Fifth level"/>
          <p:cNvSpPr>
            <a:spLocks noGrp="1" noChangeArrowheads="1"/>
          </p:cNvSpPr>
          <p:nvPr>
            <p:ph type="body" sz="half" idx="1"/>
          </p:nvPr>
        </p:nvSpPr>
        <p:spPr/>
        <p:txBody>
          <a:bodyPr/>
          <a:lstStyle/>
          <a:p>
            <a:pPr eaLnBrk="1" hangingPunct="1">
              <a:lnSpc>
                <a:spcPct val="90000"/>
              </a:lnSpc>
            </a:pPr>
            <a:r>
              <a:rPr lang="en-US" sz="2800" smtClean="0"/>
              <a:t>Valves remain closed.</a:t>
            </a:r>
          </a:p>
          <a:p>
            <a:pPr eaLnBrk="1" hangingPunct="1">
              <a:lnSpc>
                <a:spcPct val="90000"/>
              </a:lnSpc>
            </a:pPr>
            <a:r>
              <a:rPr lang="en-US" sz="2800" smtClean="0"/>
              <a:t>Spark plug fires igniting fuel mixture.</a:t>
            </a:r>
          </a:p>
          <a:p>
            <a:pPr eaLnBrk="1" hangingPunct="1">
              <a:lnSpc>
                <a:spcPct val="90000"/>
              </a:lnSpc>
            </a:pPr>
            <a:r>
              <a:rPr lang="en-US" sz="2800" smtClean="0"/>
              <a:t>Piston moves down, ½ turn of crankshaft.</a:t>
            </a:r>
          </a:p>
          <a:p>
            <a:pPr eaLnBrk="1" hangingPunct="1">
              <a:lnSpc>
                <a:spcPct val="90000"/>
              </a:lnSpc>
            </a:pPr>
            <a:r>
              <a:rPr lang="en-US" sz="2800" smtClean="0"/>
              <a:t>Heat is converted to mechanical energy.</a:t>
            </a:r>
          </a:p>
        </p:txBody>
      </p:sp>
      <p:pic>
        <p:nvPicPr>
          <p:cNvPr id="26629" name="Picture 9" descr="6-5 C Power Stroke"/>
          <p:cNvPicPr>
            <a:picLocks noGrp="1" noChangeAspect="1" noChangeArrowheads="1"/>
          </p:cNvPicPr>
          <p:nvPr>
            <p:ph type="clipArt" sz="half" idx="2"/>
          </p:nvPr>
        </p:nvPicPr>
        <p:blipFill>
          <a:blip r:embed="rId2">
            <a:extLst>
              <a:ext uri="{28A0092B-C50C-407E-A947-70E740481C1C}">
                <a14:useLocalDpi xmlns="" xmlns:a14="http://schemas.microsoft.com/office/drawing/2010/main" val="0"/>
              </a:ext>
            </a:extLst>
          </a:blip>
          <a:srcRect/>
          <a:stretch>
            <a:fillRect/>
          </a:stretch>
        </p:blipFill>
        <p:spPr>
          <a:xfrm>
            <a:off x="4598988" y="1905000"/>
            <a:ext cx="3941762" cy="4419600"/>
          </a:xfrm>
          <a:noFill/>
        </p:spPr>
      </p:pic>
    </p:spTree>
    <p:extLst>
      <p:ext uri="{BB962C8B-B14F-4D97-AF65-F5344CB8AC3E}">
        <p14:creationId xmlns="" xmlns:p14="http://schemas.microsoft.com/office/powerpoint/2010/main" val="2828044397"/>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Slide Number Placeholder 6"/>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pPr eaLnBrk="1" hangingPunct="1"/>
            <a:fld id="{33B0A015-3D42-4A2D-A04D-8C60D5C76B87}" type="slidenum">
              <a:rPr lang="en-US" sz="1400"/>
              <a:pPr eaLnBrk="1" hangingPunct="1"/>
              <a:t>52</a:t>
            </a:fld>
            <a:endParaRPr lang="en-US" sz="1400"/>
          </a:p>
        </p:txBody>
      </p:sp>
      <p:sp>
        <p:nvSpPr>
          <p:cNvPr id="27651" name="Rectangle 2"/>
          <p:cNvSpPr>
            <a:spLocks noGrp="1" noChangeArrowheads="1"/>
          </p:cNvSpPr>
          <p:nvPr>
            <p:ph type="title"/>
          </p:nvPr>
        </p:nvSpPr>
        <p:spPr/>
        <p:txBody>
          <a:bodyPr/>
          <a:lstStyle/>
          <a:p>
            <a:pPr eaLnBrk="1" hangingPunct="1"/>
            <a:r>
              <a:rPr lang="en-US" smtClean="0"/>
              <a:t>Exhaust Stroke</a:t>
            </a:r>
          </a:p>
        </p:txBody>
      </p:sp>
      <p:sp>
        <p:nvSpPr>
          <p:cNvPr id="27652" name="Rectangle 4" descr="Rectangle: Click to edit Master text styles&#10;Second level&#10;Third level&#10;Fourth level&#10;Fifth level"/>
          <p:cNvSpPr>
            <a:spLocks noGrp="1" noChangeArrowheads="1"/>
          </p:cNvSpPr>
          <p:nvPr>
            <p:ph type="body" sz="half" idx="2"/>
          </p:nvPr>
        </p:nvSpPr>
        <p:spPr/>
        <p:txBody>
          <a:bodyPr/>
          <a:lstStyle/>
          <a:p>
            <a:pPr eaLnBrk="1" hangingPunct="1"/>
            <a:r>
              <a:rPr lang="en-US" sz="2800" smtClean="0"/>
              <a:t>Exhaust valve opens.</a:t>
            </a:r>
          </a:p>
          <a:p>
            <a:pPr eaLnBrk="1" hangingPunct="1"/>
            <a:r>
              <a:rPr lang="en-US" sz="2800" smtClean="0"/>
              <a:t>Piston move up, crankshaft makes ½ turn.</a:t>
            </a:r>
          </a:p>
          <a:p>
            <a:pPr eaLnBrk="1" hangingPunct="1"/>
            <a:r>
              <a:rPr lang="en-US" sz="2800" smtClean="0"/>
              <a:t>Exhaust gases are pushed out polluting the atmosphere.</a:t>
            </a:r>
          </a:p>
        </p:txBody>
      </p:sp>
      <p:pic>
        <p:nvPicPr>
          <p:cNvPr id="27653" name="Picture 9" descr="6-5 D Exhaust Stroke"/>
          <p:cNvPicPr>
            <a:picLocks noGrp="1" noChangeAspect="1" noChangeArrowheads="1"/>
          </p:cNvPicPr>
          <p:nvPr>
            <p:ph type="clipArt" sz="half" idx="1"/>
          </p:nvPr>
        </p:nvPicPr>
        <p:blipFill>
          <a:blip r:embed="rId2">
            <a:extLst>
              <a:ext uri="{28A0092B-C50C-407E-A947-70E740481C1C}">
                <a14:useLocalDpi xmlns="" xmlns:a14="http://schemas.microsoft.com/office/drawing/2010/main" val="0"/>
              </a:ext>
            </a:extLst>
          </a:blip>
          <a:srcRect/>
          <a:stretch>
            <a:fillRect/>
          </a:stretch>
        </p:blipFill>
        <p:spPr>
          <a:xfrm>
            <a:off x="682625" y="1905000"/>
            <a:ext cx="3913188" cy="4343400"/>
          </a:xfrm>
          <a:noFill/>
        </p:spPr>
      </p:pic>
    </p:spTree>
    <p:extLst>
      <p:ext uri="{BB962C8B-B14F-4D97-AF65-F5344CB8AC3E}">
        <p14:creationId xmlns="" xmlns:p14="http://schemas.microsoft.com/office/powerpoint/2010/main" val="2854465305"/>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anim calcmode="lin" valueType="num">
                                      <p:cBhvr additive="base">
                                        <p:cTn id="7" dur="500" fill="hold"/>
                                        <p:tgtEl>
                                          <p:spTgt spid="276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2">
                                            <p:txEl>
                                              <p:pRg st="1" end="1"/>
                                            </p:txEl>
                                          </p:spTgt>
                                        </p:tgtEl>
                                        <p:attrNameLst>
                                          <p:attrName>style.visibility</p:attrName>
                                        </p:attrNameLst>
                                      </p:cBhvr>
                                      <p:to>
                                        <p:strVal val="visible"/>
                                      </p:to>
                                    </p:set>
                                    <p:anim calcmode="lin" valueType="num">
                                      <p:cBhvr additive="base">
                                        <p:cTn id="13" dur="500" fill="hold"/>
                                        <p:tgtEl>
                                          <p:spTgt spid="276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2">
                                            <p:txEl>
                                              <p:pRg st="2" end="2"/>
                                            </p:txEl>
                                          </p:spTgt>
                                        </p:tgtEl>
                                        <p:attrNameLst>
                                          <p:attrName>style.visibility</p:attrName>
                                        </p:attrNameLst>
                                      </p:cBhvr>
                                      <p:to>
                                        <p:strVal val="visible"/>
                                      </p:to>
                                    </p:set>
                                    <p:anim calcmode="lin" valueType="num">
                                      <p:cBhvr additive="base">
                                        <p:cTn id="19" dur="500" fill="hold"/>
                                        <p:tgtEl>
                                          <p:spTgt spid="2765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90600" y="266700"/>
            <a:ext cx="7772400" cy="1104900"/>
          </a:xfrm>
          <a:noFill/>
          <a:ln/>
        </p:spPr>
        <p:txBody>
          <a:bodyPr/>
          <a:lstStyle/>
          <a:p>
            <a:pPr algn="ctr"/>
            <a:r>
              <a:rPr lang="en-US" sz="3200"/>
              <a:t>Sequence of Events in a</a:t>
            </a:r>
            <a:br>
              <a:rPr lang="en-US" sz="3200"/>
            </a:br>
            <a:r>
              <a:rPr lang="en-US" sz="3200"/>
              <a:t>4-Stroke Cycle Engine</a:t>
            </a:r>
          </a:p>
        </p:txBody>
      </p:sp>
      <p:sp>
        <p:nvSpPr>
          <p:cNvPr id="5123" name="Rectangle 3"/>
          <p:cNvSpPr>
            <a:spLocks noChangeArrowheads="1"/>
          </p:cNvSpPr>
          <p:nvPr/>
        </p:nvSpPr>
        <p:spPr bwMode="auto">
          <a:xfrm>
            <a:off x="7432675" y="193675"/>
            <a:ext cx="1293813" cy="800100"/>
          </a:xfrm>
          <a:prstGeom prst="rect">
            <a:avLst/>
          </a:prstGeom>
          <a:noFill/>
          <a:ln w="38100" cmpd="dbl">
            <a:solidFill>
              <a:srgbClr val="66CC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US" sz="4400">
                <a:solidFill>
                  <a:srgbClr val="FF3399"/>
                </a:solidFill>
              </a:rPr>
              <a:t>Ch 5</a:t>
            </a:r>
          </a:p>
        </p:txBody>
      </p:sp>
      <p:pic>
        <p:nvPicPr>
          <p:cNvPr id="5124" name="Picture 4"/>
          <p:cNvPicPr>
            <a:picLocks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09613" y="277813"/>
            <a:ext cx="1628775" cy="1527175"/>
          </a:xfrm>
          <a:prstGeom prst="rect">
            <a:avLst/>
          </a:prstGeom>
          <a:noFill/>
          <a:ln w="47625" cmpd="thinThick">
            <a:solidFill>
              <a:srgbClr val="66CC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5" name="Picture 5"/>
          <p:cNvPicPr>
            <a:picLocks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35013" y="2259013"/>
            <a:ext cx="8021637" cy="4092575"/>
          </a:xfrm>
          <a:prstGeom prst="rect">
            <a:avLst/>
          </a:prstGeom>
          <a:noFill/>
          <a:ln w="47625" cmpd="thinThick">
            <a:solidFill>
              <a:srgbClr val="66CC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979739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stroke diesel cycle</a:t>
            </a:r>
            <a:endParaRPr lang="en-US" dirty="0"/>
          </a:p>
        </p:txBody>
      </p:sp>
      <p:pic>
        <p:nvPicPr>
          <p:cNvPr id="5" name="How Diesel Engines Work - Part - 1 (Four Stroke Combustion Cycle)(480P).mp4">
            <a:hlinkClick r:id="" action="ppaction://media"/>
          </p:cNvPr>
          <p:cNvPicPr>
            <a:picLocks noGrp="1" noRot="1" noChangeAspect="1"/>
          </p:cNvPicPr>
          <p:nvPr>
            <p:ph sz="half" idx="1"/>
            <a:videoFile r:link="rId1"/>
          </p:nvPr>
        </p:nvPicPr>
        <p:blipFill>
          <a:blip r:embed="rId3"/>
          <a:stretch>
            <a:fillRect/>
          </a:stretch>
        </p:blipFill>
        <p:spPr>
          <a:xfrm>
            <a:off x="642910" y="1785926"/>
            <a:ext cx="8072494" cy="464347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pPr eaLnBrk="1" hangingPunct="1"/>
            <a:fld id="{1FEDD4FE-CAB8-4B77-AFAE-E8BA97F8F5C2}" type="slidenum">
              <a:rPr lang="en-US" sz="1400"/>
              <a:pPr eaLnBrk="1" hangingPunct="1"/>
              <a:t>55</a:t>
            </a:fld>
            <a:endParaRPr lang="en-US" sz="1400"/>
          </a:p>
        </p:txBody>
      </p:sp>
      <p:sp>
        <p:nvSpPr>
          <p:cNvPr id="28675" name="Rectangle 2"/>
          <p:cNvSpPr>
            <a:spLocks noGrp="1" noChangeArrowheads="1"/>
          </p:cNvSpPr>
          <p:nvPr>
            <p:ph type="title"/>
          </p:nvPr>
        </p:nvSpPr>
        <p:spPr/>
        <p:txBody>
          <a:bodyPr/>
          <a:lstStyle/>
          <a:p>
            <a:pPr eaLnBrk="1" hangingPunct="1"/>
            <a:r>
              <a:rPr lang="en-US" smtClean="0"/>
              <a:t>Four Stroke Cycle Animation</a:t>
            </a:r>
          </a:p>
        </p:txBody>
      </p:sp>
      <p:pic>
        <p:nvPicPr>
          <p:cNvPr id="28676" name="Picture 3" descr="anim 4stroke"/>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3048000" y="1981200"/>
            <a:ext cx="3067050" cy="4552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4865399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pPr eaLnBrk="1" hangingPunct="1"/>
            <a:fld id="{11AD1AED-BB94-4A1C-8C54-43F8B5C15740}" type="slidenum">
              <a:rPr lang="en-US" sz="1400"/>
              <a:pPr eaLnBrk="1" hangingPunct="1"/>
              <a:t>56</a:t>
            </a:fld>
            <a:endParaRPr lang="en-US" sz="1400"/>
          </a:p>
        </p:txBody>
      </p:sp>
      <p:sp>
        <p:nvSpPr>
          <p:cNvPr id="29699" name="Rectangle 2"/>
          <p:cNvSpPr>
            <a:spLocks noGrp="1" noChangeArrowheads="1"/>
          </p:cNvSpPr>
          <p:nvPr>
            <p:ph type="title"/>
          </p:nvPr>
        </p:nvSpPr>
        <p:spPr/>
        <p:txBody>
          <a:bodyPr/>
          <a:lstStyle/>
          <a:p>
            <a:pPr eaLnBrk="1" hangingPunct="1"/>
            <a:r>
              <a:rPr lang="en-US" smtClean="0"/>
              <a:t>Two Stroke Animation</a:t>
            </a:r>
          </a:p>
        </p:txBody>
      </p:sp>
      <p:pic>
        <p:nvPicPr>
          <p:cNvPr id="29700" name="Picture 3" descr="two-stroke anim"/>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1714500" y="1479550"/>
            <a:ext cx="5715000" cy="3897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5263668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38" name="Freeform 94"/>
          <p:cNvSpPr>
            <a:spLocks/>
          </p:cNvSpPr>
          <p:nvPr/>
        </p:nvSpPr>
        <p:spPr bwMode="auto">
          <a:xfrm>
            <a:off x="3910013" y="3594100"/>
            <a:ext cx="1933575" cy="2684463"/>
          </a:xfrm>
          <a:custGeom>
            <a:avLst/>
            <a:gdLst>
              <a:gd name="T0" fmla="*/ 219 w 1209"/>
              <a:gd name="T1" fmla="*/ 0 h 1709"/>
              <a:gd name="T2" fmla="*/ 219 w 1209"/>
              <a:gd name="T3" fmla="*/ 572 h 1709"/>
              <a:gd name="T4" fmla="*/ 0 w 1209"/>
              <a:gd name="T5" fmla="*/ 791 h 1709"/>
              <a:gd name="T6" fmla="*/ 10 w 1209"/>
              <a:gd name="T7" fmla="*/ 1427 h 1709"/>
              <a:gd name="T8" fmla="*/ 200 w 1209"/>
              <a:gd name="T9" fmla="*/ 1709 h 1709"/>
              <a:gd name="T10" fmla="*/ 1019 w 1209"/>
              <a:gd name="T11" fmla="*/ 1709 h 1709"/>
              <a:gd name="T12" fmla="*/ 1209 w 1209"/>
              <a:gd name="T13" fmla="*/ 1409 h 1709"/>
              <a:gd name="T14" fmla="*/ 1191 w 1209"/>
              <a:gd name="T15" fmla="*/ 836 h 1709"/>
              <a:gd name="T16" fmla="*/ 1191 w 1209"/>
              <a:gd name="T17" fmla="*/ 782 h 1709"/>
              <a:gd name="T18" fmla="*/ 973 w 1209"/>
              <a:gd name="T19" fmla="*/ 563 h 1709"/>
              <a:gd name="T20" fmla="*/ 973 w 1209"/>
              <a:gd name="T21" fmla="*/ 109 h 1709"/>
              <a:gd name="T22" fmla="*/ 982 w 1209"/>
              <a:gd name="T23" fmla="*/ 9 h 1709"/>
              <a:gd name="T24" fmla="*/ 219 w 1209"/>
              <a:gd name="T25" fmla="*/ 0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9" h="1709">
                <a:moveTo>
                  <a:pt x="219" y="0"/>
                </a:moveTo>
                <a:lnTo>
                  <a:pt x="219" y="572"/>
                </a:lnTo>
                <a:lnTo>
                  <a:pt x="0" y="791"/>
                </a:lnTo>
                <a:lnTo>
                  <a:pt x="10" y="1427"/>
                </a:lnTo>
                <a:lnTo>
                  <a:pt x="200" y="1709"/>
                </a:lnTo>
                <a:lnTo>
                  <a:pt x="1019" y="1709"/>
                </a:lnTo>
                <a:lnTo>
                  <a:pt x="1209" y="1409"/>
                </a:lnTo>
                <a:lnTo>
                  <a:pt x="1191" y="836"/>
                </a:lnTo>
                <a:lnTo>
                  <a:pt x="1191" y="782"/>
                </a:lnTo>
                <a:lnTo>
                  <a:pt x="973" y="563"/>
                </a:lnTo>
                <a:lnTo>
                  <a:pt x="973" y="109"/>
                </a:lnTo>
                <a:lnTo>
                  <a:pt x="982" y="9"/>
                </a:lnTo>
                <a:lnTo>
                  <a:pt x="219" y="0"/>
                </a:lnTo>
                <a:close/>
              </a:path>
            </a:pathLst>
          </a:custGeom>
          <a:solidFill>
            <a:srgbClr val="CCFFFF"/>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8" name="Rectangle 4"/>
          <p:cNvSpPr>
            <a:spLocks noChangeArrowheads="1"/>
          </p:cNvSpPr>
          <p:nvPr/>
        </p:nvSpPr>
        <p:spPr bwMode="auto">
          <a:xfrm>
            <a:off x="4240213" y="2671763"/>
            <a:ext cx="1254125" cy="1462087"/>
          </a:xfrm>
          <a:prstGeom prst="rect">
            <a:avLst/>
          </a:prstGeom>
          <a:gradFill rotWithShape="0">
            <a:gsLst>
              <a:gs pos="0">
                <a:srgbClr val="CCFFFF"/>
              </a:gs>
              <a:gs pos="100000">
                <a:srgbClr val="FFCC99"/>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9" name="Rectangle 5"/>
          <p:cNvSpPr>
            <a:spLocks noChangeArrowheads="1"/>
          </p:cNvSpPr>
          <p:nvPr/>
        </p:nvSpPr>
        <p:spPr bwMode="auto">
          <a:xfrm>
            <a:off x="4248150" y="2463800"/>
            <a:ext cx="93663" cy="120650"/>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7" name="Freeform 13"/>
          <p:cNvSpPr>
            <a:spLocks/>
          </p:cNvSpPr>
          <p:nvPr/>
        </p:nvSpPr>
        <p:spPr bwMode="auto">
          <a:xfrm>
            <a:off x="3679825" y="2281238"/>
            <a:ext cx="695325" cy="2667000"/>
          </a:xfrm>
          <a:custGeom>
            <a:avLst/>
            <a:gdLst>
              <a:gd name="T0" fmla="*/ 391 w 773"/>
              <a:gd name="T1" fmla="*/ 0 h 3218"/>
              <a:gd name="T2" fmla="*/ 391 w 773"/>
              <a:gd name="T3" fmla="*/ 2673 h 3218"/>
              <a:gd name="T4" fmla="*/ 109 w 773"/>
              <a:gd name="T5" fmla="*/ 2982 h 3218"/>
              <a:gd name="T6" fmla="*/ 109 w 773"/>
              <a:gd name="T7" fmla="*/ 3109 h 3218"/>
              <a:gd name="T8" fmla="*/ 0 w 773"/>
              <a:gd name="T9" fmla="*/ 3109 h 3218"/>
              <a:gd name="T10" fmla="*/ 0 w 773"/>
              <a:gd name="T11" fmla="*/ 3218 h 3218"/>
              <a:gd name="T12" fmla="*/ 246 w 773"/>
              <a:gd name="T13" fmla="*/ 3218 h 3218"/>
              <a:gd name="T14" fmla="*/ 255 w 773"/>
              <a:gd name="T15" fmla="*/ 3045 h 3218"/>
              <a:gd name="T16" fmla="*/ 618 w 773"/>
              <a:gd name="T17" fmla="*/ 2636 h 3218"/>
              <a:gd name="T18" fmla="*/ 618 w 773"/>
              <a:gd name="T19" fmla="*/ 463 h 3218"/>
              <a:gd name="T20" fmla="*/ 719 w 773"/>
              <a:gd name="T21" fmla="*/ 465 h 3218"/>
              <a:gd name="T22" fmla="*/ 773 w 773"/>
              <a:gd name="T23" fmla="*/ 411 h 3218"/>
              <a:gd name="T24" fmla="*/ 773 w 773"/>
              <a:gd name="T25" fmla="*/ 189 h 3218"/>
              <a:gd name="T26" fmla="*/ 655 w 773"/>
              <a:gd name="T27" fmla="*/ 82 h 3218"/>
              <a:gd name="T28" fmla="*/ 391 w 773"/>
              <a:gd name="T29" fmla="*/ 0 h 3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3" h="3218">
                <a:moveTo>
                  <a:pt x="391" y="0"/>
                </a:moveTo>
                <a:lnTo>
                  <a:pt x="391" y="2673"/>
                </a:lnTo>
                <a:lnTo>
                  <a:pt x="109" y="2982"/>
                </a:lnTo>
                <a:lnTo>
                  <a:pt x="109" y="3109"/>
                </a:lnTo>
                <a:lnTo>
                  <a:pt x="0" y="3109"/>
                </a:lnTo>
                <a:lnTo>
                  <a:pt x="0" y="3218"/>
                </a:lnTo>
                <a:lnTo>
                  <a:pt x="246" y="3218"/>
                </a:lnTo>
                <a:lnTo>
                  <a:pt x="255" y="3045"/>
                </a:lnTo>
                <a:lnTo>
                  <a:pt x="618" y="2636"/>
                </a:lnTo>
                <a:lnTo>
                  <a:pt x="618" y="463"/>
                </a:lnTo>
                <a:lnTo>
                  <a:pt x="719" y="465"/>
                </a:lnTo>
                <a:lnTo>
                  <a:pt x="773" y="411"/>
                </a:lnTo>
                <a:lnTo>
                  <a:pt x="773" y="189"/>
                </a:lnTo>
                <a:lnTo>
                  <a:pt x="655" y="82"/>
                </a:lnTo>
                <a:lnTo>
                  <a:pt x="391" y="0"/>
                </a:lnTo>
                <a:close/>
              </a:path>
            </a:pathLst>
          </a:custGeom>
          <a:solidFill>
            <a:schemeClr val="accent1"/>
          </a:solidFill>
          <a:ln w="38100"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8" name="Rectangle 14"/>
          <p:cNvSpPr>
            <a:spLocks noChangeArrowheads="1"/>
          </p:cNvSpPr>
          <p:nvPr/>
        </p:nvSpPr>
        <p:spPr bwMode="auto">
          <a:xfrm>
            <a:off x="4098925" y="2719388"/>
            <a:ext cx="74613" cy="654050"/>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9" name="Rectangle 15"/>
          <p:cNvSpPr>
            <a:spLocks noChangeArrowheads="1"/>
          </p:cNvSpPr>
          <p:nvPr/>
        </p:nvSpPr>
        <p:spPr bwMode="auto">
          <a:xfrm>
            <a:off x="4098925" y="3473450"/>
            <a:ext cx="77788" cy="898525"/>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1" name="Freeform 17"/>
          <p:cNvSpPr>
            <a:spLocks/>
          </p:cNvSpPr>
          <p:nvPr/>
        </p:nvSpPr>
        <p:spPr bwMode="auto">
          <a:xfrm flipH="1">
            <a:off x="5353050" y="2284413"/>
            <a:ext cx="704850" cy="2667000"/>
          </a:xfrm>
          <a:custGeom>
            <a:avLst/>
            <a:gdLst>
              <a:gd name="T0" fmla="*/ 391 w 782"/>
              <a:gd name="T1" fmla="*/ 0 h 3218"/>
              <a:gd name="T2" fmla="*/ 391 w 782"/>
              <a:gd name="T3" fmla="*/ 2673 h 3218"/>
              <a:gd name="T4" fmla="*/ 109 w 782"/>
              <a:gd name="T5" fmla="*/ 2982 h 3218"/>
              <a:gd name="T6" fmla="*/ 109 w 782"/>
              <a:gd name="T7" fmla="*/ 3109 h 3218"/>
              <a:gd name="T8" fmla="*/ 0 w 782"/>
              <a:gd name="T9" fmla="*/ 3109 h 3218"/>
              <a:gd name="T10" fmla="*/ 0 w 782"/>
              <a:gd name="T11" fmla="*/ 3218 h 3218"/>
              <a:gd name="T12" fmla="*/ 246 w 782"/>
              <a:gd name="T13" fmla="*/ 3218 h 3218"/>
              <a:gd name="T14" fmla="*/ 255 w 782"/>
              <a:gd name="T15" fmla="*/ 3045 h 3218"/>
              <a:gd name="T16" fmla="*/ 618 w 782"/>
              <a:gd name="T17" fmla="*/ 2636 h 3218"/>
              <a:gd name="T18" fmla="*/ 618 w 782"/>
              <a:gd name="T19" fmla="*/ 463 h 3218"/>
              <a:gd name="T20" fmla="*/ 700 w 782"/>
              <a:gd name="T21" fmla="*/ 463 h 3218"/>
              <a:gd name="T22" fmla="*/ 782 w 782"/>
              <a:gd name="T23" fmla="*/ 391 h 3218"/>
              <a:gd name="T24" fmla="*/ 782 w 782"/>
              <a:gd name="T25" fmla="*/ 182 h 3218"/>
              <a:gd name="T26" fmla="*/ 655 w 782"/>
              <a:gd name="T27" fmla="*/ 82 h 3218"/>
              <a:gd name="T28" fmla="*/ 391 w 782"/>
              <a:gd name="T29" fmla="*/ 0 h 3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2" h="3218">
                <a:moveTo>
                  <a:pt x="391" y="0"/>
                </a:moveTo>
                <a:lnTo>
                  <a:pt x="391" y="2673"/>
                </a:lnTo>
                <a:lnTo>
                  <a:pt x="109" y="2982"/>
                </a:lnTo>
                <a:lnTo>
                  <a:pt x="109" y="3109"/>
                </a:lnTo>
                <a:lnTo>
                  <a:pt x="0" y="3109"/>
                </a:lnTo>
                <a:lnTo>
                  <a:pt x="0" y="3218"/>
                </a:lnTo>
                <a:lnTo>
                  <a:pt x="246" y="3218"/>
                </a:lnTo>
                <a:lnTo>
                  <a:pt x="255" y="3045"/>
                </a:lnTo>
                <a:lnTo>
                  <a:pt x="618" y="2636"/>
                </a:lnTo>
                <a:lnTo>
                  <a:pt x="618" y="463"/>
                </a:lnTo>
                <a:lnTo>
                  <a:pt x="700" y="463"/>
                </a:lnTo>
                <a:lnTo>
                  <a:pt x="782" y="391"/>
                </a:lnTo>
                <a:lnTo>
                  <a:pt x="782" y="182"/>
                </a:lnTo>
                <a:lnTo>
                  <a:pt x="655" y="82"/>
                </a:lnTo>
                <a:lnTo>
                  <a:pt x="391" y="0"/>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2" name="Rectangle 18"/>
          <p:cNvSpPr>
            <a:spLocks noChangeArrowheads="1"/>
          </p:cNvSpPr>
          <p:nvPr/>
        </p:nvSpPr>
        <p:spPr bwMode="auto">
          <a:xfrm flipH="1">
            <a:off x="5561013" y="2967038"/>
            <a:ext cx="77787" cy="1409700"/>
          </a:xfrm>
          <a:prstGeom prst="rect">
            <a:avLst/>
          </a:prstGeom>
          <a:solidFill>
            <a:srgbClr val="00CCFF"/>
          </a:solidFill>
          <a:ln>
            <a:noFill/>
          </a:ln>
          <a:effectLst/>
          <a:extLs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781" name="Group 37"/>
          <p:cNvGrpSpPr>
            <a:grpSpLocks/>
          </p:cNvGrpSpPr>
          <p:nvPr/>
        </p:nvGrpSpPr>
        <p:grpSpPr bwMode="auto">
          <a:xfrm rot="5400000" flipH="1">
            <a:off x="5658645" y="2443956"/>
            <a:ext cx="239712" cy="733425"/>
            <a:chOff x="700" y="728"/>
            <a:chExt cx="464" cy="1427"/>
          </a:xfrm>
        </p:grpSpPr>
        <p:sp>
          <p:nvSpPr>
            <p:cNvPr id="31782" name="Rectangle 38"/>
            <p:cNvSpPr>
              <a:spLocks noChangeArrowheads="1"/>
            </p:cNvSpPr>
            <p:nvPr/>
          </p:nvSpPr>
          <p:spPr bwMode="auto">
            <a:xfrm>
              <a:off x="927" y="2001"/>
              <a:ext cx="47" cy="82"/>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83" name="AutoShape 39"/>
            <p:cNvSpPr>
              <a:spLocks noChangeArrowheads="1"/>
            </p:cNvSpPr>
            <p:nvPr/>
          </p:nvSpPr>
          <p:spPr bwMode="auto">
            <a:xfrm>
              <a:off x="800" y="1682"/>
              <a:ext cx="291" cy="34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84" name="Rectangle 40"/>
            <p:cNvSpPr>
              <a:spLocks noChangeArrowheads="1"/>
            </p:cNvSpPr>
            <p:nvPr/>
          </p:nvSpPr>
          <p:spPr bwMode="auto">
            <a:xfrm>
              <a:off x="700" y="1509"/>
              <a:ext cx="464" cy="182"/>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85" name="AutoShape 41"/>
            <p:cNvSpPr>
              <a:spLocks noChangeArrowheads="1"/>
            </p:cNvSpPr>
            <p:nvPr/>
          </p:nvSpPr>
          <p:spPr bwMode="auto">
            <a:xfrm flipV="1">
              <a:off x="791" y="864"/>
              <a:ext cx="292" cy="64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86" name="Freeform 42"/>
            <p:cNvSpPr>
              <a:spLocks/>
            </p:cNvSpPr>
            <p:nvPr/>
          </p:nvSpPr>
          <p:spPr bwMode="auto">
            <a:xfrm>
              <a:off x="873" y="2019"/>
              <a:ext cx="119" cy="136"/>
            </a:xfrm>
            <a:custGeom>
              <a:avLst/>
              <a:gdLst>
                <a:gd name="T0" fmla="*/ 0 w 246"/>
                <a:gd name="T1" fmla="*/ 91 h 218"/>
                <a:gd name="T2" fmla="*/ 9 w 246"/>
                <a:gd name="T3" fmla="*/ 182 h 218"/>
                <a:gd name="T4" fmla="*/ 246 w 246"/>
                <a:gd name="T5" fmla="*/ 218 h 218"/>
                <a:gd name="T6" fmla="*/ 227 w 246"/>
                <a:gd name="T7" fmla="*/ 155 h 218"/>
                <a:gd name="T8" fmla="*/ 91 w 246"/>
                <a:gd name="T9" fmla="*/ 128 h 218"/>
                <a:gd name="T10" fmla="*/ 64 w 246"/>
                <a:gd name="T11" fmla="*/ 0 h 218"/>
                <a:gd name="T12" fmla="*/ 0 w 246"/>
                <a:gd name="T13" fmla="*/ 9 h 218"/>
                <a:gd name="T14" fmla="*/ 0 w 246"/>
                <a:gd name="T15" fmla="*/ 91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18">
                  <a:moveTo>
                    <a:pt x="0" y="91"/>
                  </a:moveTo>
                  <a:cubicBezTo>
                    <a:pt x="10" y="164"/>
                    <a:pt x="9" y="133"/>
                    <a:pt x="9" y="182"/>
                  </a:cubicBezTo>
                  <a:lnTo>
                    <a:pt x="246" y="218"/>
                  </a:lnTo>
                  <a:lnTo>
                    <a:pt x="227" y="155"/>
                  </a:lnTo>
                  <a:lnTo>
                    <a:pt x="91" y="128"/>
                  </a:lnTo>
                  <a:lnTo>
                    <a:pt x="64" y="0"/>
                  </a:lnTo>
                  <a:lnTo>
                    <a:pt x="0" y="9"/>
                  </a:lnTo>
                  <a:lnTo>
                    <a:pt x="0" y="91"/>
                  </a:lnTo>
                  <a:close/>
                </a:path>
              </a:pathLst>
            </a:cu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87" name="Rectangle 43"/>
            <p:cNvSpPr>
              <a:spLocks noChangeArrowheads="1"/>
            </p:cNvSpPr>
            <p:nvPr/>
          </p:nvSpPr>
          <p:spPr bwMode="auto">
            <a:xfrm>
              <a:off x="700" y="1547"/>
              <a:ext cx="118" cy="135"/>
            </a:xfrm>
            <a:prstGeom prst="rect">
              <a:avLst/>
            </a:prstGeom>
            <a:gradFill rotWithShape="0">
              <a:gsLst>
                <a:gs pos="0">
                  <a:schemeClr val="folHlink">
                    <a:gamma/>
                    <a:shade val="46275"/>
                    <a:invGamma/>
                  </a:schemeClr>
                </a:gs>
                <a:gs pos="100000">
                  <a:schemeClr val="folHlink"/>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88" name="Rectangle 44"/>
            <p:cNvSpPr>
              <a:spLocks noChangeArrowheads="1"/>
            </p:cNvSpPr>
            <p:nvPr/>
          </p:nvSpPr>
          <p:spPr bwMode="auto">
            <a:xfrm>
              <a:off x="1042" y="1542"/>
              <a:ext cx="118" cy="145"/>
            </a:xfrm>
            <a:prstGeom prst="rect">
              <a:avLst/>
            </a:prstGeom>
            <a:gradFill rotWithShape="0">
              <a:gsLst>
                <a:gs pos="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89" name="Rectangle 45"/>
            <p:cNvSpPr>
              <a:spLocks noChangeArrowheads="1"/>
            </p:cNvSpPr>
            <p:nvPr/>
          </p:nvSpPr>
          <p:spPr bwMode="auto">
            <a:xfrm>
              <a:off x="818" y="1545"/>
              <a:ext cx="227" cy="146"/>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90" name="Rectangle 46"/>
            <p:cNvSpPr>
              <a:spLocks noChangeArrowheads="1"/>
            </p:cNvSpPr>
            <p:nvPr/>
          </p:nvSpPr>
          <p:spPr bwMode="auto">
            <a:xfrm>
              <a:off x="909" y="728"/>
              <a:ext cx="56" cy="137"/>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792" name="Text Box 48"/>
          <p:cNvSpPr txBox="1">
            <a:spLocks noChangeArrowheads="1"/>
          </p:cNvSpPr>
          <p:nvPr/>
        </p:nvSpPr>
        <p:spPr bwMode="auto">
          <a:xfrm>
            <a:off x="527050" y="849313"/>
            <a:ext cx="5568950"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800" b="1" i="0">
                <a:solidFill>
                  <a:srgbClr val="FF3300"/>
                </a:solidFill>
              </a:rPr>
              <a:t>Internal Combustion Engine Basics</a:t>
            </a:r>
            <a:endParaRPr lang="en-US" sz="2400" i="0"/>
          </a:p>
        </p:txBody>
      </p:sp>
      <p:sp>
        <p:nvSpPr>
          <p:cNvPr id="31793" name="Text Box 49"/>
          <p:cNvSpPr txBox="1">
            <a:spLocks noChangeArrowheads="1"/>
          </p:cNvSpPr>
          <p:nvPr/>
        </p:nvSpPr>
        <p:spPr bwMode="auto">
          <a:xfrm>
            <a:off x="8175625" y="6167438"/>
            <a:ext cx="64452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a:r>
              <a:rPr lang="en-US" sz="1000" i="0"/>
              <a:t>D. Abata</a:t>
            </a:r>
            <a:endParaRPr lang="en-US" sz="2400" i="0"/>
          </a:p>
        </p:txBody>
      </p:sp>
      <p:sp>
        <p:nvSpPr>
          <p:cNvPr id="31794" name="Arc 50"/>
          <p:cNvSpPr>
            <a:spLocks/>
          </p:cNvSpPr>
          <p:nvPr/>
        </p:nvSpPr>
        <p:spPr bwMode="auto">
          <a:xfrm flipH="1">
            <a:off x="4343400" y="4667250"/>
            <a:ext cx="777875" cy="514350"/>
          </a:xfrm>
          <a:custGeom>
            <a:avLst/>
            <a:gdLst>
              <a:gd name="G0" fmla="+- 0 0 0"/>
              <a:gd name="G1" fmla="+- 20815 0 0"/>
              <a:gd name="G2" fmla="+- 21600 0 0"/>
              <a:gd name="T0" fmla="*/ 5769 w 21600"/>
              <a:gd name="T1" fmla="*/ 0 h 20815"/>
              <a:gd name="T2" fmla="*/ 21600 w 21600"/>
              <a:gd name="T3" fmla="*/ 20815 h 20815"/>
              <a:gd name="T4" fmla="*/ 0 w 21600"/>
              <a:gd name="T5" fmla="*/ 20815 h 20815"/>
            </a:gdLst>
            <a:ahLst/>
            <a:cxnLst>
              <a:cxn ang="0">
                <a:pos x="T0" y="T1"/>
              </a:cxn>
              <a:cxn ang="0">
                <a:pos x="T2" y="T3"/>
              </a:cxn>
              <a:cxn ang="0">
                <a:pos x="T4" y="T5"/>
              </a:cxn>
            </a:cxnLst>
            <a:rect l="0" t="0" r="r" b="b"/>
            <a:pathLst>
              <a:path w="21600" h="20815" fill="none" extrusionOk="0">
                <a:moveTo>
                  <a:pt x="5769" y="-1"/>
                </a:moveTo>
                <a:cubicBezTo>
                  <a:pt x="15123" y="2592"/>
                  <a:pt x="21600" y="11107"/>
                  <a:pt x="21600" y="20815"/>
                </a:cubicBezTo>
              </a:path>
              <a:path w="21600" h="20815" stroke="0" extrusionOk="0">
                <a:moveTo>
                  <a:pt x="5769" y="-1"/>
                </a:moveTo>
                <a:cubicBezTo>
                  <a:pt x="15123" y="2592"/>
                  <a:pt x="21600" y="11107"/>
                  <a:pt x="21600" y="20815"/>
                </a:cubicBezTo>
                <a:lnTo>
                  <a:pt x="0" y="20815"/>
                </a:lnTo>
                <a:close/>
              </a:path>
            </a:pathLst>
          </a:custGeom>
          <a:noFill/>
          <a:ln w="38100">
            <a:solidFill>
              <a:schemeClr val="tx1"/>
            </a:solidFill>
            <a:round/>
            <a:headEn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6" name="Rectangle 2"/>
          <p:cNvSpPr>
            <a:spLocks noChangeArrowheads="1"/>
          </p:cNvSpPr>
          <p:nvPr/>
        </p:nvSpPr>
        <p:spPr bwMode="auto">
          <a:xfrm flipH="1">
            <a:off x="5868988" y="5183188"/>
            <a:ext cx="763587" cy="274637"/>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96" name="Rectangle 52"/>
          <p:cNvSpPr>
            <a:spLocks noChangeArrowheads="1"/>
          </p:cNvSpPr>
          <p:nvPr/>
        </p:nvSpPr>
        <p:spPr bwMode="auto">
          <a:xfrm rot="16200000" flipH="1">
            <a:off x="7049294" y="4718844"/>
            <a:ext cx="444500" cy="1227138"/>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797" name="Group 53"/>
          <p:cNvGrpSpPr>
            <a:grpSpLocks/>
          </p:cNvGrpSpPr>
          <p:nvPr/>
        </p:nvGrpSpPr>
        <p:grpSpPr bwMode="auto">
          <a:xfrm rot="16200000" flipH="1">
            <a:off x="7002463" y="4867275"/>
            <a:ext cx="268287" cy="938213"/>
            <a:chOff x="1241" y="1354"/>
            <a:chExt cx="331" cy="778"/>
          </a:xfrm>
        </p:grpSpPr>
        <p:grpSp>
          <p:nvGrpSpPr>
            <p:cNvPr id="31798" name="Group 54"/>
            <p:cNvGrpSpPr>
              <a:grpSpLocks/>
            </p:cNvGrpSpPr>
            <p:nvPr/>
          </p:nvGrpSpPr>
          <p:grpSpPr bwMode="auto">
            <a:xfrm>
              <a:off x="1241" y="1354"/>
              <a:ext cx="331" cy="778"/>
              <a:chOff x="1223" y="2518"/>
              <a:chExt cx="331" cy="778"/>
            </a:xfrm>
          </p:grpSpPr>
          <p:sp>
            <p:nvSpPr>
              <p:cNvPr id="31799" name="AutoShape 55"/>
              <p:cNvSpPr>
                <a:spLocks noChangeArrowheads="1"/>
              </p:cNvSpPr>
              <p:nvPr/>
            </p:nvSpPr>
            <p:spPr bwMode="auto">
              <a:xfrm>
                <a:off x="1227" y="2518"/>
                <a:ext cx="327" cy="3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CFF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00" name="AutoShape 56"/>
              <p:cNvSpPr>
                <a:spLocks noChangeArrowheads="1"/>
              </p:cNvSpPr>
              <p:nvPr/>
            </p:nvSpPr>
            <p:spPr bwMode="auto">
              <a:xfrm flipV="1">
                <a:off x="1223" y="2905"/>
                <a:ext cx="327" cy="3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CFF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801" name="Rectangle 57"/>
            <p:cNvSpPr>
              <a:spLocks noChangeArrowheads="1"/>
            </p:cNvSpPr>
            <p:nvPr/>
          </p:nvSpPr>
          <p:spPr bwMode="auto">
            <a:xfrm>
              <a:off x="1327" y="1709"/>
              <a:ext cx="164" cy="73"/>
            </a:xfrm>
            <a:prstGeom prst="rect">
              <a:avLst/>
            </a:prstGeom>
            <a:solidFill>
              <a:srgbClr val="CC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802" name="Rectangle 58"/>
          <p:cNvSpPr>
            <a:spLocks noChangeArrowheads="1"/>
          </p:cNvSpPr>
          <p:nvPr/>
        </p:nvSpPr>
        <p:spPr bwMode="auto">
          <a:xfrm rot="16200000" flipH="1">
            <a:off x="6987382" y="5101431"/>
            <a:ext cx="273050" cy="55563"/>
          </a:xfrm>
          <a:prstGeom prst="rect">
            <a:avLst/>
          </a:prstGeom>
          <a:solidFill>
            <a:srgbClr val="FFCC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03" name="Rectangle 59"/>
          <p:cNvSpPr>
            <a:spLocks noChangeArrowheads="1"/>
          </p:cNvSpPr>
          <p:nvPr/>
        </p:nvSpPr>
        <p:spPr bwMode="auto">
          <a:xfrm rot="16200000" flipH="1">
            <a:off x="7605713" y="5192713"/>
            <a:ext cx="273050" cy="285750"/>
          </a:xfrm>
          <a:prstGeom prst="rect">
            <a:avLst/>
          </a:prstGeom>
          <a:solidFill>
            <a:srgbClr val="CCFF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04" name="Rectangle 60"/>
          <p:cNvSpPr>
            <a:spLocks noChangeArrowheads="1"/>
          </p:cNvSpPr>
          <p:nvPr/>
        </p:nvSpPr>
        <p:spPr bwMode="auto">
          <a:xfrm rot="16200000" flipH="1">
            <a:off x="7487444" y="5299869"/>
            <a:ext cx="236538" cy="76200"/>
          </a:xfrm>
          <a:prstGeom prst="rect">
            <a:avLst/>
          </a:prstGeom>
          <a:solidFill>
            <a:srgbClr val="CC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07" name="Rectangle 63"/>
          <p:cNvSpPr>
            <a:spLocks noChangeArrowheads="1"/>
          </p:cNvSpPr>
          <p:nvPr/>
        </p:nvSpPr>
        <p:spPr bwMode="auto">
          <a:xfrm flipH="1">
            <a:off x="5695950" y="5226050"/>
            <a:ext cx="1038225" cy="215900"/>
          </a:xfrm>
          <a:prstGeom prst="rect">
            <a:avLst/>
          </a:prstGeom>
          <a:solidFill>
            <a:srgbClr val="CC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808" name="Group 64"/>
          <p:cNvGrpSpPr>
            <a:grpSpLocks/>
          </p:cNvGrpSpPr>
          <p:nvPr/>
        </p:nvGrpSpPr>
        <p:grpSpPr bwMode="auto">
          <a:xfrm flipH="1">
            <a:off x="7891463" y="4821238"/>
            <a:ext cx="288925" cy="1038225"/>
            <a:chOff x="936" y="1046"/>
            <a:chExt cx="182" cy="654"/>
          </a:xfrm>
        </p:grpSpPr>
        <p:sp>
          <p:nvSpPr>
            <p:cNvPr id="31809" name="Rectangle 65"/>
            <p:cNvSpPr>
              <a:spLocks noChangeArrowheads="1"/>
            </p:cNvSpPr>
            <p:nvPr/>
          </p:nvSpPr>
          <p:spPr bwMode="auto">
            <a:xfrm>
              <a:off x="936" y="1046"/>
              <a:ext cx="182" cy="654"/>
            </a:xfrm>
            <a:prstGeom prst="rect">
              <a:avLst/>
            </a:pr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10" name="Rectangle 66" descr="Small grid"/>
            <p:cNvSpPr>
              <a:spLocks noChangeArrowheads="1"/>
            </p:cNvSpPr>
            <p:nvPr/>
          </p:nvSpPr>
          <p:spPr bwMode="auto">
            <a:xfrm>
              <a:off x="963" y="1100"/>
              <a:ext cx="137" cy="555"/>
            </a:xfrm>
            <a:prstGeom prst="rect">
              <a:avLst/>
            </a:prstGeom>
            <a:pattFill prst="smGrid">
              <a:fgClr>
                <a:schemeClr val="accent1"/>
              </a:fgClr>
              <a:bgClr>
                <a:schemeClr val="bg1"/>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812" name="Freeform 68"/>
          <p:cNvSpPr>
            <a:spLocks/>
          </p:cNvSpPr>
          <p:nvPr/>
        </p:nvSpPr>
        <p:spPr bwMode="auto">
          <a:xfrm>
            <a:off x="3679825" y="5000625"/>
            <a:ext cx="1230313" cy="1317625"/>
          </a:xfrm>
          <a:custGeom>
            <a:avLst/>
            <a:gdLst>
              <a:gd name="T0" fmla="*/ 0 w 1018"/>
              <a:gd name="T1" fmla="*/ 0 h 764"/>
              <a:gd name="T2" fmla="*/ 173 w 1018"/>
              <a:gd name="T3" fmla="*/ 0 h 764"/>
              <a:gd name="T4" fmla="*/ 173 w 1018"/>
              <a:gd name="T5" fmla="*/ 491 h 764"/>
              <a:gd name="T6" fmla="*/ 446 w 1018"/>
              <a:gd name="T7" fmla="*/ 764 h 764"/>
              <a:gd name="T8" fmla="*/ 1018 w 1018"/>
              <a:gd name="T9" fmla="*/ 764 h 764"/>
            </a:gdLst>
            <a:ahLst/>
            <a:cxnLst>
              <a:cxn ang="0">
                <a:pos x="T0" y="T1"/>
              </a:cxn>
              <a:cxn ang="0">
                <a:pos x="T2" y="T3"/>
              </a:cxn>
              <a:cxn ang="0">
                <a:pos x="T4" y="T5"/>
              </a:cxn>
              <a:cxn ang="0">
                <a:pos x="T6" y="T7"/>
              </a:cxn>
              <a:cxn ang="0">
                <a:pos x="T8" y="T9"/>
              </a:cxn>
            </a:cxnLst>
            <a:rect l="0" t="0" r="r" b="b"/>
            <a:pathLst>
              <a:path w="1018" h="764">
                <a:moveTo>
                  <a:pt x="0" y="0"/>
                </a:moveTo>
                <a:lnTo>
                  <a:pt x="173" y="0"/>
                </a:lnTo>
                <a:lnTo>
                  <a:pt x="173" y="491"/>
                </a:lnTo>
                <a:lnTo>
                  <a:pt x="446" y="764"/>
                </a:lnTo>
                <a:lnTo>
                  <a:pt x="1018" y="764"/>
                </a:lnTo>
              </a:path>
            </a:pathLst>
          </a:custGeom>
          <a:noFill/>
          <a:ln w="762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13" name="Freeform 69"/>
          <p:cNvSpPr>
            <a:spLocks/>
          </p:cNvSpPr>
          <p:nvPr/>
        </p:nvSpPr>
        <p:spPr bwMode="auto">
          <a:xfrm flipH="1">
            <a:off x="4849813" y="4995863"/>
            <a:ext cx="1230312" cy="1331912"/>
          </a:xfrm>
          <a:custGeom>
            <a:avLst/>
            <a:gdLst>
              <a:gd name="T0" fmla="*/ 0 w 1018"/>
              <a:gd name="T1" fmla="*/ 0 h 764"/>
              <a:gd name="T2" fmla="*/ 173 w 1018"/>
              <a:gd name="T3" fmla="*/ 0 h 764"/>
              <a:gd name="T4" fmla="*/ 173 w 1018"/>
              <a:gd name="T5" fmla="*/ 491 h 764"/>
              <a:gd name="T6" fmla="*/ 446 w 1018"/>
              <a:gd name="T7" fmla="*/ 764 h 764"/>
              <a:gd name="T8" fmla="*/ 1018 w 1018"/>
              <a:gd name="T9" fmla="*/ 764 h 764"/>
            </a:gdLst>
            <a:ahLst/>
            <a:cxnLst>
              <a:cxn ang="0">
                <a:pos x="T0" y="T1"/>
              </a:cxn>
              <a:cxn ang="0">
                <a:pos x="T2" y="T3"/>
              </a:cxn>
              <a:cxn ang="0">
                <a:pos x="T4" y="T5"/>
              </a:cxn>
              <a:cxn ang="0">
                <a:pos x="T6" y="T7"/>
              </a:cxn>
              <a:cxn ang="0">
                <a:pos x="T8" y="T9"/>
              </a:cxn>
            </a:cxnLst>
            <a:rect l="0" t="0" r="r" b="b"/>
            <a:pathLst>
              <a:path w="1018" h="764">
                <a:moveTo>
                  <a:pt x="0" y="0"/>
                </a:moveTo>
                <a:lnTo>
                  <a:pt x="173" y="0"/>
                </a:lnTo>
                <a:lnTo>
                  <a:pt x="173" y="491"/>
                </a:lnTo>
                <a:lnTo>
                  <a:pt x="446" y="764"/>
                </a:lnTo>
                <a:lnTo>
                  <a:pt x="1018" y="764"/>
                </a:lnTo>
              </a:path>
            </a:pathLst>
          </a:custGeom>
          <a:noFill/>
          <a:ln w="762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31" name="Rectangle 87"/>
          <p:cNvSpPr>
            <a:spLocks noChangeArrowheads="1"/>
          </p:cNvSpPr>
          <p:nvPr/>
        </p:nvSpPr>
        <p:spPr bwMode="auto">
          <a:xfrm>
            <a:off x="5800725" y="5167313"/>
            <a:ext cx="130175" cy="331787"/>
          </a:xfrm>
          <a:prstGeom prst="rect">
            <a:avLst/>
          </a:prstGeom>
          <a:solidFill>
            <a:srgbClr val="CC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32" name="Arc 88"/>
          <p:cNvSpPr>
            <a:spLocks/>
          </p:cNvSpPr>
          <p:nvPr/>
        </p:nvSpPr>
        <p:spPr bwMode="auto">
          <a:xfrm flipV="1">
            <a:off x="5613400" y="5067300"/>
            <a:ext cx="215900" cy="515938"/>
          </a:xfrm>
          <a:custGeom>
            <a:avLst/>
            <a:gdLst>
              <a:gd name="G0" fmla="+- 0 0 0"/>
              <a:gd name="G1" fmla="+- 14630 0 0"/>
              <a:gd name="G2" fmla="+- 21600 0 0"/>
              <a:gd name="T0" fmla="*/ 15891 w 21600"/>
              <a:gd name="T1" fmla="*/ 0 h 14630"/>
              <a:gd name="T2" fmla="*/ 21600 w 21600"/>
              <a:gd name="T3" fmla="*/ 14630 h 14630"/>
              <a:gd name="T4" fmla="*/ 0 w 21600"/>
              <a:gd name="T5" fmla="*/ 14630 h 14630"/>
            </a:gdLst>
            <a:ahLst/>
            <a:cxnLst>
              <a:cxn ang="0">
                <a:pos x="T0" y="T1"/>
              </a:cxn>
              <a:cxn ang="0">
                <a:pos x="T2" y="T3"/>
              </a:cxn>
              <a:cxn ang="0">
                <a:pos x="T4" y="T5"/>
              </a:cxn>
            </a:cxnLst>
            <a:rect l="0" t="0" r="r" b="b"/>
            <a:pathLst>
              <a:path w="21600" h="14630" fill="none" extrusionOk="0">
                <a:moveTo>
                  <a:pt x="15890" y="0"/>
                </a:moveTo>
                <a:cubicBezTo>
                  <a:pt x="19562" y="3987"/>
                  <a:pt x="21600" y="9209"/>
                  <a:pt x="21600" y="14630"/>
                </a:cubicBezTo>
              </a:path>
              <a:path w="21600" h="14630" stroke="0" extrusionOk="0">
                <a:moveTo>
                  <a:pt x="15890" y="0"/>
                </a:moveTo>
                <a:cubicBezTo>
                  <a:pt x="19562" y="3987"/>
                  <a:pt x="21600" y="9209"/>
                  <a:pt x="21600" y="14630"/>
                </a:cubicBezTo>
                <a:lnTo>
                  <a:pt x="0" y="14630"/>
                </a:lnTo>
                <a:close/>
              </a:path>
            </a:pathLst>
          </a:custGeom>
          <a:noFill/>
          <a:ln w="38100">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33" name="Rectangle 89"/>
          <p:cNvSpPr>
            <a:spLocks noChangeArrowheads="1"/>
          </p:cNvSpPr>
          <p:nvPr/>
        </p:nvSpPr>
        <p:spPr bwMode="auto">
          <a:xfrm>
            <a:off x="4025900" y="2265363"/>
            <a:ext cx="1658938" cy="390525"/>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34" name="Rectangle 90"/>
          <p:cNvSpPr>
            <a:spLocks noChangeArrowheads="1"/>
          </p:cNvSpPr>
          <p:nvPr/>
        </p:nvSpPr>
        <p:spPr bwMode="auto">
          <a:xfrm>
            <a:off x="4213225" y="2438400"/>
            <a:ext cx="1298575" cy="115888"/>
          </a:xfrm>
          <a:prstGeom prst="rect">
            <a:avLst/>
          </a:prstGeom>
          <a:solidFill>
            <a:srgbClr val="33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39" name="Freeform 95"/>
          <p:cNvSpPr>
            <a:spLocks/>
          </p:cNvSpPr>
          <p:nvPr/>
        </p:nvSpPr>
        <p:spPr bwMode="auto">
          <a:xfrm>
            <a:off x="3722688" y="3636963"/>
            <a:ext cx="549275" cy="1154112"/>
          </a:xfrm>
          <a:custGeom>
            <a:avLst/>
            <a:gdLst>
              <a:gd name="T0" fmla="*/ 173 w 346"/>
              <a:gd name="T1" fmla="*/ 727 h 727"/>
              <a:gd name="T2" fmla="*/ 0 w 346"/>
              <a:gd name="T3" fmla="*/ 555 h 727"/>
              <a:gd name="T4" fmla="*/ 0 w 346"/>
              <a:gd name="T5" fmla="*/ 109 h 727"/>
              <a:gd name="T6" fmla="*/ 346 w 346"/>
              <a:gd name="T7" fmla="*/ 0 h 727"/>
              <a:gd name="T8" fmla="*/ 346 w 346"/>
              <a:gd name="T9" fmla="*/ 118 h 727"/>
              <a:gd name="T10" fmla="*/ 91 w 346"/>
              <a:gd name="T11" fmla="*/ 200 h 727"/>
              <a:gd name="T12" fmla="*/ 91 w 346"/>
              <a:gd name="T13" fmla="*/ 509 h 727"/>
              <a:gd name="T14" fmla="*/ 227 w 346"/>
              <a:gd name="T15" fmla="*/ 655 h 727"/>
              <a:gd name="T16" fmla="*/ 173 w 346"/>
              <a:gd name="T17" fmla="*/ 727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6" h="727">
                <a:moveTo>
                  <a:pt x="173" y="727"/>
                </a:moveTo>
                <a:lnTo>
                  <a:pt x="0" y="555"/>
                </a:lnTo>
                <a:lnTo>
                  <a:pt x="0" y="109"/>
                </a:lnTo>
                <a:lnTo>
                  <a:pt x="346" y="0"/>
                </a:lnTo>
                <a:lnTo>
                  <a:pt x="346" y="118"/>
                </a:lnTo>
                <a:lnTo>
                  <a:pt x="91" y="200"/>
                </a:lnTo>
                <a:lnTo>
                  <a:pt x="91" y="509"/>
                </a:lnTo>
                <a:lnTo>
                  <a:pt x="227" y="655"/>
                </a:lnTo>
                <a:lnTo>
                  <a:pt x="173" y="727"/>
                </a:lnTo>
                <a:close/>
              </a:path>
            </a:pathLst>
          </a:custGeom>
          <a:solidFill>
            <a:srgbClr val="CCFFFF"/>
          </a:solidFill>
          <a:ln w="28575" cap="flat" cmpd="sng">
            <a:solidFill>
              <a:schemeClr val="tx1"/>
            </a:solid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40" name="Oval 96"/>
          <p:cNvSpPr>
            <a:spLocks noChangeArrowheads="1"/>
          </p:cNvSpPr>
          <p:nvPr/>
        </p:nvSpPr>
        <p:spPr bwMode="auto">
          <a:xfrm>
            <a:off x="4229100" y="3652838"/>
            <a:ext cx="144463" cy="158750"/>
          </a:xfrm>
          <a:prstGeom prst="ellipse">
            <a:avLst/>
          </a:prstGeom>
          <a:solidFill>
            <a:srgbClr val="CCFFFF"/>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41" name="Oval 97"/>
          <p:cNvSpPr>
            <a:spLocks noChangeArrowheads="1"/>
          </p:cNvSpPr>
          <p:nvPr/>
        </p:nvSpPr>
        <p:spPr bwMode="auto">
          <a:xfrm>
            <a:off x="3997325" y="4692650"/>
            <a:ext cx="130175" cy="144463"/>
          </a:xfrm>
          <a:prstGeom prst="ellipse">
            <a:avLst/>
          </a:prstGeom>
          <a:solidFill>
            <a:srgbClr val="CCFFFF"/>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42" name="Rectangle 98"/>
          <p:cNvSpPr>
            <a:spLocks noChangeArrowheads="1"/>
          </p:cNvSpPr>
          <p:nvPr/>
        </p:nvSpPr>
        <p:spPr bwMode="auto">
          <a:xfrm>
            <a:off x="5440363" y="3521075"/>
            <a:ext cx="893762" cy="173038"/>
          </a:xfrm>
          <a:prstGeom prst="rect">
            <a:avLst/>
          </a:prstGeom>
          <a:solidFill>
            <a:srgbClr val="FFCC99"/>
          </a:solidFill>
          <a:ln w="2857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43" name="Oval 99"/>
          <p:cNvSpPr>
            <a:spLocks noChangeArrowheads="1"/>
          </p:cNvSpPr>
          <p:nvPr/>
        </p:nvSpPr>
        <p:spPr bwMode="auto">
          <a:xfrm>
            <a:off x="5397500" y="3435350"/>
            <a:ext cx="74613" cy="288925"/>
          </a:xfrm>
          <a:prstGeom prst="ellipse">
            <a:avLst/>
          </a:prstGeom>
          <a:solidFill>
            <a:srgbClr val="FFCC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844" name="Group 100"/>
          <p:cNvGrpSpPr>
            <a:grpSpLocks/>
          </p:cNvGrpSpPr>
          <p:nvPr/>
        </p:nvGrpSpPr>
        <p:grpSpPr bwMode="auto">
          <a:xfrm>
            <a:off x="5700713" y="3406775"/>
            <a:ext cx="3216275" cy="388938"/>
            <a:chOff x="3573" y="1246"/>
            <a:chExt cx="2026" cy="245"/>
          </a:xfrm>
        </p:grpSpPr>
        <p:sp>
          <p:nvSpPr>
            <p:cNvPr id="31845" name="Rectangle 101"/>
            <p:cNvSpPr>
              <a:spLocks noChangeArrowheads="1"/>
            </p:cNvSpPr>
            <p:nvPr/>
          </p:nvSpPr>
          <p:spPr bwMode="auto">
            <a:xfrm>
              <a:off x="5409" y="1273"/>
              <a:ext cx="154" cy="163"/>
            </a:xfrm>
            <a:prstGeom prst="rect">
              <a:avLst/>
            </a:prstGeom>
            <a:solidFill>
              <a:srgbClr val="00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46" name="Rectangle 102"/>
            <p:cNvSpPr>
              <a:spLocks noChangeArrowheads="1"/>
            </p:cNvSpPr>
            <p:nvPr/>
          </p:nvSpPr>
          <p:spPr bwMode="auto">
            <a:xfrm>
              <a:off x="3573" y="1309"/>
              <a:ext cx="1326" cy="128"/>
            </a:xfrm>
            <a:prstGeom prst="rect">
              <a:avLst/>
            </a:prstGeom>
            <a:gradFill rotWithShape="0">
              <a:gsLst>
                <a:gs pos="0">
                  <a:srgbClr val="FFCC99"/>
                </a:gs>
                <a:gs pos="100000">
                  <a:srgbClr val="66FFCC"/>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47" name="Line 103"/>
            <p:cNvSpPr>
              <a:spLocks noChangeShapeType="1"/>
            </p:cNvSpPr>
            <p:nvPr/>
          </p:nvSpPr>
          <p:spPr bwMode="auto">
            <a:xfrm>
              <a:off x="3581" y="1300"/>
              <a:ext cx="1191" cy="1"/>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48" name="Line 104"/>
            <p:cNvSpPr>
              <a:spLocks noChangeShapeType="1"/>
            </p:cNvSpPr>
            <p:nvPr/>
          </p:nvSpPr>
          <p:spPr bwMode="auto">
            <a:xfrm>
              <a:off x="3586" y="1442"/>
              <a:ext cx="1191" cy="1"/>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49" name="Rectangle 105"/>
            <p:cNvSpPr>
              <a:spLocks noChangeArrowheads="1"/>
            </p:cNvSpPr>
            <p:nvPr/>
          </p:nvSpPr>
          <p:spPr bwMode="auto">
            <a:xfrm>
              <a:off x="4763" y="1246"/>
              <a:ext cx="664" cy="245"/>
            </a:xfrm>
            <a:prstGeom prst="rect">
              <a:avLst/>
            </a:prstGeom>
            <a:solidFill>
              <a:srgbClr val="00FF00"/>
            </a:solidFill>
            <a:ln w="2857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0" name="Rectangle 106" descr="Large checker board"/>
            <p:cNvSpPr>
              <a:spLocks noChangeArrowheads="1"/>
            </p:cNvSpPr>
            <p:nvPr/>
          </p:nvSpPr>
          <p:spPr bwMode="auto">
            <a:xfrm>
              <a:off x="4763" y="1273"/>
              <a:ext cx="672" cy="182"/>
            </a:xfrm>
            <a:prstGeom prst="rect">
              <a:avLst/>
            </a:prstGeom>
            <a:pattFill prst="lgCheck">
              <a:fgClr>
                <a:srgbClr val="00FF00"/>
              </a:fgClr>
              <a:bgClr>
                <a:srgbClr val="66FFCC"/>
              </a:bgClr>
            </a:patt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1" name="Rectangle 107"/>
            <p:cNvSpPr>
              <a:spLocks noChangeArrowheads="1"/>
            </p:cNvSpPr>
            <p:nvPr/>
          </p:nvSpPr>
          <p:spPr bwMode="auto">
            <a:xfrm>
              <a:off x="5445" y="1300"/>
              <a:ext cx="154" cy="127"/>
            </a:xfrm>
            <a:prstGeom prst="rect">
              <a:avLst/>
            </a:prstGeom>
            <a:solidFill>
              <a:srgbClr val="66FF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852" name="Group 108"/>
          <p:cNvGrpSpPr>
            <a:grpSpLocks/>
          </p:cNvGrpSpPr>
          <p:nvPr/>
        </p:nvGrpSpPr>
        <p:grpSpPr bwMode="auto">
          <a:xfrm>
            <a:off x="4235450" y="4105275"/>
            <a:ext cx="1252538" cy="2019300"/>
            <a:chOff x="2668" y="2586"/>
            <a:chExt cx="789" cy="1272"/>
          </a:xfrm>
        </p:grpSpPr>
        <p:sp>
          <p:nvSpPr>
            <p:cNvPr id="31853" name="Oval 109"/>
            <p:cNvSpPr>
              <a:spLocks noChangeArrowheads="1"/>
            </p:cNvSpPr>
            <p:nvPr/>
          </p:nvSpPr>
          <p:spPr bwMode="auto">
            <a:xfrm>
              <a:off x="2994" y="3645"/>
              <a:ext cx="228" cy="213"/>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4" name="AutoShape 110"/>
            <p:cNvSpPr>
              <a:spLocks noChangeArrowheads="1"/>
            </p:cNvSpPr>
            <p:nvPr/>
          </p:nvSpPr>
          <p:spPr bwMode="auto">
            <a:xfrm rot="10956">
              <a:off x="2984" y="2959"/>
              <a:ext cx="197" cy="677"/>
            </a:xfrm>
            <a:custGeom>
              <a:avLst/>
              <a:gdLst>
                <a:gd name="G0" fmla="+- 5214 0 0"/>
                <a:gd name="G1" fmla="+- 21600 0 5214"/>
                <a:gd name="G2" fmla="*/ 5214 1 2"/>
                <a:gd name="G3" fmla="+- 21600 0 G2"/>
                <a:gd name="G4" fmla="+/ 5214 21600 2"/>
                <a:gd name="G5" fmla="+/ G1 0 2"/>
                <a:gd name="G6" fmla="*/ 21600 21600 5214"/>
                <a:gd name="G7" fmla="*/ G6 1 2"/>
                <a:gd name="G8" fmla="+- 21600 0 G7"/>
                <a:gd name="G9" fmla="*/ 21600 1 2"/>
                <a:gd name="G10" fmla="+- 5214 0 G9"/>
                <a:gd name="G11" fmla="?: G10 G8 0"/>
                <a:gd name="G12" fmla="?: G10 G7 21600"/>
                <a:gd name="T0" fmla="*/ 18993 w 21600"/>
                <a:gd name="T1" fmla="*/ 10800 h 21600"/>
                <a:gd name="T2" fmla="*/ 10800 w 21600"/>
                <a:gd name="T3" fmla="*/ 21600 h 21600"/>
                <a:gd name="T4" fmla="*/ 2607 w 21600"/>
                <a:gd name="T5" fmla="*/ 10800 h 21600"/>
                <a:gd name="T6" fmla="*/ 10800 w 21600"/>
                <a:gd name="T7" fmla="*/ 0 h 21600"/>
                <a:gd name="T8" fmla="*/ 4407 w 21600"/>
                <a:gd name="T9" fmla="*/ 4407 h 21600"/>
                <a:gd name="T10" fmla="*/ 17193 w 21600"/>
                <a:gd name="T11" fmla="*/ 17193 h 21600"/>
              </a:gdLst>
              <a:ahLst/>
              <a:cxnLst>
                <a:cxn ang="0">
                  <a:pos x="T0" y="T1"/>
                </a:cxn>
                <a:cxn ang="0">
                  <a:pos x="T2" y="T3"/>
                </a:cxn>
                <a:cxn ang="0">
                  <a:pos x="T4" y="T5"/>
                </a:cxn>
                <a:cxn ang="0">
                  <a:pos x="T6" y="T7"/>
                </a:cxn>
              </a:cxnLst>
              <a:rect l="T8" t="T9" r="T10" b="T11"/>
              <a:pathLst>
                <a:path w="21600" h="21600">
                  <a:moveTo>
                    <a:pt x="0" y="0"/>
                  </a:moveTo>
                  <a:lnTo>
                    <a:pt x="5214" y="21600"/>
                  </a:lnTo>
                  <a:lnTo>
                    <a:pt x="16386" y="21600"/>
                  </a:lnTo>
                  <a:lnTo>
                    <a:pt x="21600" y="0"/>
                  </a:lnTo>
                  <a:close/>
                </a:path>
              </a:pathLst>
            </a:cu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5" name="AutoShape 111"/>
            <p:cNvSpPr>
              <a:spLocks noChangeArrowheads="1"/>
            </p:cNvSpPr>
            <p:nvPr/>
          </p:nvSpPr>
          <p:spPr bwMode="auto">
            <a:xfrm rot="10735260" flipV="1">
              <a:off x="2931" y="3297"/>
              <a:ext cx="330" cy="467"/>
            </a:xfrm>
            <a:custGeom>
              <a:avLst/>
              <a:gdLst>
                <a:gd name="G0" fmla="+- 3222 0 0"/>
                <a:gd name="G1" fmla="+- 21600 0 3222"/>
                <a:gd name="G2" fmla="*/ 3222 1 2"/>
                <a:gd name="G3" fmla="+- 21600 0 G2"/>
                <a:gd name="G4" fmla="+/ 3222 21600 2"/>
                <a:gd name="G5" fmla="+/ G1 0 2"/>
                <a:gd name="G6" fmla="*/ 21600 21600 3222"/>
                <a:gd name="G7" fmla="*/ G6 1 2"/>
                <a:gd name="G8" fmla="+- 21600 0 G7"/>
                <a:gd name="G9" fmla="*/ 21600 1 2"/>
                <a:gd name="G10" fmla="+- 3222 0 G9"/>
                <a:gd name="G11" fmla="?: G10 G8 0"/>
                <a:gd name="G12" fmla="?: G10 G7 21600"/>
                <a:gd name="T0" fmla="*/ 19989 w 21600"/>
                <a:gd name="T1" fmla="*/ 10800 h 21600"/>
                <a:gd name="T2" fmla="*/ 10800 w 21600"/>
                <a:gd name="T3" fmla="*/ 21600 h 21600"/>
                <a:gd name="T4" fmla="*/ 1611 w 21600"/>
                <a:gd name="T5" fmla="*/ 10800 h 21600"/>
                <a:gd name="T6" fmla="*/ 10800 w 21600"/>
                <a:gd name="T7" fmla="*/ 0 h 21600"/>
                <a:gd name="T8" fmla="*/ 3411 w 21600"/>
                <a:gd name="T9" fmla="*/ 3411 h 21600"/>
                <a:gd name="T10" fmla="*/ 18189 w 21600"/>
                <a:gd name="T11" fmla="*/ 18189 h 21600"/>
              </a:gdLst>
              <a:ahLst/>
              <a:cxnLst>
                <a:cxn ang="0">
                  <a:pos x="T0" y="T1"/>
                </a:cxn>
                <a:cxn ang="0">
                  <a:pos x="T2" y="T3"/>
                </a:cxn>
                <a:cxn ang="0">
                  <a:pos x="T4" y="T5"/>
                </a:cxn>
                <a:cxn ang="0">
                  <a:pos x="T6" y="T7"/>
                </a:cxn>
              </a:cxnLst>
              <a:rect l="T8" t="T9" r="T10" b="T11"/>
              <a:pathLst>
                <a:path w="21600" h="21600">
                  <a:moveTo>
                    <a:pt x="0" y="0"/>
                  </a:moveTo>
                  <a:lnTo>
                    <a:pt x="3222" y="21600"/>
                  </a:lnTo>
                  <a:lnTo>
                    <a:pt x="18378" y="21600"/>
                  </a:lnTo>
                  <a:lnTo>
                    <a:pt x="21600" y="0"/>
                  </a:lnTo>
                  <a:close/>
                </a:path>
              </a:pathLst>
            </a:custGeom>
            <a:solidFill>
              <a:srgbClr val="DDDDD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6" name="Oval 112"/>
            <p:cNvSpPr>
              <a:spLocks noChangeArrowheads="1"/>
            </p:cNvSpPr>
            <p:nvPr/>
          </p:nvSpPr>
          <p:spPr bwMode="auto">
            <a:xfrm>
              <a:off x="2899" y="3112"/>
              <a:ext cx="360" cy="315"/>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7" name="Oval 113"/>
            <p:cNvSpPr>
              <a:spLocks noChangeArrowheads="1"/>
            </p:cNvSpPr>
            <p:nvPr/>
          </p:nvSpPr>
          <p:spPr bwMode="auto">
            <a:xfrm>
              <a:off x="2946" y="3148"/>
              <a:ext cx="278" cy="259"/>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8" name="Line 114"/>
            <p:cNvSpPr>
              <a:spLocks noChangeShapeType="1"/>
            </p:cNvSpPr>
            <p:nvPr/>
          </p:nvSpPr>
          <p:spPr bwMode="auto">
            <a:xfrm rot="13459043">
              <a:off x="3100" y="3354"/>
              <a:ext cx="277" cy="34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859" name="Group 115"/>
            <p:cNvGrpSpPr>
              <a:grpSpLocks/>
            </p:cNvGrpSpPr>
            <p:nvPr/>
          </p:nvGrpSpPr>
          <p:grpSpPr bwMode="auto">
            <a:xfrm>
              <a:off x="2668" y="2586"/>
              <a:ext cx="789" cy="489"/>
              <a:chOff x="2677" y="1876"/>
              <a:chExt cx="789" cy="489"/>
            </a:xfrm>
          </p:grpSpPr>
          <p:sp>
            <p:nvSpPr>
              <p:cNvPr id="31860" name="Freeform 116"/>
              <p:cNvSpPr>
                <a:spLocks/>
              </p:cNvSpPr>
              <p:nvPr/>
            </p:nvSpPr>
            <p:spPr bwMode="auto">
              <a:xfrm>
                <a:off x="2691" y="1876"/>
                <a:ext cx="763" cy="489"/>
              </a:xfrm>
              <a:custGeom>
                <a:avLst/>
                <a:gdLst>
                  <a:gd name="T0" fmla="*/ 0 w 1389"/>
                  <a:gd name="T1" fmla="*/ 0 h 937"/>
                  <a:gd name="T2" fmla="*/ 1389 w 1389"/>
                  <a:gd name="T3" fmla="*/ 0 h 937"/>
                  <a:gd name="T4" fmla="*/ 1389 w 1389"/>
                  <a:gd name="T5" fmla="*/ 937 h 937"/>
                  <a:gd name="T6" fmla="*/ 936 w 1389"/>
                  <a:gd name="T7" fmla="*/ 781 h 937"/>
                  <a:gd name="T8" fmla="*/ 726 w 1389"/>
                  <a:gd name="T9" fmla="*/ 737 h 937"/>
                  <a:gd name="T10" fmla="*/ 663 w 1389"/>
                  <a:gd name="T11" fmla="*/ 737 h 937"/>
                  <a:gd name="T12" fmla="*/ 484 w 1389"/>
                  <a:gd name="T13" fmla="*/ 790 h 937"/>
                  <a:gd name="T14" fmla="*/ 0 w 1389"/>
                  <a:gd name="T15" fmla="*/ 937 h 937"/>
                  <a:gd name="T16" fmla="*/ 0 w 1389"/>
                  <a:gd name="T17" fmla="*/ 0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9" h="937">
                    <a:moveTo>
                      <a:pt x="0" y="0"/>
                    </a:moveTo>
                    <a:lnTo>
                      <a:pt x="1389" y="0"/>
                    </a:lnTo>
                    <a:lnTo>
                      <a:pt x="1389" y="937"/>
                    </a:lnTo>
                    <a:lnTo>
                      <a:pt x="936" y="781"/>
                    </a:lnTo>
                    <a:lnTo>
                      <a:pt x="726" y="737"/>
                    </a:lnTo>
                    <a:lnTo>
                      <a:pt x="663" y="737"/>
                    </a:lnTo>
                    <a:lnTo>
                      <a:pt x="484" y="790"/>
                    </a:lnTo>
                    <a:lnTo>
                      <a:pt x="0" y="937"/>
                    </a:lnTo>
                    <a:lnTo>
                      <a:pt x="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61" name="Oval 117"/>
              <p:cNvSpPr>
                <a:spLocks noChangeArrowheads="1"/>
              </p:cNvSpPr>
              <p:nvPr/>
            </p:nvSpPr>
            <p:spPr bwMode="auto">
              <a:xfrm>
                <a:off x="2975" y="2042"/>
                <a:ext cx="213" cy="197"/>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62" name="Rectangle 118" descr="Wave"/>
              <p:cNvSpPr>
                <a:spLocks noChangeArrowheads="1"/>
              </p:cNvSpPr>
              <p:nvPr/>
            </p:nvSpPr>
            <p:spPr bwMode="auto">
              <a:xfrm>
                <a:off x="2679" y="1908"/>
                <a:ext cx="787" cy="28"/>
              </a:xfrm>
              <a:prstGeom prst="rect">
                <a:avLst/>
              </a:prstGeom>
              <a:pattFill prst="wave">
                <a:fgClr>
                  <a:schemeClr val="tx2"/>
                </a:fgClr>
                <a:bgClr>
                  <a:schemeClr val="bg1"/>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63" name="Rectangle 119" descr="Plaid"/>
              <p:cNvSpPr>
                <a:spLocks noChangeArrowheads="1"/>
              </p:cNvSpPr>
              <p:nvPr/>
            </p:nvSpPr>
            <p:spPr bwMode="auto">
              <a:xfrm>
                <a:off x="2677" y="1959"/>
                <a:ext cx="787" cy="27"/>
              </a:xfrm>
              <a:prstGeom prst="rect">
                <a:avLst/>
              </a:prstGeom>
              <a:pattFill prst="plaid">
                <a:fgClr>
                  <a:schemeClr val="tx1"/>
                </a:fgClr>
                <a:bgClr>
                  <a:srgbClr val="FFFFFF"/>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864" name="Oval 120"/>
            <p:cNvSpPr>
              <a:spLocks noChangeArrowheads="1"/>
            </p:cNvSpPr>
            <p:nvPr/>
          </p:nvSpPr>
          <p:spPr bwMode="auto">
            <a:xfrm>
              <a:off x="3007" y="3654"/>
              <a:ext cx="187" cy="179"/>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65" name="Line 121"/>
            <p:cNvSpPr>
              <a:spLocks noChangeShapeType="1"/>
            </p:cNvSpPr>
            <p:nvPr/>
          </p:nvSpPr>
          <p:spPr bwMode="auto">
            <a:xfrm rot="11707382">
              <a:off x="2837" y="3298"/>
              <a:ext cx="214" cy="45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66" name="Arc 122"/>
            <p:cNvSpPr>
              <a:spLocks/>
            </p:cNvSpPr>
            <p:nvPr/>
          </p:nvSpPr>
          <p:spPr bwMode="auto">
            <a:xfrm flipH="1">
              <a:off x="2736" y="2940"/>
              <a:ext cx="490" cy="324"/>
            </a:xfrm>
            <a:custGeom>
              <a:avLst/>
              <a:gdLst>
                <a:gd name="G0" fmla="+- 0 0 0"/>
                <a:gd name="G1" fmla="+- 20815 0 0"/>
                <a:gd name="G2" fmla="+- 21600 0 0"/>
                <a:gd name="T0" fmla="*/ 5769 w 21600"/>
                <a:gd name="T1" fmla="*/ 0 h 20815"/>
                <a:gd name="T2" fmla="*/ 21600 w 21600"/>
                <a:gd name="T3" fmla="*/ 20815 h 20815"/>
                <a:gd name="T4" fmla="*/ 0 w 21600"/>
                <a:gd name="T5" fmla="*/ 20815 h 20815"/>
              </a:gdLst>
              <a:ahLst/>
              <a:cxnLst>
                <a:cxn ang="0">
                  <a:pos x="T0" y="T1"/>
                </a:cxn>
                <a:cxn ang="0">
                  <a:pos x="T2" y="T3"/>
                </a:cxn>
                <a:cxn ang="0">
                  <a:pos x="T4" y="T5"/>
                </a:cxn>
              </a:cxnLst>
              <a:rect l="0" t="0" r="r" b="b"/>
              <a:pathLst>
                <a:path w="21600" h="20815" fill="none" extrusionOk="0">
                  <a:moveTo>
                    <a:pt x="5769" y="-1"/>
                  </a:moveTo>
                  <a:cubicBezTo>
                    <a:pt x="15123" y="2592"/>
                    <a:pt x="21600" y="11107"/>
                    <a:pt x="21600" y="20815"/>
                  </a:cubicBezTo>
                </a:path>
                <a:path w="21600" h="20815" stroke="0" extrusionOk="0">
                  <a:moveTo>
                    <a:pt x="5769" y="-1"/>
                  </a:moveTo>
                  <a:cubicBezTo>
                    <a:pt x="15123" y="2592"/>
                    <a:pt x="21600" y="11107"/>
                    <a:pt x="21600" y="20815"/>
                  </a:cubicBezTo>
                  <a:lnTo>
                    <a:pt x="0" y="20815"/>
                  </a:lnTo>
                  <a:close/>
                </a:path>
              </a:pathLst>
            </a:custGeom>
            <a:noFill/>
            <a:ln w="38100">
              <a:solidFill>
                <a:schemeClr val="tx1"/>
              </a:solidFill>
              <a:round/>
              <a:headEn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868" name="Group 124"/>
          <p:cNvGrpSpPr>
            <a:grpSpLocks/>
          </p:cNvGrpSpPr>
          <p:nvPr/>
        </p:nvGrpSpPr>
        <p:grpSpPr bwMode="auto">
          <a:xfrm>
            <a:off x="319088" y="5267325"/>
            <a:ext cx="3275012" cy="865188"/>
            <a:chOff x="201" y="3318"/>
            <a:chExt cx="2063" cy="545"/>
          </a:xfrm>
        </p:grpSpPr>
        <p:sp>
          <p:nvSpPr>
            <p:cNvPr id="31791" name="Text Box 47"/>
            <p:cNvSpPr txBox="1">
              <a:spLocks noChangeArrowheads="1"/>
            </p:cNvSpPr>
            <p:nvPr/>
          </p:nvSpPr>
          <p:spPr bwMode="auto">
            <a:xfrm>
              <a:off x="201" y="3318"/>
              <a:ext cx="2063"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i="0"/>
                <a:t>The Two Stroke Engine</a:t>
              </a:r>
            </a:p>
          </p:txBody>
        </p:sp>
        <p:sp>
          <p:nvSpPr>
            <p:cNvPr id="31867" name="Text Box 123"/>
            <p:cNvSpPr txBox="1">
              <a:spLocks noChangeArrowheads="1"/>
            </p:cNvSpPr>
            <p:nvPr/>
          </p:nvSpPr>
          <p:spPr bwMode="auto">
            <a:xfrm>
              <a:off x="794" y="3575"/>
              <a:ext cx="750" cy="2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sz="2400" i="0"/>
                <a:t>Slide 01</a:t>
              </a:r>
            </a:p>
          </p:txBody>
        </p:sp>
      </p:grpSp>
      <p:sp>
        <p:nvSpPr>
          <p:cNvPr id="31869" name="WordArt 125"/>
          <p:cNvSpPr>
            <a:spLocks noChangeArrowheads="1" noChangeShapeType="1" noTextEdit="1"/>
          </p:cNvSpPr>
          <p:nvPr/>
        </p:nvSpPr>
        <p:spPr bwMode="auto">
          <a:xfrm>
            <a:off x="176213" y="3019425"/>
            <a:ext cx="3711575" cy="455613"/>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1.  Intake  and Compression Stroke</a:t>
            </a:r>
          </a:p>
        </p:txBody>
      </p:sp>
      <p:grpSp>
        <p:nvGrpSpPr>
          <p:cNvPr id="31875" name="Group 131"/>
          <p:cNvGrpSpPr>
            <a:grpSpLocks/>
          </p:cNvGrpSpPr>
          <p:nvPr/>
        </p:nvGrpSpPr>
        <p:grpSpPr bwMode="auto">
          <a:xfrm>
            <a:off x="6502400" y="5235575"/>
            <a:ext cx="1373188" cy="188913"/>
            <a:chOff x="4096" y="3298"/>
            <a:chExt cx="865" cy="119"/>
          </a:xfrm>
        </p:grpSpPr>
        <p:grpSp>
          <p:nvGrpSpPr>
            <p:cNvPr id="31874" name="Group 130"/>
            <p:cNvGrpSpPr>
              <a:grpSpLocks/>
            </p:cNvGrpSpPr>
            <p:nvPr/>
          </p:nvGrpSpPr>
          <p:grpSpPr bwMode="auto">
            <a:xfrm>
              <a:off x="4096" y="3298"/>
              <a:ext cx="151" cy="93"/>
              <a:chOff x="4096" y="3298"/>
              <a:chExt cx="151" cy="93"/>
            </a:xfrm>
          </p:grpSpPr>
          <p:sp>
            <p:nvSpPr>
              <p:cNvPr id="31806" name="Oval 62"/>
              <p:cNvSpPr>
                <a:spLocks noChangeArrowheads="1"/>
              </p:cNvSpPr>
              <p:nvPr/>
            </p:nvSpPr>
            <p:spPr bwMode="auto">
              <a:xfrm rot="16200000" flipH="1">
                <a:off x="4158" y="3316"/>
                <a:ext cx="32" cy="63"/>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05" name="Line 61"/>
              <p:cNvSpPr>
                <a:spLocks noChangeShapeType="1"/>
              </p:cNvSpPr>
              <p:nvPr/>
            </p:nvSpPr>
            <p:spPr bwMode="auto">
              <a:xfrm rot="16200000" flipH="1">
                <a:off x="4125" y="3269"/>
                <a:ext cx="93" cy="151"/>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870" name="Group 126"/>
            <p:cNvGrpSpPr>
              <a:grpSpLocks/>
            </p:cNvGrpSpPr>
            <p:nvPr/>
          </p:nvGrpSpPr>
          <p:grpSpPr bwMode="auto">
            <a:xfrm>
              <a:off x="4811" y="3323"/>
              <a:ext cx="150" cy="94"/>
              <a:chOff x="1348" y="1323"/>
              <a:chExt cx="150" cy="94"/>
            </a:xfrm>
          </p:grpSpPr>
          <p:sp>
            <p:nvSpPr>
              <p:cNvPr id="31871" name="Line 127"/>
              <p:cNvSpPr>
                <a:spLocks noChangeShapeType="1"/>
              </p:cNvSpPr>
              <p:nvPr/>
            </p:nvSpPr>
            <p:spPr bwMode="auto">
              <a:xfrm rot="7248788">
                <a:off x="1376" y="1295"/>
                <a:ext cx="94" cy="15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72" name="Oval 128"/>
              <p:cNvSpPr>
                <a:spLocks noChangeArrowheads="1"/>
              </p:cNvSpPr>
              <p:nvPr/>
            </p:nvSpPr>
            <p:spPr bwMode="auto">
              <a:xfrm rot="21424219">
                <a:off x="1409" y="1341"/>
                <a:ext cx="32" cy="63"/>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Tree>
    <p:extLst>
      <p:ext uri="{BB962C8B-B14F-4D97-AF65-F5344CB8AC3E}">
        <p14:creationId xmlns="" xmlns:p14="http://schemas.microsoft.com/office/powerpoint/2010/main" val="1064624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reeform 2"/>
          <p:cNvSpPr>
            <a:spLocks/>
          </p:cNvSpPr>
          <p:nvPr/>
        </p:nvSpPr>
        <p:spPr bwMode="auto">
          <a:xfrm>
            <a:off x="3910013" y="3594100"/>
            <a:ext cx="1933575" cy="2684463"/>
          </a:xfrm>
          <a:custGeom>
            <a:avLst/>
            <a:gdLst>
              <a:gd name="T0" fmla="*/ 219 w 1209"/>
              <a:gd name="T1" fmla="*/ 0 h 1709"/>
              <a:gd name="T2" fmla="*/ 219 w 1209"/>
              <a:gd name="T3" fmla="*/ 572 h 1709"/>
              <a:gd name="T4" fmla="*/ 0 w 1209"/>
              <a:gd name="T5" fmla="*/ 791 h 1709"/>
              <a:gd name="T6" fmla="*/ 10 w 1209"/>
              <a:gd name="T7" fmla="*/ 1427 h 1709"/>
              <a:gd name="T8" fmla="*/ 200 w 1209"/>
              <a:gd name="T9" fmla="*/ 1709 h 1709"/>
              <a:gd name="T10" fmla="*/ 1019 w 1209"/>
              <a:gd name="T11" fmla="*/ 1709 h 1709"/>
              <a:gd name="T12" fmla="*/ 1209 w 1209"/>
              <a:gd name="T13" fmla="*/ 1409 h 1709"/>
              <a:gd name="T14" fmla="*/ 1191 w 1209"/>
              <a:gd name="T15" fmla="*/ 836 h 1709"/>
              <a:gd name="T16" fmla="*/ 1191 w 1209"/>
              <a:gd name="T17" fmla="*/ 782 h 1709"/>
              <a:gd name="T18" fmla="*/ 973 w 1209"/>
              <a:gd name="T19" fmla="*/ 563 h 1709"/>
              <a:gd name="T20" fmla="*/ 973 w 1209"/>
              <a:gd name="T21" fmla="*/ 109 h 1709"/>
              <a:gd name="T22" fmla="*/ 982 w 1209"/>
              <a:gd name="T23" fmla="*/ 9 h 1709"/>
              <a:gd name="T24" fmla="*/ 219 w 1209"/>
              <a:gd name="T25" fmla="*/ 0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9" h="1709">
                <a:moveTo>
                  <a:pt x="219" y="0"/>
                </a:moveTo>
                <a:lnTo>
                  <a:pt x="219" y="572"/>
                </a:lnTo>
                <a:lnTo>
                  <a:pt x="0" y="791"/>
                </a:lnTo>
                <a:lnTo>
                  <a:pt x="10" y="1427"/>
                </a:lnTo>
                <a:lnTo>
                  <a:pt x="200" y="1709"/>
                </a:lnTo>
                <a:lnTo>
                  <a:pt x="1019" y="1709"/>
                </a:lnTo>
                <a:lnTo>
                  <a:pt x="1209" y="1409"/>
                </a:lnTo>
                <a:lnTo>
                  <a:pt x="1191" y="836"/>
                </a:lnTo>
                <a:lnTo>
                  <a:pt x="1191" y="782"/>
                </a:lnTo>
                <a:lnTo>
                  <a:pt x="973" y="563"/>
                </a:lnTo>
                <a:lnTo>
                  <a:pt x="973" y="109"/>
                </a:lnTo>
                <a:lnTo>
                  <a:pt x="982" y="9"/>
                </a:lnTo>
                <a:lnTo>
                  <a:pt x="219" y="0"/>
                </a:lnTo>
                <a:close/>
              </a:path>
            </a:pathLst>
          </a:custGeom>
          <a:solidFill>
            <a:srgbClr val="CCFFFF"/>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3" name="Rectangle 3"/>
          <p:cNvSpPr>
            <a:spLocks noChangeArrowheads="1"/>
          </p:cNvSpPr>
          <p:nvPr/>
        </p:nvSpPr>
        <p:spPr bwMode="auto">
          <a:xfrm>
            <a:off x="4240213" y="2671763"/>
            <a:ext cx="1254125" cy="423862"/>
          </a:xfrm>
          <a:prstGeom prst="rect">
            <a:avLst/>
          </a:prstGeom>
          <a:gradFill rotWithShape="0">
            <a:gsLst>
              <a:gs pos="0">
                <a:srgbClr val="CCFFFF"/>
              </a:gs>
              <a:gs pos="100000">
                <a:srgbClr val="FFCC99"/>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4" name="Rectangle 4"/>
          <p:cNvSpPr>
            <a:spLocks noChangeArrowheads="1"/>
          </p:cNvSpPr>
          <p:nvPr/>
        </p:nvSpPr>
        <p:spPr bwMode="auto">
          <a:xfrm>
            <a:off x="4248150" y="2463800"/>
            <a:ext cx="93663" cy="120650"/>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5" name="Freeform 5"/>
          <p:cNvSpPr>
            <a:spLocks/>
          </p:cNvSpPr>
          <p:nvPr/>
        </p:nvSpPr>
        <p:spPr bwMode="auto">
          <a:xfrm>
            <a:off x="3679825" y="2281238"/>
            <a:ext cx="695325" cy="2667000"/>
          </a:xfrm>
          <a:custGeom>
            <a:avLst/>
            <a:gdLst>
              <a:gd name="T0" fmla="*/ 391 w 773"/>
              <a:gd name="T1" fmla="*/ 0 h 3218"/>
              <a:gd name="T2" fmla="*/ 391 w 773"/>
              <a:gd name="T3" fmla="*/ 2673 h 3218"/>
              <a:gd name="T4" fmla="*/ 109 w 773"/>
              <a:gd name="T5" fmla="*/ 2982 h 3218"/>
              <a:gd name="T6" fmla="*/ 109 w 773"/>
              <a:gd name="T7" fmla="*/ 3109 h 3218"/>
              <a:gd name="T8" fmla="*/ 0 w 773"/>
              <a:gd name="T9" fmla="*/ 3109 h 3218"/>
              <a:gd name="T10" fmla="*/ 0 w 773"/>
              <a:gd name="T11" fmla="*/ 3218 h 3218"/>
              <a:gd name="T12" fmla="*/ 246 w 773"/>
              <a:gd name="T13" fmla="*/ 3218 h 3218"/>
              <a:gd name="T14" fmla="*/ 255 w 773"/>
              <a:gd name="T15" fmla="*/ 3045 h 3218"/>
              <a:gd name="T16" fmla="*/ 618 w 773"/>
              <a:gd name="T17" fmla="*/ 2636 h 3218"/>
              <a:gd name="T18" fmla="*/ 618 w 773"/>
              <a:gd name="T19" fmla="*/ 463 h 3218"/>
              <a:gd name="T20" fmla="*/ 719 w 773"/>
              <a:gd name="T21" fmla="*/ 465 h 3218"/>
              <a:gd name="T22" fmla="*/ 773 w 773"/>
              <a:gd name="T23" fmla="*/ 411 h 3218"/>
              <a:gd name="T24" fmla="*/ 773 w 773"/>
              <a:gd name="T25" fmla="*/ 189 h 3218"/>
              <a:gd name="T26" fmla="*/ 655 w 773"/>
              <a:gd name="T27" fmla="*/ 82 h 3218"/>
              <a:gd name="T28" fmla="*/ 391 w 773"/>
              <a:gd name="T29" fmla="*/ 0 h 3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3" h="3218">
                <a:moveTo>
                  <a:pt x="391" y="0"/>
                </a:moveTo>
                <a:lnTo>
                  <a:pt x="391" y="2673"/>
                </a:lnTo>
                <a:lnTo>
                  <a:pt x="109" y="2982"/>
                </a:lnTo>
                <a:lnTo>
                  <a:pt x="109" y="3109"/>
                </a:lnTo>
                <a:lnTo>
                  <a:pt x="0" y="3109"/>
                </a:lnTo>
                <a:lnTo>
                  <a:pt x="0" y="3218"/>
                </a:lnTo>
                <a:lnTo>
                  <a:pt x="246" y="3218"/>
                </a:lnTo>
                <a:lnTo>
                  <a:pt x="255" y="3045"/>
                </a:lnTo>
                <a:lnTo>
                  <a:pt x="618" y="2636"/>
                </a:lnTo>
                <a:lnTo>
                  <a:pt x="618" y="463"/>
                </a:lnTo>
                <a:lnTo>
                  <a:pt x="719" y="465"/>
                </a:lnTo>
                <a:lnTo>
                  <a:pt x="773" y="411"/>
                </a:lnTo>
                <a:lnTo>
                  <a:pt x="773" y="189"/>
                </a:lnTo>
                <a:lnTo>
                  <a:pt x="655" y="82"/>
                </a:lnTo>
                <a:lnTo>
                  <a:pt x="391" y="0"/>
                </a:lnTo>
                <a:close/>
              </a:path>
            </a:pathLst>
          </a:custGeom>
          <a:solidFill>
            <a:schemeClr val="accent1"/>
          </a:solidFill>
          <a:ln w="38100"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6" name="Rectangle 6"/>
          <p:cNvSpPr>
            <a:spLocks noChangeArrowheads="1"/>
          </p:cNvSpPr>
          <p:nvPr/>
        </p:nvSpPr>
        <p:spPr bwMode="auto">
          <a:xfrm>
            <a:off x="4098925" y="2719388"/>
            <a:ext cx="74613" cy="654050"/>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7" name="Rectangle 7"/>
          <p:cNvSpPr>
            <a:spLocks noChangeArrowheads="1"/>
          </p:cNvSpPr>
          <p:nvPr/>
        </p:nvSpPr>
        <p:spPr bwMode="auto">
          <a:xfrm>
            <a:off x="4098925" y="3473450"/>
            <a:ext cx="77788" cy="898525"/>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8" name="Freeform 8"/>
          <p:cNvSpPr>
            <a:spLocks/>
          </p:cNvSpPr>
          <p:nvPr/>
        </p:nvSpPr>
        <p:spPr bwMode="auto">
          <a:xfrm flipH="1">
            <a:off x="5353050" y="2284413"/>
            <a:ext cx="704850" cy="2667000"/>
          </a:xfrm>
          <a:custGeom>
            <a:avLst/>
            <a:gdLst>
              <a:gd name="T0" fmla="*/ 391 w 782"/>
              <a:gd name="T1" fmla="*/ 0 h 3218"/>
              <a:gd name="T2" fmla="*/ 391 w 782"/>
              <a:gd name="T3" fmla="*/ 2673 h 3218"/>
              <a:gd name="T4" fmla="*/ 109 w 782"/>
              <a:gd name="T5" fmla="*/ 2982 h 3218"/>
              <a:gd name="T6" fmla="*/ 109 w 782"/>
              <a:gd name="T7" fmla="*/ 3109 h 3218"/>
              <a:gd name="T8" fmla="*/ 0 w 782"/>
              <a:gd name="T9" fmla="*/ 3109 h 3218"/>
              <a:gd name="T10" fmla="*/ 0 w 782"/>
              <a:gd name="T11" fmla="*/ 3218 h 3218"/>
              <a:gd name="T12" fmla="*/ 246 w 782"/>
              <a:gd name="T13" fmla="*/ 3218 h 3218"/>
              <a:gd name="T14" fmla="*/ 255 w 782"/>
              <a:gd name="T15" fmla="*/ 3045 h 3218"/>
              <a:gd name="T16" fmla="*/ 618 w 782"/>
              <a:gd name="T17" fmla="*/ 2636 h 3218"/>
              <a:gd name="T18" fmla="*/ 618 w 782"/>
              <a:gd name="T19" fmla="*/ 463 h 3218"/>
              <a:gd name="T20" fmla="*/ 700 w 782"/>
              <a:gd name="T21" fmla="*/ 463 h 3218"/>
              <a:gd name="T22" fmla="*/ 782 w 782"/>
              <a:gd name="T23" fmla="*/ 391 h 3218"/>
              <a:gd name="T24" fmla="*/ 782 w 782"/>
              <a:gd name="T25" fmla="*/ 182 h 3218"/>
              <a:gd name="T26" fmla="*/ 655 w 782"/>
              <a:gd name="T27" fmla="*/ 82 h 3218"/>
              <a:gd name="T28" fmla="*/ 391 w 782"/>
              <a:gd name="T29" fmla="*/ 0 h 3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2" h="3218">
                <a:moveTo>
                  <a:pt x="391" y="0"/>
                </a:moveTo>
                <a:lnTo>
                  <a:pt x="391" y="2673"/>
                </a:lnTo>
                <a:lnTo>
                  <a:pt x="109" y="2982"/>
                </a:lnTo>
                <a:lnTo>
                  <a:pt x="109" y="3109"/>
                </a:lnTo>
                <a:lnTo>
                  <a:pt x="0" y="3109"/>
                </a:lnTo>
                <a:lnTo>
                  <a:pt x="0" y="3218"/>
                </a:lnTo>
                <a:lnTo>
                  <a:pt x="246" y="3218"/>
                </a:lnTo>
                <a:lnTo>
                  <a:pt x="255" y="3045"/>
                </a:lnTo>
                <a:lnTo>
                  <a:pt x="618" y="2636"/>
                </a:lnTo>
                <a:lnTo>
                  <a:pt x="618" y="463"/>
                </a:lnTo>
                <a:lnTo>
                  <a:pt x="700" y="463"/>
                </a:lnTo>
                <a:lnTo>
                  <a:pt x="782" y="391"/>
                </a:lnTo>
                <a:lnTo>
                  <a:pt x="782" y="182"/>
                </a:lnTo>
                <a:lnTo>
                  <a:pt x="655" y="82"/>
                </a:lnTo>
                <a:lnTo>
                  <a:pt x="391" y="0"/>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9" name="Rectangle 9"/>
          <p:cNvSpPr>
            <a:spLocks noChangeArrowheads="1"/>
          </p:cNvSpPr>
          <p:nvPr/>
        </p:nvSpPr>
        <p:spPr bwMode="auto">
          <a:xfrm flipH="1">
            <a:off x="5561013" y="2967038"/>
            <a:ext cx="77787" cy="1409700"/>
          </a:xfrm>
          <a:prstGeom prst="rect">
            <a:avLst/>
          </a:prstGeom>
          <a:solidFill>
            <a:srgbClr val="00CCFF"/>
          </a:solidFill>
          <a:ln>
            <a:noFill/>
          </a:ln>
          <a:effectLst/>
          <a:extLs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0970" name="Group 10"/>
          <p:cNvGrpSpPr>
            <a:grpSpLocks/>
          </p:cNvGrpSpPr>
          <p:nvPr/>
        </p:nvGrpSpPr>
        <p:grpSpPr bwMode="auto">
          <a:xfrm rot="5400000" flipH="1">
            <a:off x="5658645" y="2443956"/>
            <a:ext cx="239712" cy="733425"/>
            <a:chOff x="700" y="728"/>
            <a:chExt cx="464" cy="1427"/>
          </a:xfrm>
        </p:grpSpPr>
        <p:sp>
          <p:nvSpPr>
            <p:cNvPr id="40971" name="Rectangle 11"/>
            <p:cNvSpPr>
              <a:spLocks noChangeArrowheads="1"/>
            </p:cNvSpPr>
            <p:nvPr/>
          </p:nvSpPr>
          <p:spPr bwMode="auto">
            <a:xfrm>
              <a:off x="927" y="2001"/>
              <a:ext cx="47" cy="82"/>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2" name="AutoShape 12"/>
            <p:cNvSpPr>
              <a:spLocks noChangeArrowheads="1"/>
            </p:cNvSpPr>
            <p:nvPr/>
          </p:nvSpPr>
          <p:spPr bwMode="auto">
            <a:xfrm>
              <a:off x="800" y="1682"/>
              <a:ext cx="291" cy="34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3" name="Rectangle 13"/>
            <p:cNvSpPr>
              <a:spLocks noChangeArrowheads="1"/>
            </p:cNvSpPr>
            <p:nvPr/>
          </p:nvSpPr>
          <p:spPr bwMode="auto">
            <a:xfrm>
              <a:off x="700" y="1509"/>
              <a:ext cx="464" cy="182"/>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4" name="AutoShape 14"/>
            <p:cNvSpPr>
              <a:spLocks noChangeArrowheads="1"/>
            </p:cNvSpPr>
            <p:nvPr/>
          </p:nvSpPr>
          <p:spPr bwMode="auto">
            <a:xfrm flipV="1">
              <a:off x="791" y="864"/>
              <a:ext cx="292" cy="64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5" name="Freeform 15"/>
            <p:cNvSpPr>
              <a:spLocks/>
            </p:cNvSpPr>
            <p:nvPr/>
          </p:nvSpPr>
          <p:spPr bwMode="auto">
            <a:xfrm>
              <a:off x="873" y="2019"/>
              <a:ext cx="119" cy="136"/>
            </a:xfrm>
            <a:custGeom>
              <a:avLst/>
              <a:gdLst>
                <a:gd name="T0" fmla="*/ 0 w 246"/>
                <a:gd name="T1" fmla="*/ 91 h 218"/>
                <a:gd name="T2" fmla="*/ 9 w 246"/>
                <a:gd name="T3" fmla="*/ 182 h 218"/>
                <a:gd name="T4" fmla="*/ 246 w 246"/>
                <a:gd name="T5" fmla="*/ 218 h 218"/>
                <a:gd name="T6" fmla="*/ 227 w 246"/>
                <a:gd name="T7" fmla="*/ 155 h 218"/>
                <a:gd name="T8" fmla="*/ 91 w 246"/>
                <a:gd name="T9" fmla="*/ 128 h 218"/>
                <a:gd name="T10" fmla="*/ 64 w 246"/>
                <a:gd name="T11" fmla="*/ 0 h 218"/>
                <a:gd name="T12" fmla="*/ 0 w 246"/>
                <a:gd name="T13" fmla="*/ 9 h 218"/>
                <a:gd name="T14" fmla="*/ 0 w 246"/>
                <a:gd name="T15" fmla="*/ 91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18">
                  <a:moveTo>
                    <a:pt x="0" y="91"/>
                  </a:moveTo>
                  <a:cubicBezTo>
                    <a:pt x="10" y="164"/>
                    <a:pt x="9" y="133"/>
                    <a:pt x="9" y="182"/>
                  </a:cubicBezTo>
                  <a:lnTo>
                    <a:pt x="246" y="218"/>
                  </a:lnTo>
                  <a:lnTo>
                    <a:pt x="227" y="155"/>
                  </a:lnTo>
                  <a:lnTo>
                    <a:pt x="91" y="128"/>
                  </a:lnTo>
                  <a:lnTo>
                    <a:pt x="64" y="0"/>
                  </a:lnTo>
                  <a:lnTo>
                    <a:pt x="0" y="9"/>
                  </a:lnTo>
                  <a:lnTo>
                    <a:pt x="0" y="91"/>
                  </a:lnTo>
                  <a:close/>
                </a:path>
              </a:pathLst>
            </a:cu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6" name="Rectangle 16"/>
            <p:cNvSpPr>
              <a:spLocks noChangeArrowheads="1"/>
            </p:cNvSpPr>
            <p:nvPr/>
          </p:nvSpPr>
          <p:spPr bwMode="auto">
            <a:xfrm>
              <a:off x="700" y="1547"/>
              <a:ext cx="118" cy="135"/>
            </a:xfrm>
            <a:prstGeom prst="rect">
              <a:avLst/>
            </a:prstGeom>
            <a:gradFill rotWithShape="0">
              <a:gsLst>
                <a:gs pos="0">
                  <a:schemeClr val="folHlink">
                    <a:gamma/>
                    <a:shade val="46275"/>
                    <a:invGamma/>
                  </a:schemeClr>
                </a:gs>
                <a:gs pos="100000">
                  <a:schemeClr val="folHlink"/>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7" name="Rectangle 17"/>
            <p:cNvSpPr>
              <a:spLocks noChangeArrowheads="1"/>
            </p:cNvSpPr>
            <p:nvPr/>
          </p:nvSpPr>
          <p:spPr bwMode="auto">
            <a:xfrm>
              <a:off x="1042" y="1542"/>
              <a:ext cx="118" cy="145"/>
            </a:xfrm>
            <a:prstGeom prst="rect">
              <a:avLst/>
            </a:prstGeom>
            <a:gradFill rotWithShape="0">
              <a:gsLst>
                <a:gs pos="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8" name="Rectangle 18"/>
            <p:cNvSpPr>
              <a:spLocks noChangeArrowheads="1"/>
            </p:cNvSpPr>
            <p:nvPr/>
          </p:nvSpPr>
          <p:spPr bwMode="auto">
            <a:xfrm>
              <a:off x="818" y="1545"/>
              <a:ext cx="227" cy="146"/>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9" name="Rectangle 19"/>
            <p:cNvSpPr>
              <a:spLocks noChangeArrowheads="1"/>
            </p:cNvSpPr>
            <p:nvPr/>
          </p:nvSpPr>
          <p:spPr bwMode="auto">
            <a:xfrm>
              <a:off x="909" y="728"/>
              <a:ext cx="56" cy="137"/>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0981" name="Text Box 21"/>
          <p:cNvSpPr txBox="1">
            <a:spLocks noChangeArrowheads="1"/>
          </p:cNvSpPr>
          <p:nvPr/>
        </p:nvSpPr>
        <p:spPr bwMode="auto">
          <a:xfrm>
            <a:off x="527050" y="849313"/>
            <a:ext cx="5568950"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800" b="1" i="0">
                <a:solidFill>
                  <a:srgbClr val="FF3300"/>
                </a:solidFill>
              </a:rPr>
              <a:t>Internal Combustion Engine Basics</a:t>
            </a:r>
            <a:endParaRPr lang="en-US" sz="2400" i="0"/>
          </a:p>
        </p:txBody>
      </p:sp>
      <p:sp>
        <p:nvSpPr>
          <p:cNvPr id="40982" name="Text Box 22"/>
          <p:cNvSpPr txBox="1">
            <a:spLocks noChangeArrowheads="1"/>
          </p:cNvSpPr>
          <p:nvPr/>
        </p:nvSpPr>
        <p:spPr bwMode="auto">
          <a:xfrm>
            <a:off x="8175625" y="6167438"/>
            <a:ext cx="64452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a:r>
              <a:rPr lang="en-US" sz="1000" i="0"/>
              <a:t>D. Abata</a:t>
            </a:r>
            <a:endParaRPr lang="en-US" sz="2400" i="0"/>
          </a:p>
        </p:txBody>
      </p:sp>
      <p:sp>
        <p:nvSpPr>
          <p:cNvPr id="40983" name="Arc 23"/>
          <p:cNvSpPr>
            <a:spLocks/>
          </p:cNvSpPr>
          <p:nvPr/>
        </p:nvSpPr>
        <p:spPr bwMode="auto">
          <a:xfrm flipH="1">
            <a:off x="4343400" y="4667250"/>
            <a:ext cx="777875" cy="514350"/>
          </a:xfrm>
          <a:custGeom>
            <a:avLst/>
            <a:gdLst>
              <a:gd name="G0" fmla="+- 0 0 0"/>
              <a:gd name="G1" fmla="+- 20815 0 0"/>
              <a:gd name="G2" fmla="+- 21600 0 0"/>
              <a:gd name="T0" fmla="*/ 5769 w 21600"/>
              <a:gd name="T1" fmla="*/ 0 h 20815"/>
              <a:gd name="T2" fmla="*/ 21600 w 21600"/>
              <a:gd name="T3" fmla="*/ 20815 h 20815"/>
              <a:gd name="T4" fmla="*/ 0 w 21600"/>
              <a:gd name="T5" fmla="*/ 20815 h 20815"/>
            </a:gdLst>
            <a:ahLst/>
            <a:cxnLst>
              <a:cxn ang="0">
                <a:pos x="T0" y="T1"/>
              </a:cxn>
              <a:cxn ang="0">
                <a:pos x="T2" y="T3"/>
              </a:cxn>
              <a:cxn ang="0">
                <a:pos x="T4" y="T5"/>
              </a:cxn>
            </a:cxnLst>
            <a:rect l="0" t="0" r="r" b="b"/>
            <a:pathLst>
              <a:path w="21600" h="20815" fill="none" extrusionOk="0">
                <a:moveTo>
                  <a:pt x="5769" y="-1"/>
                </a:moveTo>
                <a:cubicBezTo>
                  <a:pt x="15123" y="2592"/>
                  <a:pt x="21600" y="11107"/>
                  <a:pt x="21600" y="20815"/>
                </a:cubicBezTo>
              </a:path>
              <a:path w="21600" h="20815" stroke="0" extrusionOk="0">
                <a:moveTo>
                  <a:pt x="5769" y="-1"/>
                </a:moveTo>
                <a:cubicBezTo>
                  <a:pt x="15123" y="2592"/>
                  <a:pt x="21600" y="11107"/>
                  <a:pt x="21600" y="20815"/>
                </a:cubicBezTo>
                <a:lnTo>
                  <a:pt x="0" y="20815"/>
                </a:lnTo>
                <a:close/>
              </a:path>
            </a:pathLst>
          </a:custGeom>
          <a:noFill/>
          <a:ln w="38100">
            <a:solidFill>
              <a:schemeClr val="tx1"/>
            </a:solidFill>
            <a:round/>
            <a:headEn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84" name="Rectangle 24"/>
          <p:cNvSpPr>
            <a:spLocks noChangeArrowheads="1"/>
          </p:cNvSpPr>
          <p:nvPr/>
        </p:nvSpPr>
        <p:spPr bwMode="auto">
          <a:xfrm flipH="1">
            <a:off x="5868988" y="5183188"/>
            <a:ext cx="763587" cy="274637"/>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86" name="Rectangle 26"/>
          <p:cNvSpPr>
            <a:spLocks noChangeArrowheads="1"/>
          </p:cNvSpPr>
          <p:nvPr/>
        </p:nvSpPr>
        <p:spPr bwMode="auto">
          <a:xfrm rot="16200000" flipH="1">
            <a:off x="7049294" y="4718844"/>
            <a:ext cx="444500" cy="1227138"/>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0987" name="Group 27"/>
          <p:cNvGrpSpPr>
            <a:grpSpLocks/>
          </p:cNvGrpSpPr>
          <p:nvPr/>
        </p:nvGrpSpPr>
        <p:grpSpPr bwMode="auto">
          <a:xfrm rot="16200000" flipH="1">
            <a:off x="7002463" y="4867275"/>
            <a:ext cx="268287" cy="938213"/>
            <a:chOff x="1241" y="1354"/>
            <a:chExt cx="331" cy="778"/>
          </a:xfrm>
        </p:grpSpPr>
        <p:grpSp>
          <p:nvGrpSpPr>
            <p:cNvPr id="40988" name="Group 28"/>
            <p:cNvGrpSpPr>
              <a:grpSpLocks/>
            </p:cNvGrpSpPr>
            <p:nvPr/>
          </p:nvGrpSpPr>
          <p:grpSpPr bwMode="auto">
            <a:xfrm>
              <a:off x="1241" y="1354"/>
              <a:ext cx="331" cy="778"/>
              <a:chOff x="1223" y="2518"/>
              <a:chExt cx="331" cy="778"/>
            </a:xfrm>
          </p:grpSpPr>
          <p:sp>
            <p:nvSpPr>
              <p:cNvPr id="40989" name="AutoShape 29"/>
              <p:cNvSpPr>
                <a:spLocks noChangeArrowheads="1"/>
              </p:cNvSpPr>
              <p:nvPr/>
            </p:nvSpPr>
            <p:spPr bwMode="auto">
              <a:xfrm>
                <a:off x="1227" y="2518"/>
                <a:ext cx="327" cy="3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CFF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0" name="AutoShape 30"/>
              <p:cNvSpPr>
                <a:spLocks noChangeArrowheads="1"/>
              </p:cNvSpPr>
              <p:nvPr/>
            </p:nvSpPr>
            <p:spPr bwMode="auto">
              <a:xfrm flipV="1">
                <a:off x="1223" y="2905"/>
                <a:ext cx="327" cy="3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CFF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0991" name="Rectangle 31"/>
            <p:cNvSpPr>
              <a:spLocks noChangeArrowheads="1"/>
            </p:cNvSpPr>
            <p:nvPr/>
          </p:nvSpPr>
          <p:spPr bwMode="auto">
            <a:xfrm>
              <a:off x="1327" y="1709"/>
              <a:ext cx="164" cy="73"/>
            </a:xfrm>
            <a:prstGeom prst="rect">
              <a:avLst/>
            </a:prstGeom>
            <a:solidFill>
              <a:srgbClr val="CC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0992" name="Rectangle 32"/>
          <p:cNvSpPr>
            <a:spLocks noChangeArrowheads="1"/>
          </p:cNvSpPr>
          <p:nvPr/>
        </p:nvSpPr>
        <p:spPr bwMode="auto">
          <a:xfrm rot="16200000" flipH="1">
            <a:off x="6987382" y="5101431"/>
            <a:ext cx="273050" cy="55563"/>
          </a:xfrm>
          <a:prstGeom prst="rect">
            <a:avLst/>
          </a:prstGeom>
          <a:solidFill>
            <a:srgbClr val="FFCC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3" name="Rectangle 33"/>
          <p:cNvSpPr>
            <a:spLocks noChangeArrowheads="1"/>
          </p:cNvSpPr>
          <p:nvPr/>
        </p:nvSpPr>
        <p:spPr bwMode="auto">
          <a:xfrm rot="16200000" flipH="1">
            <a:off x="7605713" y="5192713"/>
            <a:ext cx="273050" cy="285750"/>
          </a:xfrm>
          <a:prstGeom prst="rect">
            <a:avLst/>
          </a:prstGeom>
          <a:solidFill>
            <a:srgbClr val="CCFF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4" name="Rectangle 34"/>
          <p:cNvSpPr>
            <a:spLocks noChangeArrowheads="1"/>
          </p:cNvSpPr>
          <p:nvPr/>
        </p:nvSpPr>
        <p:spPr bwMode="auto">
          <a:xfrm rot="16200000" flipH="1">
            <a:off x="7487444" y="5299869"/>
            <a:ext cx="236538" cy="76200"/>
          </a:xfrm>
          <a:prstGeom prst="rect">
            <a:avLst/>
          </a:prstGeom>
          <a:solidFill>
            <a:srgbClr val="CC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7" name="Rectangle 37"/>
          <p:cNvSpPr>
            <a:spLocks noChangeArrowheads="1"/>
          </p:cNvSpPr>
          <p:nvPr/>
        </p:nvSpPr>
        <p:spPr bwMode="auto">
          <a:xfrm flipH="1">
            <a:off x="5695950" y="5226050"/>
            <a:ext cx="1038225" cy="215900"/>
          </a:xfrm>
          <a:prstGeom prst="rect">
            <a:avLst/>
          </a:prstGeom>
          <a:solidFill>
            <a:srgbClr val="CC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0998" name="Group 38"/>
          <p:cNvGrpSpPr>
            <a:grpSpLocks/>
          </p:cNvGrpSpPr>
          <p:nvPr/>
        </p:nvGrpSpPr>
        <p:grpSpPr bwMode="auto">
          <a:xfrm flipH="1">
            <a:off x="7891463" y="4821238"/>
            <a:ext cx="288925" cy="1038225"/>
            <a:chOff x="936" y="1046"/>
            <a:chExt cx="182" cy="654"/>
          </a:xfrm>
        </p:grpSpPr>
        <p:sp>
          <p:nvSpPr>
            <p:cNvPr id="40999" name="Rectangle 39"/>
            <p:cNvSpPr>
              <a:spLocks noChangeArrowheads="1"/>
            </p:cNvSpPr>
            <p:nvPr/>
          </p:nvSpPr>
          <p:spPr bwMode="auto">
            <a:xfrm>
              <a:off x="936" y="1046"/>
              <a:ext cx="182" cy="654"/>
            </a:xfrm>
            <a:prstGeom prst="rect">
              <a:avLst/>
            </a:pr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00" name="Rectangle 40" descr="Small grid"/>
            <p:cNvSpPr>
              <a:spLocks noChangeArrowheads="1"/>
            </p:cNvSpPr>
            <p:nvPr/>
          </p:nvSpPr>
          <p:spPr bwMode="auto">
            <a:xfrm>
              <a:off x="963" y="1100"/>
              <a:ext cx="137" cy="555"/>
            </a:xfrm>
            <a:prstGeom prst="rect">
              <a:avLst/>
            </a:prstGeom>
            <a:pattFill prst="smGrid">
              <a:fgClr>
                <a:schemeClr val="accent1"/>
              </a:fgClr>
              <a:bgClr>
                <a:schemeClr val="bg1"/>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1001" name="Freeform 41"/>
          <p:cNvSpPr>
            <a:spLocks/>
          </p:cNvSpPr>
          <p:nvPr/>
        </p:nvSpPr>
        <p:spPr bwMode="auto">
          <a:xfrm>
            <a:off x="3679825" y="5000625"/>
            <a:ext cx="1230313" cy="1317625"/>
          </a:xfrm>
          <a:custGeom>
            <a:avLst/>
            <a:gdLst>
              <a:gd name="T0" fmla="*/ 0 w 1018"/>
              <a:gd name="T1" fmla="*/ 0 h 764"/>
              <a:gd name="T2" fmla="*/ 173 w 1018"/>
              <a:gd name="T3" fmla="*/ 0 h 764"/>
              <a:gd name="T4" fmla="*/ 173 w 1018"/>
              <a:gd name="T5" fmla="*/ 491 h 764"/>
              <a:gd name="T6" fmla="*/ 446 w 1018"/>
              <a:gd name="T7" fmla="*/ 764 h 764"/>
              <a:gd name="T8" fmla="*/ 1018 w 1018"/>
              <a:gd name="T9" fmla="*/ 764 h 764"/>
            </a:gdLst>
            <a:ahLst/>
            <a:cxnLst>
              <a:cxn ang="0">
                <a:pos x="T0" y="T1"/>
              </a:cxn>
              <a:cxn ang="0">
                <a:pos x="T2" y="T3"/>
              </a:cxn>
              <a:cxn ang="0">
                <a:pos x="T4" y="T5"/>
              </a:cxn>
              <a:cxn ang="0">
                <a:pos x="T6" y="T7"/>
              </a:cxn>
              <a:cxn ang="0">
                <a:pos x="T8" y="T9"/>
              </a:cxn>
            </a:cxnLst>
            <a:rect l="0" t="0" r="r" b="b"/>
            <a:pathLst>
              <a:path w="1018" h="764">
                <a:moveTo>
                  <a:pt x="0" y="0"/>
                </a:moveTo>
                <a:lnTo>
                  <a:pt x="173" y="0"/>
                </a:lnTo>
                <a:lnTo>
                  <a:pt x="173" y="491"/>
                </a:lnTo>
                <a:lnTo>
                  <a:pt x="446" y="764"/>
                </a:lnTo>
                <a:lnTo>
                  <a:pt x="1018" y="764"/>
                </a:lnTo>
              </a:path>
            </a:pathLst>
          </a:custGeom>
          <a:noFill/>
          <a:ln w="762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02" name="Freeform 42"/>
          <p:cNvSpPr>
            <a:spLocks/>
          </p:cNvSpPr>
          <p:nvPr/>
        </p:nvSpPr>
        <p:spPr bwMode="auto">
          <a:xfrm flipH="1">
            <a:off x="4849813" y="4995863"/>
            <a:ext cx="1230312" cy="1331912"/>
          </a:xfrm>
          <a:custGeom>
            <a:avLst/>
            <a:gdLst>
              <a:gd name="T0" fmla="*/ 0 w 1018"/>
              <a:gd name="T1" fmla="*/ 0 h 764"/>
              <a:gd name="T2" fmla="*/ 173 w 1018"/>
              <a:gd name="T3" fmla="*/ 0 h 764"/>
              <a:gd name="T4" fmla="*/ 173 w 1018"/>
              <a:gd name="T5" fmla="*/ 491 h 764"/>
              <a:gd name="T6" fmla="*/ 446 w 1018"/>
              <a:gd name="T7" fmla="*/ 764 h 764"/>
              <a:gd name="T8" fmla="*/ 1018 w 1018"/>
              <a:gd name="T9" fmla="*/ 764 h 764"/>
            </a:gdLst>
            <a:ahLst/>
            <a:cxnLst>
              <a:cxn ang="0">
                <a:pos x="T0" y="T1"/>
              </a:cxn>
              <a:cxn ang="0">
                <a:pos x="T2" y="T3"/>
              </a:cxn>
              <a:cxn ang="0">
                <a:pos x="T4" y="T5"/>
              </a:cxn>
              <a:cxn ang="0">
                <a:pos x="T6" y="T7"/>
              </a:cxn>
              <a:cxn ang="0">
                <a:pos x="T8" y="T9"/>
              </a:cxn>
            </a:cxnLst>
            <a:rect l="0" t="0" r="r" b="b"/>
            <a:pathLst>
              <a:path w="1018" h="764">
                <a:moveTo>
                  <a:pt x="0" y="0"/>
                </a:moveTo>
                <a:lnTo>
                  <a:pt x="173" y="0"/>
                </a:lnTo>
                <a:lnTo>
                  <a:pt x="173" y="491"/>
                </a:lnTo>
                <a:lnTo>
                  <a:pt x="446" y="764"/>
                </a:lnTo>
                <a:lnTo>
                  <a:pt x="1018" y="764"/>
                </a:lnTo>
              </a:path>
            </a:pathLst>
          </a:custGeom>
          <a:noFill/>
          <a:ln w="762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03" name="Rectangle 43"/>
          <p:cNvSpPr>
            <a:spLocks noChangeArrowheads="1"/>
          </p:cNvSpPr>
          <p:nvPr/>
        </p:nvSpPr>
        <p:spPr bwMode="auto">
          <a:xfrm>
            <a:off x="5800725" y="5167313"/>
            <a:ext cx="130175" cy="331787"/>
          </a:xfrm>
          <a:prstGeom prst="rect">
            <a:avLst/>
          </a:prstGeom>
          <a:solidFill>
            <a:srgbClr val="CC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04" name="Arc 44"/>
          <p:cNvSpPr>
            <a:spLocks/>
          </p:cNvSpPr>
          <p:nvPr/>
        </p:nvSpPr>
        <p:spPr bwMode="auto">
          <a:xfrm flipV="1">
            <a:off x="5599113" y="5065713"/>
            <a:ext cx="230187" cy="5064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05" name="Rectangle 45"/>
          <p:cNvSpPr>
            <a:spLocks noChangeArrowheads="1"/>
          </p:cNvSpPr>
          <p:nvPr/>
        </p:nvSpPr>
        <p:spPr bwMode="auto">
          <a:xfrm>
            <a:off x="4025900" y="2265363"/>
            <a:ext cx="1658938" cy="390525"/>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06" name="Rectangle 46"/>
          <p:cNvSpPr>
            <a:spLocks noChangeArrowheads="1"/>
          </p:cNvSpPr>
          <p:nvPr/>
        </p:nvSpPr>
        <p:spPr bwMode="auto">
          <a:xfrm>
            <a:off x="4213225" y="2438400"/>
            <a:ext cx="1298575" cy="115888"/>
          </a:xfrm>
          <a:prstGeom prst="rect">
            <a:avLst/>
          </a:prstGeom>
          <a:solidFill>
            <a:srgbClr val="33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07" name="Freeform 47"/>
          <p:cNvSpPr>
            <a:spLocks/>
          </p:cNvSpPr>
          <p:nvPr/>
        </p:nvSpPr>
        <p:spPr bwMode="auto">
          <a:xfrm>
            <a:off x="3722688" y="3636963"/>
            <a:ext cx="549275" cy="1154112"/>
          </a:xfrm>
          <a:custGeom>
            <a:avLst/>
            <a:gdLst>
              <a:gd name="T0" fmla="*/ 173 w 346"/>
              <a:gd name="T1" fmla="*/ 727 h 727"/>
              <a:gd name="T2" fmla="*/ 0 w 346"/>
              <a:gd name="T3" fmla="*/ 555 h 727"/>
              <a:gd name="T4" fmla="*/ 0 w 346"/>
              <a:gd name="T5" fmla="*/ 109 h 727"/>
              <a:gd name="T6" fmla="*/ 346 w 346"/>
              <a:gd name="T7" fmla="*/ 0 h 727"/>
              <a:gd name="T8" fmla="*/ 346 w 346"/>
              <a:gd name="T9" fmla="*/ 118 h 727"/>
              <a:gd name="T10" fmla="*/ 91 w 346"/>
              <a:gd name="T11" fmla="*/ 200 h 727"/>
              <a:gd name="T12" fmla="*/ 91 w 346"/>
              <a:gd name="T13" fmla="*/ 509 h 727"/>
              <a:gd name="T14" fmla="*/ 227 w 346"/>
              <a:gd name="T15" fmla="*/ 655 h 727"/>
              <a:gd name="T16" fmla="*/ 173 w 346"/>
              <a:gd name="T17" fmla="*/ 727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6" h="727">
                <a:moveTo>
                  <a:pt x="173" y="727"/>
                </a:moveTo>
                <a:lnTo>
                  <a:pt x="0" y="555"/>
                </a:lnTo>
                <a:lnTo>
                  <a:pt x="0" y="109"/>
                </a:lnTo>
                <a:lnTo>
                  <a:pt x="346" y="0"/>
                </a:lnTo>
                <a:lnTo>
                  <a:pt x="346" y="118"/>
                </a:lnTo>
                <a:lnTo>
                  <a:pt x="91" y="200"/>
                </a:lnTo>
                <a:lnTo>
                  <a:pt x="91" y="509"/>
                </a:lnTo>
                <a:lnTo>
                  <a:pt x="227" y="655"/>
                </a:lnTo>
                <a:lnTo>
                  <a:pt x="173" y="727"/>
                </a:lnTo>
                <a:close/>
              </a:path>
            </a:pathLst>
          </a:custGeom>
          <a:solidFill>
            <a:srgbClr val="CCFFFF"/>
          </a:solidFill>
          <a:ln w="28575" cap="flat" cmpd="sng">
            <a:solidFill>
              <a:schemeClr val="tx1"/>
            </a:solid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08" name="Oval 48"/>
          <p:cNvSpPr>
            <a:spLocks noChangeArrowheads="1"/>
          </p:cNvSpPr>
          <p:nvPr/>
        </p:nvSpPr>
        <p:spPr bwMode="auto">
          <a:xfrm>
            <a:off x="4229100" y="3652838"/>
            <a:ext cx="144463" cy="158750"/>
          </a:xfrm>
          <a:prstGeom prst="ellipse">
            <a:avLst/>
          </a:prstGeom>
          <a:solidFill>
            <a:srgbClr val="CCFFFF"/>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09" name="Oval 49"/>
          <p:cNvSpPr>
            <a:spLocks noChangeArrowheads="1"/>
          </p:cNvSpPr>
          <p:nvPr/>
        </p:nvSpPr>
        <p:spPr bwMode="auto">
          <a:xfrm>
            <a:off x="3997325" y="4692650"/>
            <a:ext cx="130175" cy="144463"/>
          </a:xfrm>
          <a:prstGeom prst="ellipse">
            <a:avLst/>
          </a:prstGeom>
          <a:solidFill>
            <a:srgbClr val="CCFFFF"/>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10" name="Rectangle 50"/>
          <p:cNvSpPr>
            <a:spLocks noChangeArrowheads="1"/>
          </p:cNvSpPr>
          <p:nvPr/>
        </p:nvSpPr>
        <p:spPr bwMode="auto">
          <a:xfrm>
            <a:off x="5440363" y="3521075"/>
            <a:ext cx="893762" cy="173038"/>
          </a:xfrm>
          <a:prstGeom prst="rect">
            <a:avLst/>
          </a:prstGeom>
          <a:solidFill>
            <a:srgbClr val="FFCC99"/>
          </a:solidFill>
          <a:ln w="2857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11" name="Oval 51"/>
          <p:cNvSpPr>
            <a:spLocks noChangeArrowheads="1"/>
          </p:cNvSpPr>
          <p:nvPr/>
        </p:nvSpPr>
        <p:spPr bwMode="auto">
          <a:xfrm>
            <a:off x="5397500" y="3435350"/>
            <a:ext cx="74613" cy="288925"/>
          </a:xfrm>
          <a:prstGeom prst="ellipse">
            <a:avLst/>
          </a:prstGeom>
          <a:solidFill>
            <a:srgbClr val="FFCC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012" name="Group 52"/>
          <p:cNvGrpSpPr>
            <a:grpSpLocks/>
          </p:cNvGrpSpPr>
          <p:nvPr/>
        </p:nvGrpSpPr>
        <p:grpSpPr bwMode="auto">
          <a:xfrm>
            <a:off x="5700713" y="3406775"/>
            <a:ext cx="3216275" cy="388938"/>
            <a:chOff x="3573" y="1246"/>
            <a:chExt cx="2026" cy="245"/>
          </a:xfrm>
        </p:grpSpPr>
        <p:sp>
          <p:nvSpPr>
            <p:cNvPr id="41013" name="Rectangle 53"/>
            <p:cNvSpPr>
              <a:spLocks noChangeArrowheads="1"/>
            </p:cNvSpPr>
            <p:nvPr/>
          </p:nvSpPr>
          <p:spPr bwMode="auto">
            <a:xfrm>
              <a:off x="5409" y="1273"/>
              <a:ext cx="154" cy="163"/>
            </a:xfrm>
            <a:prstGeom prst="rect">
              <a:avLst/>
            </a:prstGeom>
            <a:solidFill>
              <a:srgbClr val="00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14" name="Rectangle 54"/>
            <p:cNvSpPr>
              <a:spLocks noChangeArrowheads="1"/>
            </p:cNvSpPr>
            <p:nvPr/>
          </p:nvSpPr>
          <p:spPr bwMode="auto">
            <a:xfrm>
              <a:off x="3573" y="1309"/>
              <a:ext cx="1326" cy="128"/>
            </a:xfrm>
            <a:prstGeom prst="rect">
              <a:avLst/>
            </a:prstGeom>
            <a:gradFill rotWithShape="0">
              <a:gsLst>
                <a:gs pos="0">
                  <a:srgbClr val="FFCC99"/>
                </a:gs>
                <a:gs pos="100000">
                  <a:srgbClr val="66FFCC"/>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15" name="Line 55"/>
            <p:cNvSpPr>
              <a:spLocks noChangeShapeType="1"/>
            </p:cNvSpPr>
            <p:nvPr/>
          </p:nvSpPr>
          <p:spPr bwMode="auto">
            <a:xfrm>
              <a:off x="3581" y="1300"/>
              <a:ext cx="1191" cy="1"/>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16" name="Line 56"/>
            <p:cNvSpPr>
              <a:spLocks noChangeShapeType="1"/>
            </p:cNvSpPr>
            <p:nvPr/>
          </p:nvSpPr>
          <p:spPr bwMode="auto">
            <a:xfrm>
              <a:off x="3586" y="1442"/>
              <a:ext cx="1191" cy="1"/>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17" name="Rectangle 57"/>
            <p:cNvSpPr>
              <a:spLocks noChangeArrowheads="1"/>
            </p:cNvSpPr>
            <p:nvPr/>
          </p:nvSpPr>
          <p:spPr bwMode="auto">
            <a:xfrm>
              <a:off x="4763" y="1246"/>
              <a:ext cx="664" cy="245"/>
            </a:xfrm>
            <a:prstGeom prst="rect">
              <a:avLst/>
            </a:prstGeom>
            <a:solidFill>
              <a:srgbClr val="00FF00"/>
            </a:solidFill>
            <a:ln w="2857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18" name="Rectangle 58" descr="Large checker board"/>
            <p:cNvSpPr>
              <a:spLocks noChangeArrowheads="1"/>
            </p:cNvSpPr>
            <p:nvPr/>
          </p:nvSpPr>
          <p:spPr bwMode="auto">
            <a:xfrm>
              <a:off x="4763" y="1273"/>
              <a:ext cx="672" cy="182"/>
            </a:xfrm>
            <a:prstGeom prst="rect">
              <a:avLst/>
            </a:prstGeom>
            <a:pattFill prst="lgCheck">
              <a:fgClr>
                <a:srgbClr val="00FF00"/>
              </a:fgClr>
              <a:bgClr>
                <a:srgbClr val="66FFCC"/>
              </a:bgClr>
            </a:patt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19" name="Rectangle 59"/>
            <p:cNvSpPr>
              <a:spLocks noChangeArrowheads="1"/>
            </p:cNvSpPr>
            <p:nvPr/>
          </p:nvSpPr>
          <p:spPr bwMode="auto">
            <a:xfrm>
              <a:off x="5445" y="1300"/>
              <a:ext cx="154" cy="127"/>
            </a:xfrm>
            <a:prstGeom prst="rect">
              <a:avLst/>
            </a:prstGeom>
            <a:solidFill>
              <a:srgbClr val="66FF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035" name="Group 75"/>
          <p:cNvGrpSpPr>
            <a:grpSpLocks/>
          </p:cNvGrpSpPr>
          <p:nvPr/>
        </p:nvGrpSpPr>
        <p:grpSpPr bwMode="auto">
          <a:xfrm>
            <a:off x="4235450" y="3081338"/>
            <a:ext cx="1336675" cy="2373312"/>
            <a:chOff x="2668" y="1941"/>
            <a:chExt cx="842" cy="1495"/>
          </a:xfrm>
        </p:grpSpPr>
        <p:sp>
          <p:nvSpPr>
            <p:cNvPr id="41036" name="AutoShape 76"/>
            <p:cNvSpPr>
              <a:spLocks noChangeArrowheads="1"/>
            </p:cNvSpPr>
            <p:nvPr/>
          </p:nvSpPr>
          <p:spPr bwMode="auto">
            <a:xfrm rot="-1341225">
              <a:off x="3102" y="2213"/>
              <a:ext cx="197" cy="677"/>
            </a:xfrm>
            <a:custGeom>
              <a:avLst/>
              <a:gdLst>
                <a:gd name="G0" fmla="+- 5214 0 0"/>
                <a:gd name="G1" fmla="+- 21600 0 5214"/>
                <a:gd name="G2" fmla="*/ 5214 1 2"/>
                <a:gd name="G3" fmla="+- 21600 0 G2"/>
                <a:gd name="G4" fmla="+/ 5214 21600 2"/>
                <a:gd name="G5" fmla="+/ G1 0 2"/>
                <a:gd name="G6" fmla="*/ 21600 21600 5214"/>
                <a:gd name="G7" fmla="*/ G6 1 2"/>
                <a:gd name="G8" fmla="+- 21600 0 G7"/>
                <a:gd name="G9" fmla="*/ 21600 1 2"/>
                <a:gd name="G10" fmla="+- 5214 0 G9"/>
                <a:gd name="G11" fmla="?: G10 G8 0"/>
                <a:gd name="G12" fmla="?: G10 G7 21600"/>
                <a:gd name="T0" fmla="*/ 18993 w 21600"/>
                <a:gd name="T1" fmla="*/ 10800 h 21600"/>
                <a:gd name="T2" fmla="*/ 10800 w 21600"/>
                <a:gd name="T3" fmla="*/ 21600 h 21600"/>
                <a:gd name="T4" fmla="*/ 2607 w 21600"/>
                <a:gd name="T5" fmla="*/ 10800 h 21600"/>
                <a:gd name="T6" fmla="*/ 10800 w 21600"/>
                <a:gd name="T7" fmla="*/ 0 h 21600"/>
                <a:gd name="T8" fmla="*/ 4407 w 21600"/>
                <a:gd name="T9" fmla="*/ 4407 h 21600"/>
                <a:gd name="T10" fmla="*/ 17193 w 21600"/>
                <a:gd name="T11" fmla="*/ 17193 h 21600"/>
              </a:gdLst>
              <a:ahLst/>
              <a:cxnLst>
                <a:cxn ang="0">
                  <a:pos x="T0" y="T1"/>
                </a:cxn>
                <a:cxn ang="0">
                  <a:pos x="T2" y="T3"/>
                </a:cxn>
                <a:cxn ang="0">
                  <a:pos x="T4" y="T5"/>
                </a:cxn>
                <a:cxn ang="0">
                  <a:pos x="T6" y="T7"/>
                </a:cxn>
              </a:cxnLst>
              <a:rect l="T8" t="T9" r="T10" b="T11"/>
              <a:pathLst>
                <a:path w="21600" h="21600">
                  <a:moveTo>
                    <a:pt x="0" y="0"/>
                  </a:moveTo>
                  <a:lnTo>
                    <a:pt x="5214" y="21600"/>
                  </a:lnTo>
                  <a:lnTo>
                    <a:pt x="16386" y="21600"/>
                  </a:lnTo>
                  <a:lnTo>
                    <a:pt x="21600" y="0"/>
                  </a:lnTo>
                  <a:close/>
                </a:path>
              </a:pathLst>
            </a:cu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037" name="Group 77"/>
            <p:cNvGrpSpPr>
              <a:grpSpLocks/>
            </p:cNvGrpSpPr>
            <p:nvPr/>
          </p:nvGrpSpPr>
          <p:grpSpPr bwMode="auto">
            <a:xfrm>
              <a:off x="2668" y="1941"/>
              <a:ext cx="789" cy="489"/>
              <a:chOff x="2677" y="1876"/>
              <a:chExt cx="789" cy="489"/>
            </a:xfrm>
          </p:grpSpPr>
          <p:sp>
            <p:nvSpPr>
              <p:cNvPr id="41038" name="Freeform 78"/>
              <p:cNvSpPr>
                <a:spLocks/>
              </p:cNvSpPr>
              <p:nvPr/>
            </p:nvSpPr>
            <p:spPr bwMode="auto">
              <a:xfrm>
                <a:off x="2691" y="1876"/>
                <a:ext cx="763" cy="489"/>
              </a:xfrm>
              <a:custGeom>
                <a:avLst/>
                <a:gdLst>
                  <a:gd name="T0" fmla="*/ 0 w 1389"/>
                  <a:gd name="T1" fmla="*/ 0 h 937"/>
                  <a:gd name="T2" fmla="*/ 1389 w 1389"/>
                  <a:gd name="T3" fmla="*/ 0 h 937"/>
                  <a:gd name="T4" fmla="*/ 1389 w 1389"/>
                  <a:gd name="T5" fmla="*/ 937 h 937"/>
                  <a:gd name="T6" fmla="*/ 936 w 1389"/>
                  <a:gd name="T7" fmla="*/ 781 h 937"/>
                  <a:gd name="T8" fmla="*/ 726 w 1389"/>
                  <a:gd name="T9" fmla="*/ 737 h 937"/>
                  <a:gd name="T10" fmla="*/ 663 w 1389"/>
                  <a:gd name="T11" fmla="*/ 737 h 937"/>
                  <a:gd name="T12" fmla="*/ 484 w 1389"/>
                  <a:gd name="T13" fmla="*/ 790 h 937"/>
                  <a:gd name="T14" fmla="*/ 0 w 1389"/>
                  <a:gd name="T15" fmla="*/ 937 h 937"/>
                  <a:gd name="T16" fmla="*/ 0 w 1389"/>
                  <a:gd name="T17" fmla="*/ 0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9" h="937">
                    <a:moveTo>
                      <a:pt x="0" y="0"/>
                    </a:moveTo>
                    <a:lnTo>
                      <a:pt x="1389" y="0"/>
                    </a:lnTo>
                    <a:lnTo>
                      <a:pt x="1389" y="937"/>
                    </a:lnTo>
                    <a:lnTo>
                      <a:pt x="936" y="781"/>
                    </a:lnTo>
                    <a:lnTo>
                      <a:pt x="726" y="737"/>
                    </a:lnTo>
                    <a:lnTo>
                      <a:pt x="663" y="737"/>
                    </a:lnTo>
                    <a:lnTo>
                      <a:pt x="484" y="790"/>
                    </a:lnTo>
                    <a:lnTo>
                      <a:pt x="0" y="937"/>
                    </a:lnTo>
                    <a:lnTo>
                      <a:pt x="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39" name="Oval 79"/>
              <p:cNvSpPr>
                <a:spLocks noChangeArrowheads="1"/>
              </p:cNvSpPr>
              <p:nvPr/>
            </p:nvSpPr>
            <p:spPr bwMode="auto">
              <a:xfrm>
                <a:off x="2975" y="2042"/>
                <a:ext cx="213" cy="197"/>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40" name="Rectangle 80" descr="Wave"/>
              <p:cNvSpPr>
                <a:spLocks noChangeArrowheads="1"/>
              </p:cNvSpPr>
              <p:nvPr/>
            </p:nvSpPr>
            <p:spPr bwMode="auto">
              <a:xfrm>
                <a:off x="2679" y="1908"/>
                <a:ext cx="787" cy="28"/>
              </a:xfrm>
              <a:prstGeom prst="rect">
                <a:avLst/>
              </a:prstGeom>
              <a:pattFill prst="wave">
                <a:fgClr>
                  <a:schemeClr val="tx2"/>
                </a:fgClr>
                <a:bgClr>
                  <a:schemeClr val="bg1"/>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41" name="Rectangle 81" descr="Plaid"/>
              <p:cNvSpPr>
                <a:spLocks noChangeArrowheads="1"/>
              </p:cNvSpPr>
              <p:nvPr/>
            </p:nvSpPr>
            <p:spPr bwMode="auto">
              <a:xfrm>
                <a:off x="2677" y="1959"/>
                <a:ext cx="787" cy="27"/>
              </a:xfrm>
              <a:prstGeom prst="rect">
                <a:avLst/>
              </a:prstGeom>
              <a:pattFill prst="plaid">
                <a:fgClr>
                  <a:schemeClr val="tx1"/>
                </a:fgClr>
                <a:bgClr>
                  <a:srgbClr val="FFFFFF"/>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1042" name="Oval 82"/>
            <p:cNvSpPr>
              <a:spLocks noChangeArrowheads="1"/>
            </p:cNvSpPr>
            <p:nvPr/>
          </p:nvSpPr>
          <p:spPr bwMode="auto">
            <a:xfrm>
              <a:off x="2899" y="3121"/>
              <a:ext cx="360" cy="315"/>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43" name="AutoShape 83"/>
            <p:cNvSpPr>
              <a:spLocks noChangeArrowheads="1"/>
            </p:cNvSpPr>
            <p:nvPr/>
          </p:nvSpPr>
          <p:spPr bwMode="auto">
            <a:xfrm rot="1981414" flipV="1">
              <a:off x="3040" y="2843"/>
              <a:ext cx="330" cy="467"/>
            </a:xfrm>
            <a:custGeom>
              <a:avLst/>
              <a:gdLst>
                <a:gd name="G0" fmla="+- 3222 0 0"/>
                <a:gd name="G1" fmla="+- 21600 0 3222"/>
                <a:gd name="G2" fmla="*/ 3222 1 2"/>
                <a:gd name="G3" fmla="+- 21600 0 G2"/>
                <a:gd name="G4" fmla="+/ 3222 21600 2"/>
                <a:gd name="G5" fmla="+/ G1 0 2"/>
                <a:gd name="G6" fmla="*/ 21600 21600 3222"/>
                <a:gd name="G7" fmla="*/ G6 1 2"/>
                <a:gd name="G8" fmla="+- 21600 0 G7"/>
                <a:gd name="G9" fmla="*/ 21600 1 2"/>
                <a:gd name="G10" fmla="+- 3222 0 G9"/>
                <a:gd name="G11" fmla="?: G10 G8 0"/>
                <a:gd name="G12" fmla="?: G10 G7 21600"/>
                <a:gd name="T0" fmla="*/ 19989 w 21600"/>
                <a:gd name="T1" fmla="*/ 10800 h 21600"/>
                <a:gd name="T2" fmla="*/ 10800 w 21600"/>
                <a:gd name="T3" fmla="*/ 21600 h 21600"/>
                <a:gd name="T4" fmla="*/ 1611 w 21600"/>
                <a:gd name="T5" fmla="*/ 10800 h 21600"/>
                <a:gd name="T6" fmla="*/ 10800 w 21600"/>
                <a:gd name="T7" fmla="*/ 0 h 21600"/>
                <a:gd name="T8" fmla="*/ 3411 w 21600"/>
                <a:gd name="T9" fmla="*/ 3411 h 21600"/>
                <a:gd name="T10" fmla="*/ 18189 w 21600"/>
                <a:gd name="T11" fmla="*/ 18189 h 21600"/>
              </a:gdLst>
              <a:ahLst/>
              <a:cxnLst>
                <a:cxn ang="0">
                  <a:pos x="T0" y="T1"/>
                </a:cxn>
                <a:cxn ang="0">
                  <a:pos x="T2" y="T3"/>
                </a:cxn>
                <a:cxn ang="0">
                  <a:pos x="T4" y="T5"/>
                </a:cxn>
                <a:cxn ang="0">
                  <a:pos x="T6" y="T7"/>
                </a:cxn>
              </a:cxnLst>
              <a:rect l="T8" t="T9" r="T10" b="T11"/>
              <a:pathLst>
                <a:path w="21600" h="21600">
                  <a:moveTo>
                    <a:pt x="0" y="0"/>
                  </a:moveTo>
                  <a:lnTo>
                    <a:pt x="3222" y="21600"/>
                  </a:lnTo>
                  <a:lnTo>
                    <a:pt x="18378" y="21600"/>
                  </a:lnTo>
                  <a:lnTo>
                    <a:pt x="21600" y="0"/>
                  </a:lnTo>
                  <a:close/>
                </a:path>
              </a:pathLst>
            </a:custGeom>
            <a:solidFill>
              <a:srgbClr val="DDDDD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44" name="Line 84"/>
            <p:cNvSpPr>
              <a:spLocks noChangeShapeType="1"/>
            </p:cNvSpPr>
            <p:nvPr/>
          </p:nvSpPr>
          <p:spPr bwMode="auto">
            <a:xfrm rot="14625784">
              <a:off x="3200" y="2972"/>
              <a:ext cx="277" cy="34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45" name="Line 85"/>
            <p:cNvSpPr>
              <a:spLocks noChangeShapeType="1"/>
            </p:cNvSpPr>
            <p:nvPr/>
          </p:nvSpPr>
          <p:spPr bwMode="auto">
            <a:xfrm rot="3886176">
              <a:off x="2973" y="2789"/>
              <a:ext cx="214" cy="45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46" name="Oval 86"/>
            <p:cNvSpPr>
              <a:spLocks noChangeArrowheads="1"/>
            </p:cNvSpPr>
            <p:nvPr/>
          </p:nvSpPr>
          <p:spPr bwMode="auto">
            <a:xfrm>
              <a:off x="2946" y="3148"/>
              <a:ext cx="278" cy="259"/>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047" name="Group 87"/>
            <p:cNvGrpSpPr>
              <a:grpSpLocks/>
            </p:cNvGrpSpPr>
            <p:nvPr/>
          </p:nvGrpSpPr>
          <p:grpSpPr bwMode="auto">
            <a:xfrm>
              <a:off x="3221" y="2773"/>
              <a:ext cx="228" cy="213"/>
              <a:chOff x="2985" y="3646"/>
              <a:chExt cx="228" cy="213"/>
            </a:xfrm>
          </p:grpSpPr>
          <p:sp>
            <p:nvSpPr>
              <p:cNvPr id="41048" name="Oval 88"/>
              <p:cNvSpPr>
                <a:spLocks noChangeArrowheads="1"/>
              </p:cNvSpPr>
              <p:nvPr/>
            </p:nvSpPr>
            <p:spPr bwMode="auto">
              <a:xfrm>
                <a:off x="2985" y="3646"/>
                <a:ext cx="228" cy="213"/>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49" name="Oval 89"/>
              <p:cNvSpPr>
                <a:spLocks noChangeArrowheads="1"/>
              </p:cNvSpPr>
              <p:nvPr/>
            </p:nvSpPr>
            <p:spPr bwMode="auto">
              <a:xfrm>
                <a:off x="3006" y="3664"/>
                <a:ext cx="187" cy="179"/>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1050" name="Arc 90"/>
            <p:cNvSpPr>
              <a:spLocks/>
            </p:cNvSpPr>
            <p:nvPr/>
          </p:nvSpPr>
          <p:spPr bwMode="auto">
            <a:xfrm flipH="1">
              <a:off x="2736" y="2940"/>
              <a:ext cx="490" cy="324"/>
            </a:xfrm>
            <a:custGeom>
              <a:avLst/>
              <a:gdLst>
                <a:gd name="G0" fmla="+- 0 0 0"/>
                <a:gd name="G1" fmla="+- 20815 0 0"/>
                <a:gd name="G2" fmla="+- 21600 0 0"/>
                <a:gd name="T0" fmla="*/ 5769 w 21600"/>
                <a:gd name="T1" fmla="*/ 0 h 20815"/>
                <a:gd name="T2" fmla="*/ 21600 w 21600"/>
                <a:gd name="T3" fmla="*/ 20815 h 20815"/>
                <a:gd name="T4" fmla="*/ 0 w 21600"/>
                <a:gd name="T5" fmla="*/ 20815 h 20815"/>
              </a:gdLst>
              <a:ahLst/>
              <a:cxnLst>
                <a:cxn ang="0">
                  <a:pos x="T0" y="T1"/>
                </a:cxn>
                <a:cxn ang="0">
                  <a:pos x="T2" y="T3"/>
                </a:cxn>
                <a:cxn ang="0">
                  <a:pos x="T4" y="T5"/>
                </a:cxn>
              </a:cxnLst>
              <a:rect l="0" t="0" r="r" b="b"/>
              <a:pathLst>
                <a:path w="21600" h="20815" fill="none" extrusionOk="0">
                  <a:moveTo>
                    <a:pt x="5769" y="-1"/>
                  </a:moveTo>
                  <a:cubicBezTo>
                    <a:pt x="15123" y="2592"/>
                    <a:pt x="21600" y="11107"/>
                    <a:pt x="21600" y="20815"/>
                  </a:cubicBezTo>
                </a:path>
                <a:path w="21600" h="20815" stroke="0" extrusionOk="0">
                  <a:moveTo>
                    <a:pt x="5769" y="-1"/>
                  </a:moveTo>
                  <a:cubicBezTo>
                    <a:pt x="15123" y="2592"/>
                    <a:pt x="21600" y="11107"/>
                    <a:pt x="21600" y="20815"/>
                  </a:cubicBezTo>
                  <a:lnTo>
                    <a:pt x="0" y="20815"/>
                  </a:lnTo>
                  <a:close/>
                </a:path>
              </a:pathLst>
            </a:custGeom>
            <a:noFill/>
            <a:ln w="38100">
              <a:solidFill>
                <a:schemeClr val="tx1"/>
              </a:solidFill>
              <a:round/>
              <a:headEn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053" name="Group 93"/>
          <p:cNvGrpSpPr>
            <a:grpSpLocks/>
          </p:cNvGrpSpPr>
          <p:nvPr/>
        </p:nvGrpSpPr>
        <p:grpSpPr bwMode="auto">
          <a:xfrm>
            <a:off x="319088" y="5267325"/>
            <a:ext cx="3275012" cy="865188"/>
            <a:chOff x="201" y="3318"/>
            <a:chExt cx="2063" cy="545"/>
          </a:xfrm>
        </p:grpSpPr>
        <p:sp>
          <p:nvSpPr>
            <p:cNvPr id="41054" name="Text Box 94"/>
            <p:cNvSpPr txBox="1">
              <a:spLocks noChangeArrowheads="1"/>
            </p:cNvSpPr>
            <p:nvPr/>
          </p:nvSpPr>
          <p:spPr bwMode="auto">
            <a:xfrm>
              <a:off x="201" y="3318"/>
              <a:ext cx="2063"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i="0"/>
                <a:t>The Two Stroke Engine</a:t>
              </a:r>
            </a:p>
          </p:txBody>
        </p:sp>
        <p:sp>
          <p:nvSpPr>
            <p:cNvPr id="41055" name="Text Box 95"/>
            <p:cNvSpPr txBox="1">
              <a:spLocks noChangeArrowheads="1"/>
            </p:cNvSpPr>
            <p:nvPr/>
          </p:nvSpPr>
          <p:spPr bwMode="auto">
            <a:xfrm>
              <a:off x="794" y="3575"/>
              <a:ext cx="750" cy="2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sz="2400" i="0"/>
                <a:t>Slide 02</a:t>
              </a:r>
            </a:p>
          </p:txBody>
        </p:sp>
      </p:grpSp>
      <p:grpSp>
        <p:nvGrpSpPr>
          <p:cNvPr id="41056" name="Group 96"/>
          <p:cNvGrpSpPr>
            <a:grpSpLocks/>
          </p:cNvGrpSpPr>
          <p:nvPr/>
        </p:nvGrpSpPr>
        <p:grpSpPr bwMode="auto">
          <a:xfrm>
            <a:off x="6502400" y="5235575"/>
            <a:ext cx="1373188" cy="188913"/>
            <a:chOff x="4096" y="3298"/>
            <a:chExt cx="865" cy="119"/>
          </a:xfrm>
        </p:grpSpPr>
        <p:grpSp>
          <p:nvGrpSpPr>
            <p:cNvPr id="41057" name="Group 97"/>
            <p:cNvGrpSpPr>
              <a:grpSpLocks/>
            </p:cNvGrpSpPr>
            <p:nvPr/>
          </p:nvGrpSpPr>
          <p:grpSpPr bwMode="auto">
            <a:xfrm>
              <a:off x="4096" y="3298"/>
              <a:ext cx="151" cy="93"/>
              <a:chOff x="4096" y="3298"/>
              <a:chExt cx="151" cy="93"/>
            </a:xfrm>
          </p:grpSpPr>
          <p:sp>
            <p:nvSpPr>
              <p:cNvPr id="41058" name="Oval 98"/>
              <p:cNvSpPr>
                <a:spLocks noChangeArrowheads="1"/>
              </p:cNvSpPr>
              <p:nvPr/>
            </p:nvSpPr>
            <p:spPr bwMode="auto">
              <a:xfrm rot="16200000" flipH="1">
                <a:off x="4158" y="3316"/>
                <a:ext cx="32" cy="63"/>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59" name="Line 99"/>
              <p:cNvSpPr>
                <a:spLocks noChangeShapeType="1"/>
              </p:cNvSpPr>
              <p:nvPr/>
            </p:nvSpPr>
            <p:spPr bwMode="auto">
              <a:xfrm rot="16200000" flipH="1">
                <a:off x="4125" y="3269"/>
                <a:ext cx="93" cy="151"/>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060" name="Group 100"/>
            <p:cNvGrpSpPr>
              <a:grpSpLocks/>
            </p:cNvGrpSpPr>
            <p:nvPr/>
          </p:nvGrpSpPr>
          <p:grpSpPr bwMode="auto">
            <a:xfrm>
              <a:off x="4811" y="3323"/>
              <a:ext cx="150" cy="94"/>
              <a:chOff x="1348" y="1323"/>
              <a:chExt cx="150" cy="94"/>
            </a:xfrm>
          </p:grpSpPr>
          <p:sp>
            <p:nvSpPr>
              <p:cNvPr id="41061" name="Line 101"/>
              <p:cNvSpPr>
                <a:spLocks noChangeShapeType="1"/>
              </p:cNvSpPr>
              <p:nvPr/>
            </p:nvSpPr>
            <p:spPr bwMode="auto">
              <a:xfrm rot="7248788">
                <a:off x="1376" y="1295"/>
                <a:ext cx="94" cy="15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62" name="Oval 102"/>
              <p:cNvSpPr>
                <a:spLocks noChangeArrowheads="1"/>
              </p:cNvSpPr>
              <p:nvPr/>
            </p:nvSpPr>
            <p:spPr bwMode="auto">
              <a:xfrm rot="21424219">
                <a:off x="1409" y="1341"/>
                <a:ext cx="32" cy="63"/>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Tree>
    <p:extLst>
      <p:ext uri="{BB962C8B-B14F-4D97-AF65-F5344CB8AC3E}">
        <p14:creationId xmlns="" xmlns:p14="http://schemas.microsoft.com/office/powerpoint/2010/main" val="13060907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reeform 2"/>
          <p:cNvSpPr>
            <a:spLocks/>
          </p:cNvSpPr>
          <p:nvPr/>
        </p:nvSpPr>
        <p:spPr bwMode="auto">
          <a:xfrm>
            <a:off x="3910013" y="3594100"/>
            <a:ext cx="1933575" cy="2684463"/>
          </a:xfrm>
          <a:custGeom>
            <a:avLst/>
            <a:gdLst>
              <a:gd name="T0" fmla="*/ 219 w 1209"/>
              <a:gd name="T1" fmla="*/ 0 h 1709"/>
              <a:gd name="T2" fmla="*/ 219 w 1209"/>
              <a:gd name="T3" fmla="*/ 572 h 1709"/>
              <a:gd name="T4" fmla="*/ 0 w 1209"/>
              <a:gd name="T5" fmla="*/ 791 h 1709"/>
              <a:gd name="T6" fmla="*/ 10 w 1209"/>
              <a:gd name="T7" fmla="*/ 1427 h 1709"/>
              <a:gd name="T8" fmla="*/ 200 w 1209"/>
              <a:gd name="T9" fmla="*/ 1709 h 1709"/>
              <a:gd name="T10" fmla="*/ 1019 w 1209"/>
              <a:gd name="T11" fmla="*/ 1709 h 1709"/>
              <a:gd name="T12" fmla="*/ 1209 w 1209"/>
              <a:gd name="T13" fmla="*/ 1409 h 1709"/>
              <a:gd name="T14" fmla="*/ 1191 w 1209"/>
              <a:gd name="T15" fmla="*/ 836 h 1709"/>
              <a:gd name="T16" fmla="*/ 1191 w 1209"/>
              <a:gd name="T17" fmla="*/ 782 h 1709"/>
              <a:gd name="T18" fmla="*/ 973 w 1209"/>
              <a:gd name="T19" fmla="*/ 563 h 1709"/>
              <a:gd name="T20" fmla="*/ 973 w 1209"/>
              <a:gd name="T21" fmla="*/ 109 h 1709"/>
              <a:gd name="T22" fmla="*/ 982 w 1209"/>
              <a:gd name="T23" fmla="*/ 9 h 1709"/>
              <a:gd name="T24" fmla="*/ 219 w 1209"/>
              <a:gd name="T25" fmla="*/ 0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9" h="1709">
                <a:moveTo>
                  <a:pt x="219" y="0"/>
                </a:moveTo>
                <a:lnTo>
                  <a:pt x="219" y="572"/>
                </a:lnTo>
                <a:lnTo>
                  <a:pt x="0" y="791"/>
                </a:lnTo>
                <a:lnTo>
                  <a:pt x="10" y="1427"/>
                </a:lnTo>
                <a:lnTo>
                  <a:pt x="200" y="1709"/>
                </a:lnTo>
                <a:lnTo>
                  <a:pt x="1019" y="1709"/>
                </a:lnTo>
                <a:lnTo>
                  <a:pt x="1209" y="1409"/>
                </a:lnTo>
                <a:lnTo>
                  <a:pt x="1191" y="836"/>
                </a:lnTo>
                <a:lnTo>
                  <a:pt x="1191" y="782"/>
                </a:lnTo>
                <a:lnTo>
                  <a:pt x="973" y="563"/>
                </a:lnTo>
                <a:lnTo>
                  <a:pt x="973" y="109"/>
                </a:lnTo>
                <a:lnTo>
                  <a:pt x="982" y="9"/>
                </a:lnTo>
                <a:lnTo>
                  <a:pt x="219" y="0"/>
                </a:lnTo>
                <a:close/>
              </a:path>
            </a:pathLst>
          </a:custGeom>
          <a:solidFill>
            <a:srgbClr val="CCFFFF"/>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35" name="Rectangle 3"/>
          <p:cNvSpPr>
            <a:spLocks noChangeArrowheads="1"/>
          </p:cNvSpPr>
          <p:nvPr/>
        </p:nvSpPr>
        <p:spPr bwMode="auto">
          <a:xfrm>
            <a:off x="4240213" y="2671763"/>
            <a:ext cx="1254125" cy="423862"/>
          </a:xfrm>
          <a:prstGeom prst="rect">
            <a:avLst/>
          </a:prstGeom>
          <a:gradFill rotWithShape="0">
            <a:gsLst>
              <a:gs pos="0">
                <a:srgbClr val="FFCC99"/>
              </a:gs>
              <a:gs pos="100000">
                <a:srgbClr val="FF3300"/>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36" name="Rectangle 4"/>
          <p:cNvSpPr>
            <a:spLocks noChangeArrowheads="1"/>
          </p:cNvSpPr>
          <p:nvPr/>
        </p:nvSpPr>
        <p:spPr bwMode="auto">
          <a:xfrm>
            <a:off x="4248150" y="2463800"/>
            <a:ext cx="93663" cy="120650"/>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37" name="Freeform 5"/>
          <p:cNvSpPr>
            <a:spLocks/>
          </p:cNvSpPr>
          <p:nvPr/>
        </p:nvSpPr>
        <p:spPr bwMode="auto">
          <a:xfrm>
            <a:off x="3679825" y="2281238"/>
            <a:ext cx="695325" cy="2667000"/>
          </a:xfrm>
          <a:custGeom>
            <a:avLst/>
            <a:gdLst>
              <a:gd name="T0" fmla="*/ 391 w 773"/>
              <a:gd name="T1" fmla="*/ 0 h 3218"/>
              <a:gd name="T2" fmla="*/ 391 w 773"/>
              <a:gd name="T3" fmla="*/ 2673 h 3218"/>
              <a:gd name="T4" fmla="*/ 109 w 773"/>
              <a:gd name="T5" fmla="*/ 2982 h 3218"/>
              <a:gd name="T6" fmla="*/ 109 w 773"/>
              <a:gd name="T7" fmla="*/ 3109 h 3218"/>
              <a:gd name="T8" fmla="*/ 0 w 773"/>
              <a:gd name="T9" fmla="*/ 3109 h 3218"/>
              <a:gd name="T10" fmla="*/ 0 w 773"/>
              <a:gd name="T11" fmla="*/ 3218 h 3218"/>
              <a:gd name="T12" fmla="*/ 246 w 773"/>
              <a:gd name="T13" fmla="*/ 3218 h 3218"/>
              <a:gd name="T14" fmla="*/ 255 w 773"/>
              <a:gd name="T15" fmla="*/ 3045 h 3218"/>
              <a:gd name="T16" fmla="*/ 618 w 773"/>
              <a:gd name="T17" fmla="*/ 2636 h 3218"/>
              <a:gd name="T18" fmla="*/ 618 w 773"/>
              <a:gd name="T19" fmla="*/ 463 h 3218"/>
              <a:gd name="T20" fmla="*/ 719 w 773"/>
              <a:gd name="T21" fmla="*/ 465 h 3218"/>
              <a:gd name="T22" fmla="*/ 773 w 773"/>
              <a:gd name="T23" fmla="*/ 411 h 3218"/>
              <a:gd name="T24" fmla="*/ 773 w 773"/>
              <a:gd name="T25" fmla="*/ 189 h 3218"/>
              <a:gd name="T26" fmla="*/ 655 w 773"/>
              <a:gd name="T27" fmla="*/ 82 h 3218"/>
              <a:gd name="T28" fmla="*/ 391 w 773"/>
              <a:gd name="T29" fmla="*/ 0 h 3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3" h="3218">
                <a:moveTo>
                  <a:pt x="391" y="0"/>
                </a:moveTo>
                <a:lnTo>
                  <a:pt x="391" y="2673"/>
                </a:lnTo>
                <a:lnTo>
                  <a:pt x="109" y="2982"/>
                </a:lnTo>
                <a:lnTo>
                  <a:pt x="109" y="3109"/>
                </a:lnTo>
                <a:lnTo>
                  <a:pt x="0" y="3109"/>
                </a:lnTo>
                <a:lnTo>
                  <a:pt x="0" y="3218"/>
                </a:lnTo>
                <a:lnTo>
                  <a:pt x="246" y="3218"/>
                </a:lnTo>
                <a:lnTo>
                  <a:pt x="255" y="3045"/>
                </a:lnTo>
                <a:lnTo>
                  <a:pt x="618" y="2636"/>
                </a:lnTo>
                <a:lnTo>
                  <a:pt x="618" y="463"/>
                </a:lnTo>
                <a:lnTo>
                  <a:pt x="719" y="465"/>
                </a:lnTo>
                <a:lnTo>
                  <a:pt x="773" y="411"/>
                </a:lnTo>
                <a:lnTo>
                  <a:pt x="773" y="189"/>
                </a:lnTo>
                <a:lnTo>
                  <a:pt x="655" y="82"/>
                </a:lnTo>
                <a:lnTo>
                  <a:pt x="391" y="0"/>
                </a:lnTo>
                <a:close/>
              </a:path>
            </a:pathLst>
          </a:custGeom>
          <a:solidFill>
            <a:schemeClr val="accent1"/>
          </a:solidFill>
          <a:ln w="38100"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38" name="Rectangle 6"/>
          <p:cNvSpPr>
            <a:spLocks noChangeArrowheads="1"/>
          </p:cNvSpPr>
          <p:nvPr/>
        </p:nvSpPr>
        <p:spPr bwMode="auto">
          <a:xfrm>
            <a:off x="4098925" y="2719388"/>
            <a:ext cx="74613" cy="654050"/>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39" name="Rectangle 7"/>
          <p:cNvSpPr>
            <a:spLocks noChangeArrowheads="1"/>
          </p:cNvSpPr>
          <p:nvPr/>
        </p:nvSpPr>
        <p:spPr bwMode="auto">
          <a:xfrm>
            <a:off x="4098925" y="3473450"/>
            <a:ext cx="77788" cy="898525"/>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0" name="Freeform 8"/>
          <p:cNvSpPr>
            <a:spLocks/>
          </p:cNvSpPr>
          <p:nvPr/>
        </p:nvSpPr>
        <p:spPr bwMode="auto">
          <a:xfrm flipH="1">
            <a:off x="5353050" y="2284413"/>
            <a:ext cx="704850" cy="2667000"/>
          </a:xfrm>
          <a:custGeom>
            <a:avLst/>
            <a:gdLst>
              <a:gd name="T0" fmla="*/ 391 w 782"/>
              <a:gd name="T1" fmla="*/ 0 h 3218"/>
              <a:gd name="T2" fmla="*/ 391 w 782"/>
              <a:gd name="T3" fmla="*/ 2673 h 3218"/>
              <a:gd name="T4" fmla="*/ 109 w 782"/>
              <a:gd name="T5" fmla="*/ 2982 h 3218"/>
              <a:gd name="T6" fmla="*/ 109 w 782"/>
              <a:gd name="T7" fmla="*/ 3109 h 3218"/>
              <a:gd name="T8" fmla="*/ 0 w 782"/>
              <a:gd name="T9" fmla="*/ 3109 h 3218"/>
              <a:gd name="T10" fmla="*/ 0 w 782"/>
              <a:gd name="T11" fmla="*/ 3218 h 3218"/>
              <a:gd name="T12" fmla="*/ 246 w 782"/>
              <a:gd name="T13" fmla="*/ 3218 h 3218"/>
              <a:gd name="T14" fmla="*/ 255 w 782"/>
              <a:gd name="T15" fmla="*/ 3045 h 3218"/>
              <a:gd name="T16" fmla="*/ 618 w 782"/>
              <a:gd name="T17" fmla="*/ 2636 h 3218"/>
              <a:gd name="T18" fmla="*/ 618 w 782"/>
              <a:gd name="T19" fmla="*/ 463 h 3218"/>
              <a:gd name="T20" fmla="*/ 700 w 782"/>
              <a:gd name="T21" fmla="*/ 463 h 3218"/>
              <a:gd name="T22" fmla="*/ 782 w 782"/>
              <a:gd name="T23" fmla="*/ 391 h 3218"/>
              <a:gd name="T24" fmla="*/ 782 w 782"/>
              <a:gd name="T25" fmla="*/ 182 h 3218"/>
              <a:gd name="T26" fmla="*/ 655 w 782"/>
              <a:gd name="T27" fmla="*/ 82 h 3218"/>
              <a:gd name="T28" fmla="*/ 391 w 782"/>
              <a:gd name="T29" fmla="*/ 0 h 3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2" h="3218">
                <a:moveTo>
                  <a:pt x="391" y="0"/>
                </a:moveTo>
                <a:lnTo>
                  <a:pt x="391" y="2673"/>
                </a:lnTo>
                <a:lnTo>
                  <a:pt x="109" y="2982"/>
                </a:lnTo>
                <a:lnTo>
                  <a:pt x="109" y="3109"/>
                </a:lnTo>
                <a:lnTo>
                  <a:pt x="0" y="3109"/>
                </a:lnTo>
                <a:lnTo>
                  <a:pt x="0" y="3218"/>
                </a:lnTo>
                <a:lnTo>
                  <a:pt x="246" y="3218"/>
                </a:lnTo>
                <a:lnTo>
                  <a:pt x="255" y="3045"/>
                </a:lnTo>
                <a:lnTo>
                  <a:pt x="618" y="2636"/>
                </a:lnTo>
                <a:lnTo>
                  <a:pt x="618" y="463"/>
                </a:lnTo>
                <a:lnTo>
                  <a:pt x="700" y="463"/>
                </a:lnTo>
                <a:lnTo>
                  <a:pt x="782" y="391"/>
                </a:lnTo>
                <a:lnTo>
                  <a:pt x="782" y="182"/>
                </a:lnTo>
                <a:lnTo>
                  <a:pt x="655" y="82"/>
                </a:lnTo>
                <a:lnTo>
                  <a:pt x="391" y="0"/>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1" name="Rectangle 9"/>
          <p:cNvSpPr>
            <a:spLocks noChangeArrowheads="1"/>
          </p:cNvSpPr>
          <p:nvPr/>
        </p:nvSpPr>
        <p:spPr bwMode="auto">
          <a:xfrm flipH="1">
            <a:off x="5561013" y="2967038"/>
            <a:ext cx="77787" cy="1409700"/>
          </a:xfrm>
          <a:prstGeom prst="rect">
            <a:avLst/>
          </a:prstGeom>
          <a:solidFill>
            <a:srgbClr val="00CCFF"/>
          </a:solidFill>
          <a:ln>
            <a:noFill/>
          </a:ln>
          <a:effectLst/>
          <a:extLs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4042" name="Group 10"/>
          <p:cNvGrpSpPr>
            <a:grpSpLocks/>
          </p:cNvGrpSpPr>
          <p:nvPr/>
        </p:nvGrpSpPr>
        <p:grpSpPr bwMode="auto">
          <a:xfrm rot="5400000" flipH="1">
            <a:off x="5658645" y="2443956"/>
            <a:ext cx="239712" cy="733425"/>
            <a:chOff x="700" y="728"/>
            <a:chExt cx="464" cy="1427"/>
          </a:xfrm>
        </p:grpSpPr>
        <p:sp>
          <p:nvSpPr>
            <p:cNvPr id="44043" name="Rectangle 11"/>
            <p:cNvSpPr>
              <a:spLocks noChangeArrowheads="1"/>
            </p:cNvSpPr>
            <p:nvPr/>
          </p:nvSpPr>
          <p:spPr bwMode="auto">
            <a:xfrm>
              <a:off x="927" y="2001"/>
              <a:ext cx="47" cy="82"/>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4" name="AutoShape 12"/>
            <p:cNvSpPr>
              <a:spLocks noChangeArrowheads="1"/>
            </p:cNvSpPr>
            <p:nvPr/>
          </p:nvSpPr>
          <p:spPr bwMode="auto">
            <a:xfrm>
              <a:off x="800" y="1682"/>
              <a:ext cx="291" cy="34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5" name="Rectangle 13"/>
            <p:cNvSpPr>
              <a:spLocks noChangeArrowheads="1"/>
            </p:cNvSpPr>
            <p:nvPr/>
          </p:nvSpPr>
          <p:spPr bwMode="auto">
            <a:xfrm>
              <a:off x="700" y="1509"/>
              <a:ext cx="464" cy="182"/>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6" name="AutoShape 14"/>
            <p:cNvSpPr>
              <a:spLocks noChangeArrowheads="1"/>
            </p:cNvSpPr>
            <p:nvPr/>
          </p:nvSpPr>
          <p:spPr bwMode="auto">
            <a:xfrm flipV="1">
              <a:off x="791" y="864"/>
              <a:ext cx="292" cy="64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7" name="Freeform 15"/>
            <p:cNvSpPr>
              <a:spLocks/>
            </p:cNvSpPr>
            <p:nvPr/>
          </p:nvSpPr>
          <p:spPr bwMode="auto">
            <a:xfrm>
              <a:off x="873" y="2019"/>
              <a:ext cx="119" cy="136"/>
            </a:xfrm>
            <a:custGeom>
              <a:avLst/>
              <a:gdLst>
                <a:gd name="T0" fmla="*/ 0 w 246"/>
                <a:gd name="T1" fmla="*/ 91 h 218"/>
                <a:gd name="T2" fmla="*/ 9 w 246"/>
                <a:gd name="T3" fmla="*/ 182 h 218"/>
                <a:gd name="T4" fmla="*/ 246 w 246"/>
                <a:gd name="T5" fmla="*/ 218 h 218"/>
                <a:gd name="T6" fmla="*/ 227 w 246"/>
                <a:gd name="T7" fmla="*/ 155 h 218"/>
                <a:gd name="T8" fmla="*/ 91 w 246"/>
                <a:gd name="T9" fmla="*/ 128 h 218"/>
                <a:gd name="T10" fmla="*/ 64 w 246"/>
                <a:gd name="T11" fmla="*/ 0 h 218"/>
                <a:gd name="T12" fmla="*/ 0 w 246"/>
                <a:gd name="T13" fmla="*/ 9 h 218"/>
                <a:gd name="T14" fmla="*/ 0 w 246"/>
                <a:gd name="T15" fmla="*/ 91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18">
                  <a:moveTo>
                    <a:pt x="0" y="91"/>
                  </a:moveTo>
                  <a:cubicBezTo>
                    <a:pt x="10" y="164"/>
                    <a:pt x="9" y="133"/>
                    <a:pt x="9" y="182"/>
                  </a:cubicBezTo>
                  <a:lnTo>
                    <a:pt x="246" y="218"/>
                  </a:lnTo>
                  <a:lnTo>
                    <a:pt x="227" y="155"/>
                  </a:lnTo>
                  <a:lnTo>
                    <a:pt x="91" y="128"/>
                  </a:lnTo>
                  <a:lnTo>
                    <a:pt x="64" y="0"/>
                  </a:lnTo>
                  <a:lnTo>
                    <a:pt x="0" y="9"/>
                  </a:lnTo>
                  <a:lnTo>
                    <a:pt x="0" y="91"/>
                  </a:lnTo>
                  <a:close/>
                </a:path>
              </a:pathLst>
            </a:cu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8" name="Rectangle 16"/>
            <p:cNvSpPr>
              <a:spLocks noChangeArrowheads="1"/>
            </p:cNvSpPr>
            <p:nvPr/>
          </p:nvSpPr>
          <p:spPr bwMode="auto">
            <a:xfrm>
              <a:off x="700" y="1547"/>
              <a:ext cx="118" cy="135"/>
            </a:xfrm>
            <a:prstGeom prst="rect">
              <a:avLst/>
            </a:prstGeom>
            <a:gradFill rotWithShape="0">
              <a:gsLst>
                <a:gs pos="0">
                  <a:schemeClr val="folHlink">
                    <a:gamma/>
                    <a:shade val="46275"/>
                    <a:invGamma/>
                  </a:schemeClr>
                </a:gs>
                <a:gs pos="100000">
                  <a:schemeClr val="folHlink"/>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9" name="Rectangle 17"/>
            <p:cNvSpPr>
              <a:spLocks noChangeArrowheads="1"/>
            </p:cNvSpPr>
            <p:nvPr/>
          </p:nvSpPr>
          <p:spPr bwMode="auto">
            <a:xfrm>
              <a:off x="1042" y="1542"/>
              <a:ext cx="118" cy="145"/>
            </a:xfrm>
            <a:prstGeom prst="rect">
              <a:avLst/>
            </a:prstGeom>
            <a:gradFill rotWithShape="0">
              <a:gsLst>
                <a:gs pos="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50" name="Rectangle 18"/>
            <p:cNvSpPr>
              <a:spLocks noChangeArrowheads="1"/>
            </p:cNvSpPr>
            <p:nvPr/>
          </p:nvSpPr>
          <p:spPr bwMode="auto">
            <a:xfrm>
              <a:off x="818" y="1545"/>
              <a:ext cx="227" cy="146"/>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51" name="Rectangle 19"/>
            <p:cNvSpPr>
              <a:spLocks noChangeArrowheads="1"/>
            </p:cNvSpPr>
            <p:nvPr/>
          </p:nvSpPr>
          <p:spPr bwMode="auto">
            <a:xfrm>
              <a:off x="909" y="728"/>
              <a:ext cx="56" cy="137"/>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053" name="Text Box 21"/>
          <p:cNvSpPr txBox="1">
            <a:spLocks noChangeArrowheads="1"/>
          </p:cNvSpPr>
          <p:nvPr/>
        </p:nvSpPr>
        <p:spPr bwMode="auto">
          <a:xfrm>
            <a:off x="527050" y="849313"/>
            <a:ext cx="5568950"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800" b="1" i="0">
                <a:solidFill>
                  <a:srgbClr val="FF3300"/>
                </a:solidFill>
              </a:rPr>
              <a:t>Internal Combustion Engine Basics</a:t>
            </a:r>
            <a:endParaRPr lang="en-US" sz="2400" i="0"/>
          </a:p>
        </p:txBody>
      </p:sp>
      <p:sp>
        <p:nvSpPr>
          <p:cNvPr id="44054" name="Text Box 22"/>
          <p:cNvSpPr txBox="1">
            <a:spLocks noChangeArrowheads="1"/>
          </p:cNvSpPr>
          <p:nvPr/>
        </p:nvSpPr>
        <p:spPr bwMode="auto">
          <a:xfrm>
            <a:off x="8175625" y="6167438"/>
            <a:ext cx="64452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a:r>
              <a:rPr lang="en-US" sz="1000" i="0"/>
              <a:t>D. Abata</a:t>
            </a:r>
            <a:endParaRPr lang="en-US" sz="2400" i="0"/>
          </a:p>
        </p:txBody>
      </p:sp>
      <p:sp>
        <p:nvSpPr>
          <p:cNvPr id="44055" name="Arc 23"/>
          <p:cNvSpPr>
            <a:spLocks/>
          </p:cNvSpPr>
          <p:nvPr/>
        </p:nvSpPr>
        <p:spPr bwMode="auto">
          <a:xfrm flipH="1">
            <a:off x="4343400" y="4667250"/>
            <a:ext cx="777875" cy="514350"/>
          </a:xfrm>
          <a:custGeom>
            <a:avLst/>
            <a:gdLst>
              <a:gd name="G0" fmla="+- 0 0 0"/>
              <a:gd name="G1" fmla="+- 20815 0 0"/>
              <a:gd name="G2" fmla="+- 21600 0 0"/>
              <a:gd name="T0" fmla="*/ 5769 w 21600"/>
              <a:gd name="T1" fmla="*/ 0 h 20815"/>
              <a:gd name="T2" fmla="*/ 21600 w 21600"/>
              <a:gd name="T3" fmla="*/ 20815 h 20815"/>
              <a:gd name="T4" fmla="*/ 0 w 21600"/>
              <a:gd name="T5" fmla="*/ 20815 h 20815"/>
            </a:gdLst>
            <a:ahLst/>
            <a:cxnLst>
              <a:cxn ang="0">
                <a:pos x="T0" y="T1"/>
              </a:cxn>
              <a:cxn ang="0">
                <a:pos x="T2" y="T3"/>
              </a:cxn>
              <a:cxn ang="0">
                <a:pos x="T4" y="T5"/>
              </a:cxn>
            </a:cxnLst>
            <a:rect l="0" t="0" r="r" b="b"/>
            <a:pathLst>
              <a:path w="21600" h="20815" fill="none" extrusionOk="0">
                <a:moveTo>
                  <a:pt x="5769" y="-1"/>
                </a:moveTo>
                <a:cubicBezTo>
                  <a:pt x="15123" y="2592"/>
                  <a:pt x="21600" y="11107"/>
                  <a:pt x="21600" y="20815"/>
                </a:cubicBezTo>
              </a:path>
              <a:path w="21600" h="20815" stroke="0" extrusionOk="0">
                <a:moveTo>
                  <a:pt x="5769" y="-1"/>
                </a:moveTo>
                <a:cubicBezTo>
                  <a:pt x="15123" y="2592"/>
                  <a:pt x="21600" y="11107"/>
                  <a:pt x="21600" y="20815"/>
                </a:cubicBezTo>
                <a:lnTo>
                  <a:pt x="0" y="20815"/>
                </a:lnTo>
                <a:close/>
              </a:path>
            </a:pathLst>
          </a:custGeom>
          <a:noFill/>
          <a:ln w="38100">
            <a:solidFill>
              <a:schemeClr val="tx1"/>
            </a:solidFill>
            <a:round/>
            <a:headEn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56" name="Rectangle 24"/>
          <p:cNvSpPr>
            <a:spLocks noChangeArrowheads="1"/>
          </p:cNvSpPr>
          <p:nvPr/>
        </p:nvSpPr>
        <p:spPr bwMode="auto">
          <a:xfrm flipH="1">
            <a:off x="5868988" y="5183188"/>
            <a:ext cx="763587" cy="274637"/>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58" name="Rectangle 26"/>
          <p:cNvSpPr>
            <a:spLocks noChangeArrowheads="1"/>
          </p:cNvSpPr>
          <p:nvPr/>
        </p:nvSpPr>
        <p:spPr bwMode="auto">
          <a:xfrm rot="16200000" flipH="1">
            <a:off x="7049294" y="4718844"/>
            <a:ext cx="444500" cy="1227138"/>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4059" name="Group 27"/>
          <p:cNvGrpSpPr>
            <a:grpSpLocks/>
          </p:cNvGrpSpPr>
          <p:nvPr/>
        </p:nvGrpSpPr>
        <p:grpSpPr bwMode="auto">
          <a:xfrm rot="16200000" flipH="1">
            <a:off x="7002463" y="4867275"/>
            <a:ext cx="268287" cy="938213"/>
            <a:chOff x="1241" y="1354"/>
            <a:chExt cx="331" cy="778"/>
          </a:xfrm>
        </p:grpSpPr>
        <p:grpSp>
          <p:nvGrpSpPr>
            <p:cNvPr id="44060" name="Group 28"/>
            <p:cNvGrpSpPr>
              <a:grpSpLocks/>
            </p:cNvGrpSpPr>
            <p:nvPr/>
          </p:nvGrpSpPr>
          <p:grpSpPr bwMode="auto">
            <a:xfrm>
              <a:off x="1241" y="1354"/>
              <a:ext cx="331" cy="778"/>
              <a:chOff x="1223" y="2518"/>
              <a:chExt cx="331" cy="778"/>
            </a:xfrm>
          </p:grpSpPr>
          <p:sp>
            <p:nvSpPr>
              <p:cNvPr id="44061" name="AutoShape 29"/>
              <p:cNvSpPr>
                <a:spLocks noChangeArrowheads="1"/>
              </p:cNvSpPr>
              <p:nvPr/>
            </p:nvSpPr>
            <p:spPr bwMode="auto">
              <a:xfrm>
                <a:off x="1227" y="2518"/>
                <a:ext cx="327" cy="3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CFF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62" name="AutoShape 30"/>
              <p:cNvSpPr>
                <a:spLocks noChangeArrowheads="1"/>
              </p:cNvSpPr>
              <p:nvPr/>
            </p:nvSpPr>
            <p:spPr bwMode="auto">
              <a:xfrm flipV="1">
                <a:off x="1223" y="2905"/>
                <a:ext cx="327" cy="3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CFF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063" name="Rectangle 31"/>
            <p:cNvSpPr>
              <a:spLocks noChangeArrowheads="1"/>
            </p:cNvSpPr>
            <p:nvPr/>
          </p:nvSpPr>
          <p:spPr bwMode="auto">
            <a:xfrm>
              <a:off x="1327" y="1709"/>
              <a:ext cx="164" cy="73"/>
            </a:xfrm>
            <a:prstGeom prst="rect">
              <a:avLst/>
            </a:prstGeom>
            <a:solidFill>
              <a:srgbClr val="CC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064" name="Rectangle 32"/>
          <p:cNvSpPr>
            <a:spLocks noChangeArrowheads="1"/>
          </p:cNvSpPr>
          <p:nvPr/>
        </p:nvSpPr>
        <p:spPr bwMode="auto">
          <a:xfrm rot="16200000" flipH="1">
            <a:off x="6987382" y="5101431"/>
            <a:ext cx="273050" cy="55563"/>
          </a:xfrm>
          <a:prstGeom prst="rect">
            <a:avLst/>
          </a:prstGeom>
          <a:solidFill>
            <a:srgbClr val="FFCC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65" name="Rectangle 33"/>
          <p:cNvSpPr>
            <a:spLocks noChangeArrowheads="1"/>
          </p:cNvSpPr>
          <p:nvPr/>
        </p:nvSpPr>
        <p:spPr bwMode="auto">
          <a:xfrm rot="16200000" flipH="1">
            <a:off x="7605713" y="5192713"/>
            <a:ext cx="273050" cy="285750"/>
          </a:xfrm>
          <a:prstGeom prst="rect">
            <a:avLst/>
          </a:prstGeom>
          <a:solidFill>
            <a:srgbClr val="CCFF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66" name="Rectangle 34"/>
          <p:cNvSpPr>
            <a:spLocks noChangeArrowheads="1"/>
          </p:cNvSpPr>
          <p:nvPr/>
        </p:nvSpPr>
        <p:spPr bwMode="auto">
          <a:xfrm rot="16200000" flipH="1">
            <a:off x="7487444" y="5299869"/>
            <a:ext cx="236538" cy="76200"/>
          </a:xfrm>
          <a:prstGeom prst="rect">
            <a:avLst/>
          </a:prstGeom>
          <a:solidFill>
            <a:srgbClr val="CC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69" name="Rectangle 37"/>
          <p:cNvSpPr>
            <a:spLocks noChangeArrowheads="1"/>
          </p:cNvSpPr>
          <p:nvPr/>
        </p:nvSpPr>
        <p:spPr bwMode="auto">
          <a:xfrm flipH="1">
            <a:off x="5695950" y="5226050"/>
            <a:ext cx="1038225" cy="215900"/>
          </a:xfrm>
          <a:prstGeom prst="rect">
            <a:avLst/>
          </a:prstGeom>
          <a:solidFill>
            <a:srgbClr val="CC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4070" name="Group 38"/>
          <p:cNvGrpSpPr>
            <a:grpSpLocks/>
          </p:cNvGrpSpPr>
          <p:nvPr/>
        </p:nvGrpSpPr>
        <p:grpSpPr bwMode="auto">
          <a:xfrm flipH="1">
            <a:off x="7891463" y="4821238"/>
            <a:ext cx="288925" cy="1038225"/>
            <a:chOff x="936" y="1046"/>
            <a:chExt cx="182" cy="654"/>
          </a:xfrm>
        </p:grpSpPr>
        <p:sp>
          <p:nvSpPr>
            <p:cNvPr id="44071" name="Rectangle 39"/>
            <p:cNvSpPr>
              <a:spLocks noChangeArrowheads="1"/>
            </p:cNvSpPr>
            <p:nvPr/>
          </p:nvSpPr>
          <p:spPr bwMode="auto">
            <a:xfrm>
              <a:off x="936" y="1046"/>
              <a:ext cx="182" cy="654"/>
            </a:xfrm>
            <a:prstGeom prst="rect">
              <a:avLst/>
            </a:pr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72" name="Rectangle 40" descr="Small grid"/>
            <p:cNvSpPr>
              <a:spLocks noChangeArrowheads="1"/>
            </p:cNvSpPr>
            <p:nvPr/>
          </p:nvSpPr>
          <p:spPr bwMode="auto">
            <a:xfrm>
              <a:off x="963" y="1100"/>
              <a:ext cx="137" cy="555"/>
            </a:xfrm>
            <a:prstGeom prst="rect">
              <a:avLst/>
            </a:prstGeom>
            <a:pattFill prst="smGrid">
              <a:fgClr>
                <a:schemeClr val="accent1"/>
              </a:fgClr>
              <a:bgClr>
                <a:schemeClr val="bg1"/>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073" name="Freeform 41"/>
          <p:cNvSpPr>
            <a:spLocks/>
          </p:cNvSpPr>
          <p:nvPr/>
        </p:nvSpPr>
        <p:spPr bwMode="auto">
          <a:xfrm>
            <a:off x="3679825" y="5000625"/>
            <a:ext cx="1230313" cy="1317625"/>
          </a:xfrm>
          <a:custGeom>
            <a:avLst/>
            <a:gdLst>
              <a:gd name="T0" fmla="*/ 0 w 1018"/>
              <a:gd name="T1" fmla="*/ 0 h 764"/>
              <a:gd name="T2" fmla="*/ 173 w 1018"/>
              <a:gd name="T3" fmla="*/ 0 h 764"/>
              <a:gd name="T4" fmla="*/ 173 w 1018"/>
              <a:gd name="T5" fmla="*/ 491 h 764"/>
              <a:gd name="T6" fmla="*/ 446 w 1018"/>
              <a:gd name="T7" fmla="*/ 764 h 764"/>
              <a:gd name="T8" fmla="*/ 1018 w 1018"/>
              <a:gd name="T9" fmla="*/ 764 h 764"/>
            </a:gdLst>
            <a:ahLst/>
            <a:cxnLst>
              <a:cxn ang="0">
                <a:pos x="T0" y="T1"/>
              </a:cxn>
              <a:cxn ang="0">
                <a:pos x="T2" y="T3"/>
              </a:cxn>
              <a:cxn ang="0">
                <a:pos x="T4" y="T5"/>
              </a:cxn>
              <a:cxn ang="0">
                <a:pos x="T6" y="T7"/>
              </a:cxn>
              <a:cxn ang="0">
                <a:pos x="T8" y="T9"/>
              </a:cxn>
            </a:cxnLst>
            <a:rect l="0" t="0" r="r" b="b"/>
            <a:pathLst>
              <a:path w="1018" h="764">
                <a:moveTo>
                  <a:pt x="0" y="0"/>
                </a:moveTo>
                <a:lnTo>
                  <a:pt x="173" y="0"/>
                </a:lnTo>
                <a:lnTo>
                  <a:pt x="173" y="491"/>
                </a:lnTo>
                <a:lnTo>
                  <a:pt x="446" y="764"/>
                </a:lnTo>
                <a:lnTo>
                  <a:pt x="1018" y="764"/>
                </a:lnTo>
              </a:path>
            </a:pathLst>
          </a:custGeom>
          <a:noFill/>
          <a:ln w="762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74" name="Freeform 42"/>
          <p:cNvSpPr>
            <a:spLocks/>
          </p:cNvSpPr>
          <p:nvPr/>
        </p:nvSpPr>
        <p:spPr bwMode="auto">
          <a:xfrm flipH="1">
            <a:off x="4849813" y="4995863"/>
            <a:ext cx="1230312" cy="1331912"/>
          </a:xfrm>
          <a:custGeom>
            <a:avLst/>
            <a:gdLst>
              <a:gd name="T0" fmla="*/ 0 w 1018"/>
              <a:gd name="T1" fmla="*/ 0 h 764"/>
              <a:gd name="T2" fmla="*/ 173 w 1018"/>
              <a:gd name="T3" fmla="*/ 0 h 764"/>
              <a:gd name="T4" fmla="*/ 173 w 1018"/>
              <a:gd name="T5" fmla="*/ 491 h 764"/>
              <a:gd name="T6" fmla="*/ 446 w 1018"/>
              <a:gd name="T7" fmla="*/ 764 h 764"/>
              <a:gd name="T8" fmla="*/ 1018 w 1018"/>
              <a:gd name="T9" fmla="*/ 764 h 764"/>
            </a:gdLst>
            <a:ahLst/>
            <a:cxnLst>
              <a:cxn ang="0">
                <a:pos x="T0" y="T1"/>
              </a:cxn>
              <a:cxn ang="0">
                <a:pos x="T2" y="T3"/>
              </a:cxn>
              <a:cxn ang="0">
                <a:pos x="T4" y="T5"/>
              </a:cxn>
              <a:cxn ang="0">
                <a:pos x="T6" y="T7"/>
              </a:cxn>
              <a:cxn ang="0">
                <a:pos x="T8" y="T9"/>
              </a:cxn>
            </a:cxnLst>
            <a:rect l="0" t="0" r="r" b="b"/>
            <a:pathLst>
              <a:path w="1018" h="764">
                <a:moveTo>
                  <a:pt x="0" y="0"/>
                </a:moveTo>
                <a:lnTo>
                  <a:pt x="173" y="0"/>
                </a:lnTo>
                <a:lnTo>
                  <a:pt x="173" y="491"/>
                </a:lnTo>
                <a:lnTo>
                  <a:pt x="446" y="764"/>
                </a:lnTo>
                <a:lnTo>
                  <a:pt x="1018" y="764"/>
                </a:lnTo>
              </a:path>
            </a:pathLst>
          </a:custGeom>
          <a:noFill/>
          <a:ln w="762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75" name="Rectangle 43"/>
          <p:cNvSpPr>
            <a:spLocks noChangeArrowheads="1"/>
          </p:cNvSpPr>
          <p:nvPr/>
        </p:nvSpPr>
        <p:spPr bwMode="auto">
          <a:xfrm>
            <a:off x="5800725" y="5167313"/>
            <a:ext cx="130175" cy="331787"/>
          </a:xfrm>
          <a:prstGeom prst="rect">
            <a:avLst/>
          </a:prstGeom>
          <a:solidFill>
            <a:srgbClr val="CC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76" name="Arc 44"/>
          <p:cNvSpPr>
            <a:spLocks/>
          </p:cNvSpPr>
          <p:nvPr/>
        </p:nvSpPr>
        <p:spPr bwMode="auto">
          <a:xfrm flipV="1">
            <a:off x="5599113" y="5065713"/>
            <a:ext cx="230187" cy="5064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77" name="Rectangle 45"/>
          <p:cNvSpPr>
            <a:spLocks noChangeArrowheads="1"/>
          </p:cNvSpPr>
          <p:nvPr/>
        </p:nvSpPr>
        <p:spPr bwMode="auto">
          <a:xfrm>
            <a:off x="4025900" y="2265363"/>
            <a:ext cx="1658938" cy="390525"/>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78" name="Rectangle 46"/>
          <p:cNvSpPr>
            <a:spLocks noChangeArrowheads="1"/>
          </p:cNvSpPr>
          <p:nvPr/>
        </p:nvSpPr>
        <p:spPr bwMode="auto">
          <a:xfrm>
            <a:off x="4213225" y="2438400"/>
            <a:ext cx="1298575" cy="115888"/>
          </a:xfrm>
          <a:prstGeom prst="rect">
            <a:avLst/>
          </a:prstGeom>
          <a:solidFill>
            <a:srgbClr val="33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79" name="Freeform 47"/>
          <p:cNvSpPr>
            <a:spLocks/>
          </p:cNvSpPr>
          <p:nvPr/>
        </p:nvSpPr>
        <p:spPr bwMode="auto">
          <a:xfrm>
            <a:off x="3722688" y="3636963"/>
            <a:ext cx="549275" cy="1154112"/>
          </a:xfrm>
          <a:custGeom>
            <a:avLst/>
            <a:gdLst>
              <a:gd name="T0" fmla="*/ 173 w 346"/>
              <a:gd name="T1" fmla="*/ 727 h 727"/>
              <a:gd name="T2" fmla="*/ 0 w 346"/>
              <a:gd name="T3" fmla="*/ 555 h 727"/>
              <a:gd name="T4" fmla="*/ 0 w 346"/>
              <a:gd name="T5" fmla="*/ 109 h 727"/>
              <a:gd name="T6" fmla="*/ 346 w 346"/>
              <a:gd name="T7" fmla="*/ 0 h 727"/>
              <a:gd name="T8" fmla="*/ 346 w 346"/>
              <a:gd name="T9" fmla="*/ 118 h 727"/>
              <a:gd name="T10" fmla="*/ 91 w 346"/>
              <a:gd name="T11" fmla="*/ 200 h 727"/>
              <a:gd name="T12" fmla="*/ 91 w 346"/>
              <a:gd name="T13" fmla="*/ 509 h 727"/>
              <a:gd name="T14" fmla="*/ 227 w 346"/>
              <a:gd name="T15" fmla="*/ 655 h 727"/>
              <a:gd name="T16" fmla="*/ 173 w 346"/>
              <a:gd name="T17" fmla="*/ 727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6" h="727">
                <a:moveTo>
                  <a:pt x="173" y="727"/>
                </a:moveTo>
                <a:lnTo>
                  <a:pt x="0" y="555"/>
                </a:lnTo>
                <a:lnTo>
                  <a:pt x="0" y="109"/>
                </a:lnTo>
                <a:lnTo>
                  <a:pt x="346" y="0"/>
                </a:lnTo>
                <a:lnTo>
                  <a:pt x="346" y="118"/>
                </a:lnTo>
                <a:lnTo>
                  <a:pt x="91" y="200"/>
                </a:lnTo>
                <a:lnTo>
                  <a:pt x="91" y="509"/>
                </a:lnTo>
                <a:lnTo>
                  <a:pt x="227" y="655"/>
                </a:lnTo>
                <a:lnTo>
                  <a:pt x="173" y="727"/>
                </a:lnTo>
                <a:close/>
              </a:path>
            </a:pathLst>
          </a:custGeom>
          <a:solidFill>
            <a:srgbClr val="CCFFFF"/>
          </a:solidFill>
          <a:ln w="28575" cap="flat" cmpd="sng">
            <a:solidFill>
              <a:schemeClr val="tx1"/>
            </a:solid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80" name="Oval 48"/>
          <p:cNvSpPr>
            <a:spLocks noChangeArrowheads="1"/>
          </p:cNvSpPr>
          <p:nvPr/>
        </p:nvSpPr>
        <p:spPr bwMode="auto">
          <a:xfrm>
            <a:off x="4229100" y="3652838"/>
            <a:ext cx="144463" cy="158750"/>
          </a:xfrm>
          <a:prstGeom prst="ellipse">
            <a:avLst/>
          </a:prstGeom>
          <a:solidFill>
            <a:srgbClr val="CCFFFF"/>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81" name="Oval 49"/>
          <p:cNvSpPr>
            <a:spLocks noChangeArrowheads="1"/>
          </p:cNvSpPr>
          <p:nvPr/>
        </p:nvSpPr>
        <p:spPr bwMode="auto">
          <a:xfrm>
            <a:off x="3997325" y="4692650"/>
            <a:ext cx="130175" cy="144463"/>
          </a:xfrm>
          <a:prstGeom prst="ellipse">
            <a:avLst/>
          </a:prstGeom>
          <a:solidFill>
            <a:srgbClr val="CCFFFF"/>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82" name="Rectangle 50"/>
          <p:cNvSpPr>
            <a:spLocks noChangeArrowheads="1"/>
          </p:cNvSpPr>
          <p:nvPr/>
        </p:nvSpPr>
        <p:spPr bwMode="auto">
          <a:xfrm>
            <a:off x="5440363" y="3521075"/>
            <a:ext cx="893762" cy="173038"/>
          </a:xfrm>
          <a:prstGeom prst="rect">
            <a:avLst/>
          </a:prstGeom>
          <a:solidFill>
            <a:srgbClr val="FFCC99"/>
          </a:solidFill>
          <a:ln w="2857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83" name="Oval 51"/>
          <p:cNvSpPr>
            <a:spLocks noChangeArrowheads="1"/>
          </p:cNvSpPr>
          <p:nvPr/>
        </p:nvSpPr>
        <p:spPr bwMode="auto">
          <a:xfrm>
            <a:off x="5397500" y="3435350"/>
            <a:ext cx="74613" cy="288925"/>
          </a:xfrm>
          <a:prstGeom prst="ellipse">
            <a:avLst/>
          </a:prstGeom>
          <a:solidFill>
            <a:srgbClr val="FFCC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4084" name="Group 52"/>
          <p:cNvGrpSpPr>
            <a:grpSpLocks/>
          </p:cNvGrpSpPr>
          <p:nvPr/>
        </p:nvGrpSpPr>
        <p:grpSpPr bwMode="auto">
          <a:xfrm>
            <a:off x="5700713" y="3406775"/>
            <a:ext cx="3216275" cy="388938"/>
            <a:chOff x="3573" y="1246"/>
            <a:chExt cx="2026" cy="245"/>
          </a:xfrm>
        </p:grpSpPr>
        <p:sp>
          <p:nvSpPr>
            <p:cNvPr id="44085" name="Rectangle 53"/>
            <p:cNvSpPr>
              <a:spLocks noChangeArrowheads="1"/>
            </p:cNvSpPr>
            <p:nvPr/>
          </p:nvSpPr>
          <p:spPr bwMode="auto">
            <a:xfrm>
              <a:off x="5409" y="1273"/>
              <a:ext cx="154" cy="163"/>
            </a:xfrm>
            <a:prstGeom prst="rect">
              <a:avLst/>
            </a:prstGeom>
            <a:solidFill>
              <a:srgbClr val="00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86" name="Rectangle 54"/>
            <p:cNvSpPr>
              <a:spLocks noChangeArrowheads="1"/>
            </p:cNvSpPr>
            <p:nvPr/>
          </p:nvSpPr>
          <p:spPr bwMode="auto">
            <a:xfrm>
              <a:off x="3573" y="1309"/>
              <a:ext cx="1326" cy="128"/>
            </a:xfrm>
            <a:prstGeom prst="rect">
              <a:avLst/>
            </a:prstGeom>
            <a:gradFill rotWithShape="0">
              <a:gsLst>
                <a:gs pos="0">
                  <a:srgbClr val="FFCC99"/>
                </a:gs>
                <a:gs pos="100000">
                  <a:srgbClr val="66FFCC"/>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87" name="Line 55"/>
            <p:cNvSpPr>
              <a:spLocks noChangeShapeType="1"/>
            </p:cNvSpPr>
            <p:nvPr/>
          </p:nvSpPr>
          <p:spPr bwMode="auto">
            <a:xfrm>
              <a:off x="3581" y="1300"/>
              <a:ext cx="1191" cy="1"/>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88" name="Line 56"/>
            <p:cNvSpPr>
              <a:spLocks noChangeShapeType="1"/>
            </p:cNvSpPr>
            <p:nvPr/>
          </p:nvSpPr>
          <p:spPr bwMode="auto">
            <a:xfrm>
              <a:off x="3586" y="1442"/>
              <a:ext cx="1191" cy="1"/>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89" name="Rectangle 57"/>
            <p:cNvSpPr>
              <a:spLocks noChangeArrowheads="1"/>
            </p:cNvSpPr>
            <p:nvPr/>
          </p:nvSpPr>
          <p:spPr bwMode="auto">
            <a:xfrm>
              <a:off x="4763" y="1246"/>
              <a:ext cx="664" cy="245"/>
            </a:xfrm>
            <a:prstGeom prst="rect">
              <a:avLst/>
            </a:prstGeom>
            <a:solidFill>
              <a:srgbClr val="00FF00"/>
            </a:solidFill>
            <a:ln w="2857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90" name="Rectangle 58" descr="Large checker board"/>
            <p:cNvSpPr>
              <a:spLocks noChangeArrowheads="1"/>
            </p:cNvSpPr>
            <p:nvPr/>
          </p:nvSpPr>
          <p:spPr bwMode="auto">
            <a:xfrm>
              <a:off x="4763" y="1273"/>
              <a:ext cx="672" cy="182"/>
            </a:xfrm>
            <a:prstGeom prst="rect">
              <a:avLst/>
            </a:prstGeom>
            <a:pattFill prst="lgCheck">
              <a:fgClr>
                <a:srgbClr val="00FF00"/>
              </a:fgClr>
              <a:bgClr>
                <a:srgbClr val="66FFCC"/>
              </a:bgClr>
            </a:patt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91" name="Rectangle 59"/>
            <p:cNvSpPr>
              <a:spLocks noChangeArrowheads="1"/>
            </p:cNvSpPr>
            <p:nvPr/>
          </p:nvSpPr>
          <p:spPr bwMode="auto">
            <a:xfrm>
              <a:off x="5445" y="1300"/>
              <a:ext cx="154" cy="127"/>
            </a:xfrm>
            <a:prstGeom prst="rect">
              <a:avLst/>
            </a:prstGeom>
            <a:solidFill>
              <a:srgbClr val="66FF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4108" name="Group 76"/>
          <p:cNvGrpSpPr>
            <a:grpSpLocks/>
          </p:cNvGrpSpPr>
          <p:nvPr/>
        </p:nvGrpSpPr>
        <p:grpSpPr bwMode="auto">
          <a:xfrm>
            <a:off x="4249738" y="2936875"/>
            <a:ext cx="1252537" cy="2517775"/>
            <a:chOff x="2677" y="1850"/>
            <a:chExt cx="789" cy="1586"/>
          </a:xfrm>
        </p:grpSpPr>
        <p:sp>
          <p:nvSpPr>
            <p:cNvPr id="44109" name="AutoShape 77"/>
            <p:cNvSpPr>
              <a:spLocks noChangeArrowheads="1"/>
            </p:cNvSpPr>
            <p:nvPr/>
          </p:nvSpPr>
          <p:spPr bwMode="auto">
            <a:xfrm rot="-41288">
              <a:off x="3002" y="2095"/>
              <a:ext cx="197" cy="677"/>
            </a:xfrm>
            <a:custGeom>
              <a:avLst/>
              <a:gdLst>
                <a:gd name="G0" fmla="+- 5214 0 0"/>
                <a:gd name="G1" fmla="+- 21600 0 5214"/>
                <a:gd name="G2" fmla="*/ 5214 1 2"/>
                <a:gd name="G3" fmla="+- 21600 0 G2"/>
                <a:gd name="G4" fmla="+/ 5214 21600 2"/>
                <a:gd name="G5" fmla="+/ G1 0 2"/>
                <a:gd name="G6" fmla="*/ 21600 21600 5214"/>
                <a:gd name="G7" fmla="*/ G6 1 2"/>
                <a:gd name="G8" fmla="+- 21600 0 G7"/>
                <a:gd name="G9" fmla="*/ 21600 1 2"/>
                <a:gd name="G10" fmla="+- 5214 0 G9"/>
                <a:gd name="G11" fmla="?: G10 G8 0"/>
                <a:gd name="G12" fmla="?: G10 G7 21600"/>
                <a:gd name="T0" fmla="*/ 18993 w 21600"/>
                <a:gd name="T1" fmla="*/ 10800 h 21600"/>
                <a:gd name="T2" fmla="*/ 10800 w 21600"/>
                <a:gd name="T3" fmla="*/ 21600 h 21600"/>
                <a:gd name="T4" fmla="*/ 2607 w 21600"/>
                <a:gd name="T5" fmla="*/ 10800 h 21600"/>
                <a:gd name="T6" fmla="*/ 10800 w 21600"/>
                <a:gd name="T7" fmla="*/ 0 h 21600"/>
                <a:gd name="T8" fmla="*/ 4407 w 21600"/>
                <a:gd name="T9" fmla="*/ 4407 h 21600"/>
                <a:gd name="T10" fmla="*/ 17193 w 21600"/>
                <a:gd name="T11" fmla="*/ 17193 h 21600"/>
              </a:gdLst>
              <a:ahLst/>
              <a:cxnLst>
                <a:cxn ang="0">
                  <a:pos x="T0" y="T1"/>
                </a:cxn>
                <a:cxn ang="0">
                  <a:pos x="T2" y="T3"/>
                </a:cxn>
                <a:cxn ang="0">
                  <a:pos x="T4" y="T5"/>
                </a:cxn>
                <a:cxn ang="0">
                  <a:pos x="T6" y="T7"/>
                </a:cxn>
              </a:cxnLst>
              <a:rect l="T8" t="T9" r="T10" b="T11"/>
              <a:pathLst>
                <a:path w="21600" h="21600">
                  <a:moveTo>
                    <a:pt x="0" y="0"/>
                  </a:moveTo>
                  <a:lnTo>
                    <a:pt x="5214" y="21600"/>
                  </a:lnTo>
                  <a:lnTo>
                    <a:pt x="16386" y="21600"/>
                  </a:lnTo>
                  <a:lnTo>
                    <a:pt x="21600" y="0"/>
                  </a:lnTo>
                  <a:close/>
                </a:path>
              </a:pathLst>
            </a:cu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4110" name="Group 78"/>
            <p:cNvGrpSpPr>
              <a:grpSpLocks/>
            </p:cNvGrpSpPr>
            <p:nvPr/>
          </p:nvGrpSpPr>
          <p:grpSpPr bwMode="auto">
            <a:xfrm>
              <a:off x="2677" y="1850"/>
              <a:ext cx="789" cy="489"/>
              <a:chOff x="2677" y="1876"/>
              <a:chExt cx="789" cy="489"/>
            </a:xfrm>
          </p:grpSpPr>
          <p:sp>
            <p:nvSpPr>
              <p:cNvPr id="44111" name="Freeform 79"/>
              <p:cNvSpPr>
                <a:spLocks/>
              </p:cNvSpPr>
              <p:nvPr/>
            </p:nvSpPr>
            <p:spPr bwMode="auto">
              <a:xfrm>
                <a:off x="2691" y="1876"/>
                <a:ext cx="763" cy="489"/>
              </a:xfrm>
              <a:custGeom>
                <a:avLst/>
                <a:gdLst>
                  <a:gd name="T0" fmla="*/ 0 w 1389"/>
                  <a:gd name="T1" fmla="*/ 0 h 937"/>
                  <a:gd name="T2" fmla="*/ 1389 w 1389"/>
                  <a:gd name="T3" fmla="*/ 0 h 937"/>
                  <a:gd name="T4" fmla="*/ 1389 w 1389"/>
                  <a:gd name="T5" fmla="*/ 937 h 937"/>
                  <a:gd name="T6" fmla="*/ 936 w 1389"/>
                  <a:gd name="T7" fmla="*/ 781 h 937"/>
                  <a:gd name="T8" fmla="*/ 726 w 1389"/>
                  <a:gd name="T9" fmla="*/ 737 h 937"/>
                  <a:gd name="T10" fmla="*/ 663 w 1389"/>
                  <a:gd name="T11" fmla="*/ 737 h 937"/>
                  <a:gd name="T12" fmla="*/ 484 w 1389"/>
                  <a:gd name="T13" fmla="*/ 790 h 937"/>
                  <a:gd name="T14" fmla="*/ 0 w 1389"/>
                  <a:gd name="T15" fmla="*/ 937 h 937"/>
                  <a:gd name="T16" fmla="*/ 0 w 1389"/>
                  <a:gd name="T17" fmla="*/ 0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9" h="937">
                    <a:moveTo>
                      <a:pt x="0" y="0"/>
                    </a:moveTo>
                    <a:lnTo>
                      <a:pt x="1389" y="0"/>
                    </a:lnTo>
                    <a:lnTo>
                      <a:pt x="1389" y="937"/>
                    </a:lnTo>
                    <a:lnTo>
                      <a:pt x="936" y="781"/>
                    </a:lnTo>
                    <a:lnTo>
                      <a:pt x="726" y="737"/>
                    </a:lnTo>
                    <a:lnTo>
                      <a:pt x="663" y="737"/>
                    </a:lnTo>
                    <a:lnTo>
                      <a:pt x="484" y="790"/>
                    </a:lnTo>
                    <a:lnTo>
                      <a:pt x="0" y="937"/>
                    </a:lnTo>
                    <a:lnTo>
                      <a:pt x="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12" name="Oval 80"/>
              <p:cNvSpPr>
                <a:spLocks noChangeArrowheads="1"/>
              </p:cNvSpPr>
              <p:nvPr/>
            </p:nvSpPr>
            <p:spPr bwMode="auto">
              <a:xfrm>
                <a:off x="2975" y="2042"/>
                <a:ext cx="213" cy="197"/>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13" name="Rectangle 81" descr="Wave"/>
              <p:cNvSpPr>
                <a:spLocks noChangeArrowheads="1"/>
              </p:cNvSpPr>
              <p:nvPr/>
            </p:nvSpPr>
            <p:spPr bwMode="auto">
              <a:xfrm>
                <a:off x="2679" y="1908"/>
                <a:ext cx="787" cy="28"/>
              </a:xfrm>
              <a:prstGeom prst="rect">
                <a:avLst/>
              </a:prstGeom>
              <a:pattFill prst="wave">
                <a:fgClr>
                  <a:schemeClr val="tx2"/>
                </a:fgClr>
                <a:bgClr>
                  <a:schemeClr val="bg1"/>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14" name="Rectangle 82" descr="Plaid"/>
              <p:cNvSpPr>
                <a:spLocks noChangeArrowheads="1"/>
              </p:cNvSpPr>
              <p:nvPr/>
            </p:nvSpPr>
            <p:spPr bwMode="auto">
              <a:xfrm>
                <a:off x="2677" y="1959"/>
                <a:ext cx="787" cy="27"/>
              </a:xfrm>
              <a:prstGeom prst="rect">
                <a:avLst/>
              </a:prstGeom>
              <a:pattFill prst="plaid">
                <a:fgClr>
                  <a:schemeClr val="tx1"/>
                </a:fgClr>
                <a:bgClr>
                  <a:srgbClr val="FFFFFF"/>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115" name="Oval 83"/>
            <p:cNvSpPr>
              <a:spLocks noChangeArrowheads="1"/>
            </p:cNvSpPr>
            <p:nvPr/>
          </p:nvSpPr>
          <p:spPr bwMode="auto">
            <a:xfrm>
              <a:off x="2899" y="3121"/>
              <a:ext cx="360" cy="315"/>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16" name="AutoShape 84"/>
            <p:cNvSpPr>
              <a:spLocks noChangeArrowheads="1"/>
            </p:cNvSpPr>
            <p:nvPr/>
          </p:nvSpPr>
          <p:spPr bwMode="auto">
            <a:xfrm rot="21537453" flipV="1">
              <a:off x="2931" y="2825"/>
              <a:ext cx="330" cy="467"/>
            </a:xfrm>
            <a:custGeom>
              <a:avLst/>
              <a:gdLst>
                <a:gd name="G0" fmla="+- 3222 0 0"/>
                <a:gd name="G1" fmla="+- 21600 0 3222"/>
                <a:gd name="G2" fmla="*/ 3222 1 2"/>
                <a:gd name="G3" fmla="+- 21600 0 G2"/>
                <a:gd name="G4" fmla="+/ 3222 21600 2"/>
                <a:gd name="G5" fmla="+/ G1 0 2"/>
                <a:gd name="G6" fmla="*/ 21600 21600 3222"/>
                <a:gd name="G7" fmla="*/ G6 1 2"/>
                <a:gd name="G8" fmla="+- 21600 0 G7"/>
                <a:gd name="G9" fmla="*/ 21600 1 2"/>
                <a:gd name="G10" fmla="+- 3222 0 G9"/>
                <a:gd name="G11" fmla="?: G10 G8 0"/>
                <a:gd name="G12" fmla="?: G10 G7 21600"/>
                <a:gd name="T0" fmla="*/ 19989 w 21600"/>
                <a:gd name="T1" fmla="*/ 10800 h 21600"/>
                <a:gd name="T2" fmla="*/ 10800 w 21600"/>
                <a:gd name="T3" fmla="*/ 21600 h 21600"/>
                <a:gd name="T4" fmla="*/ 1611 w 21600"/>
                <a:gd name="T5" fmla="*/ 10800 h 21600"/>
                <a:gd name="T6" fmla="*/ 10800 w 21600"/>
                <a:gd name="T7" fmla="*/ 0 h 21600"/>
                <a:gd name="T8" fmla="*/ 3411 w 21600"/>
                <a:gd name="T9" fmla="*/ 3411 h 21600"/>
                <a:gd name="T10" fmla="*/ 18189 w 21600"/>
                <a:gd name="T11" fmla="*/ 18189 h 21600"/>
              </a:gdLst>
              <a:ahLst/>
              <a:cxnLst>
                <a:cxn ang="0">
                  <a:pos x="T0" y="T1"/>
                </a:cxn>
                <a:cxn ang="0">
                  <a:pos x="T2" y="T3"/>
                </a:cxn>
                <a:cxn ang="0">
                  <a:pos x="T4" y="T5"/>
                </a:cxn>
                <a:cxn ang="0">
                  <a:pos x="T6" y="T7"/>
                </a:cxn>
              </a:cxnLst>
              <a:rect l="T8" t="T9" r="T10" b="T11"/>
              <a:pathLst>
                <a:path w="21600" h="21600">
                  <a:moveTo>
                    <a:pt x="0" y="0"/>
                  </a:moveTo>
                  <a:lnTo>
                    <a:pt x="3222" y="21600"/>
                  </a:lnTo>
                  <a:lnTo>
                    <a:pt x="18378" y="21600"/>
                  </a:lnTo>
                  <a:lnTo>
                    <a:pt x="21600" y="0"/>
                  </a:lnTo>
                  <a:close/>
                </a:path>
              </a:pathLst>
            </a:custGeom>
            <a:solidFill>
              <a:srgbClr val="DDDDD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17" name="Line 85"/>
            <p:cNvSpPr>
              <a:spLocks noChangeShapeType="1"/>
            </p:cNvSpPr>
            <p:nvPr/>
          </p:nvSpPr>
          <p:spPr bwMode="auto">
            <a:xfrm rot="12599481">
              <a:off x="3091" y="2845"/>
              <a:ext cx="277" cy="34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18" name="Line 86"/>
            <p:cNvSpPr>
              <a:spLocks noChangeShapeType="1"/>
            </p:cNvSpPr>
            <p:nvPr/>
          </p:nvSpPr>
          <p:spPr bwMode="auto">
            <a:xfrm rot="2063061">
              <a:off x="2849" y="2811"/>
              <a:ext cx="197" cy="44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19" name="Oval 87"/>
            <p:cNvSpPr>
              <a:spLocks noChangeArrowheads="1"/>
            </p:cNvSpPr>
            <p:nvPr/>
          </p:nvSpPr>
          <p:spPr bwMode="auto">
            <a:xfrm>
              <a:off x="2946" y="3148"/>
              <a:ext cx="278" cy="259"/>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4120" name="Group 88"/>
            <p:cNvGrpSpPr>
              <a:grpSpLocks/>
            </p:cNvGrpSpPr>
            <p:nvPr/>
          </p:nvGrpSpPr>
          <p:grpSpPr bwMode="auto">
            <a:xfrm>
              <a:off x="2984" y="2728"/>
              <a:ext cx="228" cy="213"/>
              <a:chOff x="2985" y="3646"/>
              <a:chExt cx="228" cy="213"/>
            </a:xfrm>
          </p:grpSpPr>
          <p:sp>
            <p:nvSpPr>
              <p:cNvPr id="44121" name="Oval 89"/>
              <p:cNvSpPr>
                <a:spLocks noChangeArrowheads="1"/>
              </p:cNvSpPr>
              <p:nvPr/>
            </p:nvSpPr>
            <p:spPr bwMode="auto">
              <a:xfrm>
                <a:off x="2985" y="3646"/>
                <a:ext cx="228" cy="213"/>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22" name="Oval 90"/>
              <p:cNvSpPr>
                <a:spLocks noChangeArrowheads="1"/>
              </p:cNvSpPr>
              <p:nvPr/>
            </p:nvSpPr>
            <p:spPr bwMode="auto">
              <a:xfrm>
                <a:off x="3006" y="3664"/>
                <a:ext cx="187" cy="179"/>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123" name="Arc 91"/>
            <p:cNvSpPr>
              <a:spLocks/>
            </p:cNvSpPr>
            <p:nvPr/>
          </p:nvSpPr>
          <p:spPr bwMode="auto">
            <a:xfrm flipH="1">
              <a:off x="2736" y="2940"/>
              <a:ext cx="490" cy="324"/>
            </a:xfrm>
            <a:custGeom>
              <a:avLst/>
              <a:gdLst>
                <a:gd name="G0" fmla="+- 0 0 0"/>
                <a:gd name="G1" fmla="+- 20815 0 0"/>
                <a:gd name="G2" fmla="+- 21600 0 0"/>
                <a:gd name="T0" fmla="*/ 5769 w 21600"/>
                <a:gd name="T1" fmla="*/ 0 h 20815"/>
                <a:gd name="T2" fmla="*/ 21600 w 21600"/>
                <a:gd name="T3" fmla="*/ 20815 h 20815"/>
                <a:gd name="T4" fmla="*/ 0 w 21600"/>
                <a:gd name="T5" fmla="*/ 20815 h 20815"/>
              </a:gdLst>
              <a:ahLst/>
              <a:cxnLst>
                <a:cxn ang="0">
                  <a:pos x="T0" y="T1"/>
                </a:cxn>
                <a:cxn ang="0">
                  <a:pos x="T2" y="T3"/>
                </a:cxn>
                <a:cxn ang="0">
                  <a:pos x="T4" y="T5"/>
                </a:cxn>
              </a:cxnLst>
              <a:rect l="0" t="0" r="r" b="b"/>
              <a:pathLst>
                <a:path w="21600" h="20815" fill="none" extrusionOk="0">
                  <a:moveTo>
                    <a:pt x="5769" y="-1"/>
                  </a:moveTo>
                  <a:cubicBezTo>
                    <a:pt x="15123" y="2592"/>
                    <a:pt x="21600" y="11107"/>
                    <a:pt x="21600" y="20815"/>
                  </a:cubicBezTo>
                </a:path>
                <a:path w="21600" h="20815" stroke="0" extrusionOk="0">
                  <a:moveTo>
                    <a:pt x="5769" y="-1"/>
                  </a:moveTo>
                  <a:cubicBezTo>
                    <a:pt x="15123" y="2592"/>
                    <a:pt x="21600" y="11107"/>
                    <a:pt x="21600" y="20815"/>
                  </a:cubicBezTo>
                  <a:lnTo>
                    <a:pt x="0" y="20815"/>
                  </a:lnTo>
                  <a:close/>
                </a:path>
              </a:pathLst>
            </a:custGeom>
            <a:noFill/>
            <a:ln w="38100">
              <a:solidFill>
                <a:schemeClr val="tx1"/>
              </a:solidFill>
              <a:round/>
              <a:headEn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124" name="AutoShape 92"/>
          <p:cNvSpPr>
            <a:spLocks noChangeArrowheads="1"/>
          </p:cNvSpPr>
          <p:nvPr/>
        </p:nvSpPr>
        <p:spPr bwMode="auto">
          <a:xfrm>
            <a:off x="5238750" y="2743200"/>
            <a:ext cx="187325" cy="130175"/>
          </a:xfrm>
          <a:prstGeom prst="irregularSeal1">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4125" name="Group 93"/>
          <p:cNvGrpSpPr>
            <a:grpSpLocks/>
          </p:cNvGrpSpPr>
          <p:nvPr/>
        </p:nvGrpSpPr>
        <p:grpSpPr bwMode="auto">
          <a:xfrm>
            <a:off x="319088" y="5267325"/>
            <a:ext cx="3275012" cy="865188"/>
            <a:chOff x="201" y="3318"/>
            <a:chExt cx="2063" cy="545"/>
          </a:xfrm>
        </p:grpSpPr>
        <p:sp>
          <p:nvSpPr>
            <p:cNvPr id="44126" name="Text Box 94"/>
            <p:cNvSpPr txBox="1">
              <a:spLocks noChangeArrowheads="1"/>
            </p:cNvSpPr>
            <p:nvPr/>
          </p:nvSpPr>
          <p:spPr bwMode="auto">
            <a:xfrm>
              <a:off x="201" y="3318"/>
              <a:ext cx="2063"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i="0"/>
                <a:t>The Two Stroke Engine</a:t>
              </a:r>
            </a:p>
          </p:txBody>
        </p:sp>
        <p:sp>
          <p:nvSpPr>
            <p:cNvPr id="44127" name="Text Box 95"/>
            <p:cNvSpPr txBox="1">
              <a:spLocks noChangeArrowheads="1"/>
            </p:cNvSpPr>
            <p:nvPr/>
          </p:nvSpPr>
          <p:spPr bwMode="auto">
            <a:xfrm>
              <a:off x="794" y="3575"/>
              <a:ext cx="750" cy="2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sz="2400" i="0"/>
                <a:t>Slide 03</a:t>
              </a:r>
            </a:p>
          </p:txBody>
        </p:sp>
      </p:grpSp>
      <p:sp>
        <p:nvSpPr>
          <p:cNvPr id="44128" name="WordArt 96"/>
          <p:cNvSpPr>
            <a:spLocks noChangeArrowheads="1" noChangeShapeType="1" noTextEdit="1"/>
          </p:cNvSpPr>
          <p:nvPr/>
        </p:nvSpPr>
        <p:spPr bwMode="auto">
          <a:xfrm>
            <a:off x="249238" y="3017838"/>
            <a:ext cx="3467100" cy="427037"/>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2.  Power and Exhaust Stroke</a:t>
            </a:r>
          </a:p>
        </p:txBody>
      </p:sp>
      <p:grpSp>
        <p:nvGrpSpPr>
          <p:cNvPr id="44129" name="Group 97"/>
          <p:cNvGrpSpPr>
            <a:grpSpLocks/>
          </p:cNvGrpSpPr>
          <p:nvPr/>
        </p:nvGrpSpPr>
        <p:grpSpPr bwMode="auto">
          <a:xfrm>
            <a:off x="6502400" y="5235575"/>
            <a:ext cx="1373188" cy="188913"/>
            <a:chOff x="4096" y="3298"/>
            <a:chExt cx="865" cy="119"/>
          </a:xfrm>
        </p:grpSpPr>
        <p:grpSp>
          <p:nvGrpSpPr>
            <p:cNvPr id="44130" name="Group 98"/>
            <p:cNvGrpSpPr>
              <a:grpSpLocks/>
            </p:cNvGrpSpPr>
            <p:nvPr/>
          </p:nvGrpSpPr>
          <p:grpSpPr bwMode="auto">
            <a:xfrm>
              <a:off x="4096" y="3298"/>
              <a:ext cx="151" cy="93"/>
              <a:chOff x="4096" y="3298"/>
              <a:chExt cx="151" cy="93"/>
            </a:xfrm>
          </p:grpSpPr>
          <p:sp>
            <p:nvSpPr>
              <p:cNvPr id="44131" name="Oval 99"/>
              <p:cNvSpPr>
                <a:spLocks noChangeArrowheads="1"/>
              </p:cNvSpPr>
              <p:nvPr/>
            </p:nvSpPr>
            <p:spPr bwMode="auto">
              <a:xfrm rot="16200000" flipH="1">
                <a:off x="4158" y="3316"/>
                <a:ext cx="32" cy="63"/>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32" name="Line 100"/>
              <p:cNvSpPr>
                <a:spLocks noChangeShapeType="1"/>
              </p:cNvSpPr>
              <p:nvPr/>
            </p:nvSpPr>
            <p:spPr bwMode="auto">
              <a:xfrm rot="16200000" flipH="1">
                <a:off x="4125" y="3269"/>
                <a:ext cx="93" cy="151"/>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4133" name="Group 101"/>
            <p:cNvGrpSpPr>
              <a:grpSpLocks/>
            </p:cNvGrpSpPr>
            <p:nvPr/>
          </p:nvGrpSpPr>
          <p:grpSpPr bwMode="auto">
            <a:xfrm>
              <a:off x="4811" y="3323"/>
              <a:ext cx="150" cy="94"/>
              <a:chOff x="1348" y="1323"/>
              <a:chExt cx="150" cy="94"/>
            </a:xfrm>
          </p:grpSpPr>
          <p:sp>
            <p:nvSpPr>
              <p:cNvPr id="44134" name="Line 102"/>
              <p:cNvSpPr>
                <a:spLocks noChangeShapeType="1"/>
              </p:cNvSpPr>
              <p:nvPr/>
            </p:nvSpPr>
            <p:spPr bwMode="auto">
              <a:xfrm rot="7248788">
                <a:off x="1376" y="1295"/>
                <a:ext cx="94" cy="15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35" name="Oval 103"/>
              <p:cNvSpPr>
                <a:spLocks noChangeArrowheads="1"/>
              </p:cNvSpPr>
              <p:nvPr/>
            </p:nvSpPr>
            <p:spPr bwMode="auto">
              <a:xfrm rot="21424219">
                <a:off x="1409" y="1341"/>
                <a:ext cx="32" cy="63"/>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Tree>
    <p:extLst>
      <p:ext uri="{BB962C8B-B14F-4D97-AF65-F5344CB8AC3E}">
        <p14:creationId xmlns="" xmlns:p14="http://schemas.microsoft.com/office/powerpoint/2010/main" val="1210335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527050" y="849313"/>
            <a:ext cx="5568950"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800" b="1" i="0">
                <a:solidFill>
                  <a:srgbClr val="FF3300"/>
                </a:solidFill>
              </a:rPr>
              <a:t>Internal Combustion Engine Basics</a:t>
            </a:r>
            <a:endParaRPr lang="en-US" sz="2400" i="0"/>
          </a:p>
        </p:txBody>
      </p:sp>
      <p:grpSp>
        <p:nvGrpSpPr>
          <p:cNvPr id="22533" name="Group 5"/>
          <p:cNvGrpSpPr>
            <a:grpSpLocks/>
          </p:cNvGrpSpPr>
          <p:nvPr/>
        </p:nvGrpSpPr>
        <p:grpSpPr bwMode="auto">
          <a:xfrm>
            <a:off x="4518025" y="3716338"/>
            <a:ext cx="736600" cy="1609725"/>
            <a:chOff x="2737" y="1959"/>
            <a:chExt cx="636" cy="1278"/>
          </a:xfrm>
        </p:grpSpPr>
        <p:sp>
          <p:nvSpPr>
            <p:cNvPr id="22534" name="Rectangle 6"/>
            <p:cNvSpPr>
              <a:spLocks noChangeArrowheads="1"/>
            </p:cNvSpPr>
            <p:nvPr/>
          </p:nvSpPr>
          <p:spPr bwMode="auto">
            <a:xfrm>
              <a:off x="3009" y="2291"/>
              <a:ext cx="100" cy="8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5" name="AutoShape 7"/>
            <p:cNvSpPr>
              <a:spLocks noChangeArrowheads="1"/>
            </p:cNvSpPr>
            <p:nvPr/>
          </p:nvSpPr>
          <p:spPr bwMode="auto">
            <a:xfrm flipV="1">
              <a:off x="2737" y="3091"/>
              <a:ext cx="636" cy="14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6" name="Freeform 8"/>
            <p:cNvSpPr>
              <a:spLocks/>
            </p:cNvSpPr>
            <p:nvPr/>
          </p:nvSpPr>
          <p:spPr bwMode="auto">
            <a:xfrm>
              <a:off x="2993" y="1959"/>
              <a:ext cx="126" cy="335"/>
            </a:xfrm>
            <a:custGeom>
              <a:avLst/>
              <a:gdLst>
                <a:gd name="T0" fmla="*/ 98 w 334"/>
                <a:gd name="T1" fmla="*/ 32 h 590"/>
                <a:gd name="T2" fmla="*/ 71 w 334"/>
                <a:gd name="T3" fmla="*/ 186 h 590"/>
                <a:gd name="T4" fmla="*/ 17 w 334"/>
                <a:gd name="T5" fmla="*/ 259 h 590"/>
                <a:gd name="T6" fmla="*/ 26 w 334"/>
                <a:gd name="T7" fmla="*/ 414 h 590"/>
                <a:gd name="T8" fmla="*/ 62 w 334"/>
                <a:gd name="T9" fmla="*/ 468 h 590"/>
                <a:gd name="T10" fmla="*/ 80 w 334"/>
                <a:gd name="T11" fmla="*/ 495 h 590"/>
                <a:gd name="T12" fmla="*/ 117 w 334"/>
                <a:gd name="T13" fmla="*/ 577 h 590"/>
                <a:gd name="T14" fmla="*/ 262 w 334"/>
                <a:gd name="T15" fmla="*/ 568 h 590"/>
                <a:gd name="T16" fmla="*/ 244 w 334"/>
                <a:gd name="T17" fmla="*/ 514 h 590"/>
                <a:gd name="T18" fmla="*/ 253 w 334"/>
                <a:gd name="T19" fmla="*/ 441 h 590"/>
                <a:gd name="T20" fmla="*/ 298 w 334"/>
                <a:gd name="T21" fmla="*/ 395 h 590"/>
                <a:gd name="T22" fmla="*/ 280 w 334"/>
                <a:gd name="T23" fmla="*/ 186 h 590"/>
                <a:gd name="T24" fmla="*/ 244 w 334"/>
                <a:gd name="T25" fmla="*/ 141 h 590"/>
                <a:gd name="T26" fmla="*/ 162 w 334"/>
                <a:gd name="T27" fmla="*/ 68 h 590"/>
                <a:gd name="T28" fmla="*/ 117 w 334"/>
                <a:gd name="T29" fmla="*/ 23 h 590"/>
                <a:gd name="T30" fmla="*/ 98 w 334"/>
                <a:gd name="T31" fmla="*/ 4 h 590"/>
                <a:gd name="T32" fmla="*/ 98 w 334"/>
                <a:gd name="T33" fmla="*/ 32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4" h="590">
                  <a:moveTo>
                    <a:pt x="98" y="32"/>
                  </a:moveTo>
                  <a:cubicBezTo>
                    <a:pt x="112" y="96"/>
                    <a:pt x="135" y="143"/>
                    <a:pt x="71" y="186"/>
                  </a:cubicBezTo>
                  <a:cubicBezTo>
                    <a:pt x="51" y="217"/>
                    <a:pt x="28" y="225"/>
                    <a:pt x="17" y="259"/>
                  </a:cubicBezTo>
                  <a:cubicBezTo>
                    <a:pt x="9" y="309"/>
                    <a:pt x="0" y="367"/>
                    <a:pt x="26" y="414"/>
                  </a:cubicBezTo>
                  <a:cubicBezTo>
                    <a:pt x="36" y="433"/>
                    <a:pt x="50" y="450"/>
                    <a:pt x="62" y="468"/>
                  </a:cubicBezTo>
                  <a:cubicBezTo>
                    <a:pt x="68" y="477"/>
                    <a:pt x="80" y="495"/>
                    <a:pt x="80" y="495"/>
                  </a:cubicBezTo>
                  <a:cubicBezTo>
                    <a:pt x="92" y="533"/>
                    <a:pt x="107" y="535"/>
                    <a:pt x="117" y="577"/>
                  </a:cubicBezTo>
                  <a:cubicBezTo>
                    <a:pt x="165" y="574"/>
                    <a:pt x="219" y="590"/>
                    <a:pt x="262" y="568"/>
                  </a:cubicBezTo>
                  <a:cubicBezTo>
                    <a:pt x="279" y="560"/>
                    <a:pt x="244" y="514"/>
                    <a:pt x="244" y="514"/>
                  </a:cubicBezTo>
                  <a:cubicBezTo>
                    <a:pt x="247" y="490"/>
                    <a:pt x="243" y="463"/>
                    <a:pt x="253" y="441"/>
                  </a:cubicBezTo>
                  <a:cubicBezTo>
                    <a:pt x="262" y="421"/>
                    <a:pt x="298" y="395"/>
                    <a:pt x="298" y="395"/>
                  </a:cubicBezTo>
                  <a:cubicBezTo>
                    <a:pt x="323" y="326"/>
                    <a:pt x="334" y="243"/>
                    <a:pt x="280" y="186"/>
                  </a:cubicBezTo>
                  <a:cubicBezTo>
                    <a:pt x="262" y="133"/>
                    <a:pt x="285" y="182"/>
                    <a:pt x="244" y="141"/>
                  </a:cubicBezTo>
                  <a:cubicBezTo>
                    <a:pt x="213" y="110"/>
                    <a:pt x="206" y="83"/>
                    <a:pt x="162" y="68"/>
                  </a:cubicBezTo>
                  <a:cubicBezTo>
                    <a:pt x="131" y="21"/>
                    <a:pt x="160" y="58"/>
                    <a:pt x="117" y="23"/>
                  </a:cubicBezTo>
                  <a:cubicBezTo>
                    <a:pt x="110" y="17"/>
                    <a:pt x="106" y="0"/>
                    <a:pt x="98" y="4"/>
                  </a:cubicBezTo>
                  <a:cubicBezTo>
                    <a:pt x="90" y="8"/>
                    <a:pt x="98" y="23"/>
                    <a:pt x="98" y="32"/>
                  </a:cubicBezTo>
                  <a:close/>
                </a:path>
              </a:pathLst>
            </a:custGeom>
            <a:gradFill rotWithShape="0">
              <a:gsLst>
                <a:gs pos="0">
                  <a:srgbClr val="FFFF00"/>
                </a:gs>
                <a:gs pos="100000">
                  <a:srgbClr val="FF3300"/>
                </a:gs>
              </a:gsLst>
              <a:path path="rect">
                <a:fillToRect l="50000" t="50000" r="50000" b="50000"/>
              </a:path>
            </a:gra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537" name="Rectangle 9"/>
          <p:cNvSpPr>
            <a:spLocks noChangeArrowheads="1"/>
          </p:cNvSpPr>
          <p:nvPr/>
        </p:nvSpPr>
        <p:spPr bwMode="auto">
          <a:xfrm>
            <a:off x="4240213" y="2671763"/>
            <a:ext cx="1254125" cy="365125"/>
          </a:xfrm>
          <a:prstGeom prst="rect">
            <a:avLst/>
          </a:prstGeom>
          <a:solidFill>
            <a:srgbClr val="CCFFFF"/>
          </a:solidFill>
          <a:ln w="571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6" name="WordArt 18"/>
          <p:cNvSpPr>
            <a:spLocks noChangeArrowheads="1" noChangeShapeType="1" noTextEdit="1"/>
          </p:cNvSpPr>
          <p:nvPr/>
        </p:nvSpPr>
        <p:spPr bwMode="auto">
          <a:xfrm>
            <a:off x="4713288" y="2576513"/>
            <a:ext cx="350837" cy="420687"/>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Wave1">
              <a:avLst>
                <a:gd name="adj1" fmla="val 13005"/>
                <a:gd name="adj2" fmla="val 0"/>
              </a:avLst>
            </a:prstTxWarp>
          </a:bodyPr>
          <a:lstStyle/>
          <a:p>
            <a:r>
              <a:rPr lang="en-US" sz="3600" kern="10">
                <a:gradFill rotWithShape="0">
                  <a:gsLst>
                    <a:gs pos="0">
                      <a:srgbClr val="9999FF"/>
                    </a:gs>
                    <a:gs pos="100000">
                      <a:srgbClr val="009999"/>
                    </a:gs>
                  </a:gsLst>
                  <a:lin ang="5400000" scaled="1"/>
                </a:gradFill>
                <a:latin typeface="Times New Roman"/>
                <a:cs typeface="Times New Roman"/>
              </a:rPr>
              <a:t>air</a:t>
            </a:r>
          </a:p>
        </p:txBody>
      </p:sp>
      <p:grpSp>
        <p:nvGrpSpPr>
          <p:cNvPr id="22550" name="Group 22"/>
          <p:cNvGrpSpPr>
            <a:grpSpLocks/>
          </p:cNvGrpSpPr>
          <p:nvPr/>
        </p:nvGrpSpPr>
        <p:grpSpPr bwMode="auto">
          <a:xfrm>
            <a:off x="2300288" y="3089275"/>
            <a:ext cx="1628775" cy="1565275"/>
            <a:chOff x="3640" y="1400"/>
            <a:chExt cx="1026" cy="986"/>
          </a:xfrm>
        </p:grpSpPr>
        <p:sp>
          <p:nvSpPr>
            <p:cNvPr id="22548" name="WordArt 20"/>
            <p:cNvSpPr>
              <a:spLocks noChangeArrowheads="1" noChangeShapeType="1" noTextEdit="1"/>
            </p:cNvSpPr>
            <p:nvPr/>
          </p:nvSpPr>
          <p:spPr bwMode="auto">
            <a:xfrm>
              <a:off x="3640" y="1978"/>
              <a:ext cx="1026" cy="408"/>
            </a:xfrm>
            <a:prstGeom prst="rect">
              <a:avLst/>
            </a:prstGeom>
          </p:spPr>
          <p:txBody>
            <a:bodyPr wrap="none" fromWordArt="1">
              <a:prstTxWarp prst="textFadeUp">
                <a:avLst>
                  <a:gd name="adj" fmla="val 9991"/>
                </a:avLst>
              </a:prstTxWarp>
            </a:bodyPr>
            <a:lstStyle/>
            <a:p>
              <a:r>
                <a:rPr lang="en-US" sz="3600"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outerShdw>
                  </a:effectLst>
                  <a:latin typeface="Arial Black"/>
                </a:rPr>
                <a:t>pressure</a:t>
              </a:r>
            </a:p>
          </p:txBody>
        </p:sp>
        <p:sp>
          <p:nvSpPr>
            <p:cNvPr id="22549" name="AutoShape 21"/>
            <p:cNvSpPr>
              <a:spLocks noChangeArrowheads="1"/>
            </p:cNvSpPr>
            <p:nvPr/>
          </p:nvSpPr>
          <p:spPr bwMode="auto">
            <a:xfrm>
              <a:off x="3991" y="1400"/>
              <a:ext cx="309" cy="509"/>
            </a:xfrm>
            <a:prstGeom prst="upArrow">
              <a:avLst>
                <a:gd name="adj1" fmla="val 50000"/>
                <a:gd name="adj2" fmla="val 41181"/>
              </a:avLst>
            </a:prstGeom>
            <a:solidFill>
              <a:srgbClr val="FFFF66"/>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560" name="Group 32"/>
          <p:cNvGrpSpPr>
            <a:grpSpLocks/>
          </p:cNvGrpSpPr>
          <p:nvPr/>
        </p:nvGrpSpPr>
        <p:grpSpPr bwMode="auto">
          <a:xfrm>
            <a:off x="5349875" y="3911600"/>
            <a:ext cx="2187575" cy="709613"/>
            <a:chOff x="3551" y="2400"/>
            <a:chExt cx="1378" cy="447"/>
          </a:xfrm>
        </p:grpSpPr>
        <p:sp>
          <p:nvSpPr>
            <p:cNvPr id="22554" name="Text Box 26"/>
            <p:cNvSpPr txBox="1">
              <a:spLocks noChangeArrowheads="1"/>
            </p:cNvSpPr>
            <p:nvPr/>
          </p:nvSpPr>
          <p:spPr bwMode="auto">
            <a:xfrm>
              <a:off x="4470" y="2559"/>
              <a:ext cx="435"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400" i="0"/>
                <a:t>area</a:t>
              </a:r>
            </a:p>
          </p:txBody>
        </p:sp>
        <p:sp>
          <p:nvSpPr>
            <p:cNvPr id="22558" name="Text Box 30"/>
            <p:cNvSpPr txBox="1">
              <a:spLocks noChangeArrowheads="1"/>
            </p:cNvSpPr>
            <p:nvPr/>
          </p:nvSpPr>
          <p:spPr bwMode="auto">
            <a:xfrm>
              <a:off x="4419" y="2400"/>
              <a:ext cx="510"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400" i="0"/>
                <a:t>force</a:t>
              </a:r>
            </a:p>
          </p:txBody>
        </p:sp>
        <p:sp>
          <p:nvSpPr>
            <p:cNvPr id="22552" name="Text Box 24"/>
            <p:cNvSpPr txBox="1">
              <a:spLocks noChangeArrowheads="1"/>
            </p:cNvSpPr>
            <p:nvPr/>
          </p:nvSpPr>
          <p:spPr bwMode="auto">
            <a:xfrm>
              <a:off x="3551" y="2468"/>
              <a:ext cx="960"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400" i="0"/>
                <a:t>pressure = </a:t>
              </a:r>
            </a:p>
          </p:txBody>
        </p:sp>
        <p:sp>
          <p:nvSpPr>
            <p:cNvPr id="22555" name="Line 27"/>
            <p:cNvSpPr>
              <a:spLocks noChangeShapeType="1"/>
            </p:cNvSpPr>
            <p:nvPr/>
          </p:nvSpPr>
          <p:spPr bwMode="auto">
            <a:xfrm>
              <a:off x="4490" y="2637"/>
              <a:ext cx="391"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559" name="Group 31"/>
          <p:cNvGrpSpPr>
            <a:grpSpLocks/>
          </p:cNvGrpSpPr>
          <p:nvPr/>
        </p:nvGrpSpPr>
        <p:grpSpPr bwMode="auto">
          <a:xfrm>
            <a:off x="5738813" y="4703763"/>
            <a:ext cx="2978150" cy="479425"/>
            <a:chOff x="3533" y="3454"/>
            <a:chExt cx="1876" cy="302"/>
          </a:xfrm>
        </p:grpSpPr>
        <p:sp>
          <p:nvSpPr>
            <p:cNvPr id="22553" name="Text Box 25"/>
            <p:cNvSpPr txBox="1">
              <a:spLocks noChangeArrowheads="1"/>
            </p:cNvSpPr>
            <p:nvPr/>
          </p:nvSpPr>
          <p:spPr bwMode="auto">
            <a:xfrm>
              <a:off x="3533" y="3468"/>
              <a:ext cx="666"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400" i="0"/>
                <a:t>force =</a:t>
              </a:r>
            </a:p>
          </p:txBody>
        </p:sp>
        <p:sp>
          <p:nvSpPr>
            <p:cNvPr id="22556" name="Text Box 28"/>
            <p:cNvSpPr txBox="1">
              <a:spLocks noChangeArrowheads="1"/>
            </p:cNvSpPr>
            <p:nvPr/>
          </p:nvSpPr>
          <p:spPr bwMode="auto">
            <a:xfrm>
              <a:off x="4137" y="3454"/>
              <a:ext cx="900"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400" i="0"/>
                <a:t>pressure x</a:t>
              </a:r>
            </a:p>
          </p:txBody>
        </p:sp>
        <p:sp>
          <p:nvSpPr>
            <p:cNvPr id="22557" name="Text Box 29"/>
            <p:cNvSpPr txBox="1">
              <a:spLocks noChangeArrowheads="1"/>
            </p:cNvSpPr>
            <p:nvPr/>
          </p:nvSpPr>
          <p:spPr bwMode="auto">
            <a:xfrm>
              <a:off x="4974" y="3455"/>
              <a:ext cx="435"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400" i="0"/>
                <a:t>area</a:t>
              </a:r>
            </a:p>
          </p:txBody>
        </p:sp>
      </p:grpSp>
    </p:spTree>
    <p:extLst>
      <p:ext uri="{BB962C8B-B14F-4D97-AF65-F5344CB8AC3E}">
        <p14:creationId xmlns="" xmlns:p14="http://schemas.microsoft.com/office/powerpoint/2010/main" val="39766420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reeform 2"/>
          <p:cNvSpPr>
            <a:spLocks/>
          </p:cNvSpPr>
          <p:nvPr/>
        </p:nvSpPr>
        <p:spPr bwMode="auto">
          <a:xfrm>
            <a:off x="3910013" y="3594100"/>
            <a:ext cx="1933575" cy="2684463"/>
          </a:xfrm>
          <a:custGeom>
            <a:avLst/>
            <a:gdLst>
              <a:gd name="T0" fmla="*/ 219 w 1209"/>
              <a:gd name="T1" fmla="*/ 0 h 1709"/>
              <a:gd name="T2" fmla="*/ 219 w 1209"/>
              <a:gd name="T3" fmla="*/ 572 h 1709"/>
              <a:gd name="T4" fmla="*/ 0 w 1209"/>
              <a:gd name="T5" fmla="*/ 791 h 1709"/>
              <a:gd name="T6" fmla="*/ 10 w 1209"/>
              <a:gd name="T7" fmla="*/ 1427 h 1709"/>
              <a:gd name="T8" fmla="*/ 200 w 1209"/>
              <a:gd name="T9" fmla="*/ 1709 h 1709"/>
              <a:gd name="T10" fmla="*/ 1019 w 1209"/>
              <a:gd name="T11" fmla="*/ 1709 h 1709"/>
              <a:gd name="T12" fmla="*/ 1209 w 1209"/>
              <a:gd name="T13" fmla="*/ 1409 h 1709"/>
              <a:gd name="T14" fmla="*/ 1191 w 1209"/>
              <a:gd name="T15" fmla="*/ 836 h 1709"/>
              <a:gd name="T16" fmla="*/ 1191 w 1209"/>
              <a:gd name="T17" fmla="*/ 782 h 1709"/>
              <a:gd name="T18" fmla="*/ 973 w 1209"/>
              <a:gd name="T19" fmla="*/ 563 h 1709"/>
              <a:gd name="T20" fmla="*/ 973 w 1209"/>
              <a:gd name="T21" fmla="*/ 109 h 1709"/>
              <a:gd name="T22" fmla="*/ 982 w 1209"/>
              <a:gd name="T23" fmla="*/ 9 h 1709"/>
              <a:gd name="T24" fmla="*/ 219 w 1209"/>
              <a:gd name="T25" fmla="*/ 0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9" h="1709">
                <a:moveTo>
                  <a:pt x="219" y="0"/>
                </a:moveTo>
                <a:lnTo>
                  <a:pt x="219" y="572"/>
                </a:lnTo>
                <a:lnTo>
                  <a:pt x="0" y="791"/>
                </a:lnTo>
                <a:lnTo>
                  <a:pt x="10" y="1427"/>
                </a:lnTo>
                <a:lnTo>
                  <a:pt x="200" y="1709"/>
                </a:lnTo>
                <a:lnTo>
                  <a:pt x="1019" y="1709"/>
                </a:lnTo>
                <a:lnTo>
                  <a:pt x="1209" y="1409"/>
                </a:lnTo>
                <a:lnTo>
                  <a:pt x="1191" y="836"/>
                </a:lnTo>
                <a:lnTo>
                  <a:pt x="1191" y="782"/>
                </a:lnTo>
                <a:lnTo>
                  <a:pt x="973" y="563"/>
                </a:lnTo>
                <a:lnTo>
                  <a:pt x="973" y="109"/>
                </a:lnTo>
                <a:lnTo>
                  <a:pt x="982" y="9"/>
                </a:lnTo>
                <a:lnTo>
                  <a:pt x="219" y="0"/>
                </a:lnTo>
                <a:close/>
              </a:path>
            </a:pathLst>
          </a:custGeom>
          <a:solidFill>
            <a:srgbClr val="CCFFFF"/>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87" name="Rectangle 3"/>
          <p:cNvSpPr>
            <a:spLocks noChangeArrowheads="1"/>
          </p:cNvSpPr>
          <p:nvPr/>
        </p:nvSpPr>
        <p:spPr bwMode="auto">
          <a:xfrm>
            <a:off x="4240213" y="2671763"/>
            <a:ext cx="1254125" cy="322262"/>
          </a:xfrm>
          <a:prstGeom prst="rect">
            <a:avLst/>
          </a:prstGeom>
          <a:gradFill rotWithShape="0">
            <a:gsLst>
              <a:gs pos="0">
                <a:srgbClr val="FF3300"/>
              </a:gs>
              <a:gs pos="100000">
                <a:srgbClr val="FF6600"/>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88" name="Rectangle 4"/>
          <p:cNvSpPr>
            <a:spLocks noChangeArrowheads="1"/>
          </p:cNvSpPr>
          <p:nvPr/>
        </p:nvSpPr>
        <p:spPr bwMode="auto">
          <a:xfrm>
            <a:off x="4248150" y="2463800"/>
            <a:ext cx="93663" cy="120650"/>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89" name="Freeform 5"/>
          <p:cNvSpPr>
            <a:spLocks/>
          </p:cNvSpPr>
          <p:nvPr/>
        </p:nvSpPr>
        <p:spPr bwMode="auto">
          <a:xfrm>
            <a:off x="3679825" y="2281238"/>
            <a:ext cx="695325" cy="2667000"/>
          </a:xfrm>
          <a:custGeom>
            <a:avLst/>
            <a:gdLst>
              <a:gd name="T0" fmla="*/ 391 w 773"/>
              <a:gd name="T1" fmla="*/ 0 h 3218"/>
              <a:gd name="T2" fmla="*/ 391 w 773"/>
              <a:gd name="T3" fmla="*/ 2673 h 3218"/>
              <a:gd name="T4" fmla="*/ 109 w 773"/>
              <a:gd name="T5" fmla="*/ 2982 h 3218"/>
              <a:gd name="T6" fmla="*/ 109 w 773"/>
              <a:gd name="T7" fmla="*/ 3109 h 3218"/>
              <a:gd name="T8" fmla="*/ 0 w 773"/>
              <a:gd name="T9" fmla="*/ 3109 h 3218"/>
              <a:gd name="T10" fmla="*/ 0 w 773"/>
              <a:gd name="T11" fmla="*/ 3218 h 3218"/>
              <a:gd name="T12" fmla="*/ 246 w 773"/>
              <a:gd name="T13" fmla="*/ 3218 h 3218"/>
              <a:gd name="T14" fmla="*/ 255 w 773"/>
              <a:gd name="T15" fmla="*/ 3045 h 3218"/>
              <a:gd name="T16" fmla="*/ 618 w 773"/>
              <a:gd name="T17" fmla="*/ 2636 h 3218"/>
              <a:gd name="T18" fmla="*/ 618 w 773"/>
              <a:gd name="T19" fmla="*/ 463 h 3218"/>
              <a:gd name="T20" fmla="*/ 719 w 773"/>
              <a:gd name="T21" fmla="*/ 465 h 3218"/>
              <a:gd name="T22" fmla="*/ 773 w 773"/>
              <a:gd name="T23" fmla="*/ 411 h 3218"/>
              <a:gd name="T24" fmla="*/ 773 w 773"/>
              <a:gd name="T25" fmla="*/ 189 h 3218"/>
              <a:gd name="T26" fmla="*/ 655 w 773"/>
              <a:gd name="T27" fmla="*/ 82 h 3218"/>
              <a:gd name="T28" fmla="*/ 391 w 773"/>
              <a:gd name="T29" fmla="*/ 0 h 3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3" h="3218">
                <a:moveTo>
                  <a:pt x="391" y="0"/>
                </a:moveTo>
                <a:lnTo>
                  <a:pt x="391" y="2673"/>
                </a:lnTo>
                <a:lnTo>
                  <a:pt x="109" y="2982"/>
                </a:lnTo>
                <a:lnTo>
                  <a:pt x="109" y="3109"/>
                </a:lnTo>
                <a:lnTo>
                  <a:pt x="0" y="3109"/>
                </a:lnTo>
                <a:lnTo>
                  <a:pt x="0" y="3218"/>
                </a:lnTo>
                <a:lnTo>
                  <a:pt x="246" y="3218"/>
                </a:lnTo>
                <a:lnTo>
                  <a:pt x="255" y="3045"/>
                </a:lnTo>
                <a:lnTo>
                  <a:pt x="618" y="2636"/>
                </a:lnTo>
                <a:lnTo>
                  <a:pt x="618" y="463"/>
                </a:lnTo>
                <a:lnTo>
                  <a:pt x="719" y="465"/>
                </a:lnTo>
                <a:lnTo>
                  <a:pt x="773" y="411"/>
                </a:lnTo>
                <a:lnTo>
                  <a:pt x="773" y="189"/>
                </a:lnTo>
                <a:lnTo>
                  <a:pt x="655" y="82"/>
                </a:lnTo>
                <a:lnTo>
                  <a:pt x="391" y="0"/>
                </a:lnTo>
                <a:close/>
              </a:path>
            </a:pathLst>
          </a:custGeom>
          <a:solidFill>
            <a:schemeClr val="accent1"/>
          </a:solidFill>
          <a:ln w="38100"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0" name="Rectangle 6"/>
          <p:cNvSpPr>
            <a:spLocks noChangeArrowheads="1"/>
          </p:cNvSpPr>
          <p:nvPr/>
        </p:nvSpPr>
        <p:spPr bwMode="auto">
          <a:xfrm>
            <a:off x="4098925" y="2719388"/>
            <a:ext cx="74613" cy="654050"/>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1" name="Rectangle 7"/>
          <p:cNvSpPr>
            <a:spLocks noChangeArrowheads="1"/>
          </p:cNvSpPr>
          <p:nvPr/>
        </p:nvSpPr>
        <p:spPr bwMode="auto">
          <a:xfrm>
            <a:off x="4098925" y="3473450"/>
            <a:ext cx="77788" cy="898525"/>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2" name="Freeform 8"/>
          <p:cNvSpPr>
            <a:spLocks/>
          </p:cNvSpPr>
          <p:nvPr/>
        </p:nvSpPr>
        <p:spPr bwMode="auto">
          <a:xfrm flipH="1">
            <a:off x="5353050" y="2284413"/>
            <a:ext cx="704850" cy="2667000"/>
          </a:xfrm>
          <a:custGeom>
            <a:avLst/>
            <a:gdLst>
              <a:gd name="T0" fmla="*/ 391 w 782"/>
              <a:gd name="T1" fmla="*/ 0 h 3218"/>
              <a:gd name="T2" fmla="*/ 391 w 782"/>
              <a:gd name="T3" fmla="*/ 2673 h 3218"/>
              <a:gd name="T4" fmla="*/ 109 w 782"/>
              <a:gd name="T5" fmla="*/ 2982 h 3218"/>
              <a:gd name="T6" fmla="*/ 109 w 782"/>
              <a:gd name="T7" fmla="*/ 3109 h 3218"/>
              <a:gd name="T8" fmla="*/ 0 w 782"/>
              <a:gd name="T9" fmla="*/ 3109 h 3218"/>
              <a:gd name="T10" fmla="*/ 0 w 782"/>
              <a:gd name="T11" fmla="*/ 3218 h 3218"/>
              <a:gd name="T12" fmla="*/ 246 w 782"/>
              <a:gd name="T13" fmla="*/ 3218 h 3218"/>
              <a:gd name="T14" fmla="*/ 255 w 782"/>
              <a:gd name="T15" fmla="*/ 3045 h 3218"/>
              <a:gd name="T16" fmla="*/ 618 w 782"/>
              <a:gd name="T17" fmla="*/ 2636 h 3218"/>
              <a:gd name="T18" fmla="*/ 618 w 782"/>
              <a:gd name="T19" fmla="*/ 463 h 3218"/>
              <a:gd name="T20" fmla="*/ 700 w 782"/>
              <a:gd name="T21" fmla="*/ 463 h 3218"/>
              <a:gd name="T22" fmla="*/ 782 w 782"/>
              <a:gd name="T23" fmla="*/ 391 h 3218"/>
              <a:gd name="T24" fmla="*/ 782 w 782"/>
              <a:gd name="T25" fmla="*/ 182 h 3218"/>
              <a:gd name="T26" fmla="*/ 655 w 782"/>
              <a:gd name="T27" fmla="*/ 82 h 3218"/>
              <a:gd name="T28" fmla="*/ 391 w 782"/>
              <a:gd name="T29" fmla="*/ 0 h 3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2" h="3218">
                <a:moveTo>
                  <a:pt x="391" y="0"/>
                </a:moveTo>
                <a:lnTo>
                  <a:pt x="391" y="2673"/>
                </a:lnTo>
                <a:lnTo>
                  <a:pt x="109" y="2982"/>
                </a:lnTo>
                <a:lnTo>
                  <a:pt x="109" y="3109"/>
                </a:lnTo>
                <a:lnTo>
                  <a:pt x="0" y="3109"/>
                </a:lnTo>
                <a:lnTo>
                  <a:pt x="0" y="3218"/>
                </a:lnTo>
                <a:lnTo>
                  <a:pt x="246" y="3218"/>
                </a:lnTo>
                <a:lnTo>
                  <a:pt x="255" y="3045"/>
                </a:lnTo>
                <a:lnTo>
                  <a:pt x="618" y="2636"/>
                </a:lnTo>
                <a:lnTo>
                  <a:pt x="618" y="463"/>
                </a:lnTo>
                <a:lnTo>
                  <a:pt x="700" y="463"/>
                </a:lnTo>
                <a:lnTo>
                  <a:pt x="782" y="391"/>
                </a:lnTo>
                <a:lnTo>
                  <a:pt x="782" y="182"/>
                </a:lnTo>
                <a:lnTo>
                  <a:pt x="655" y="82"/>
                </a:lnTo>
                <a:lnTo>
                  <a:pt x="391" y="0"/>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3" name="Rectangle 9"/>
          <p:cNvSpPr>
            <a:spLocks noChangeArrowheads="1"/>
          </p:cNvSpPr>
          <p:nvPr/>
        </p:nvSpPr>
        <p:spPr bwMode="auto">
          <a:xfrm flipH="1">
            <a:off x="5561013" y="2967038"/>
            <a:ext cx="77787" cy="1409700"/>
          </a:xfrm>
          <a:prstGeom prst="rect">
            <a:avLst/>
          </a:prstGeom>
          <a:solidFill>
            <a:srgbClr val="00CCFF"/>
          </a:solidFill>
          <a:ln>
            <a:noFill/>
          </a:ln>
          <a:effectLst/>
          <a:extLs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994" name="Group 10"/>
          <p:cNvGrpSpPr>
            <a:grpSpLocks/>
          </p:cNvGrpSpPr>
          <p:nvPr/>
        </p:nvGrpSpPr>
        <p:grpSpPr bwMode="auto">
          <a:xfrm rot="5400000" flipH="1">
            <a:off x="5658645" y="2443956"/>
            <a:ext cx="239712" cy="733425"/>
            <a:chOff x="700" y="728"/>
            <a:chExt cx="464" cy="1427"/>
          </a:xfrm>
        </p:grpSpPr>
        <p:sp>
          <p:nvSpPr>
            <p:cNvPr id="41995" name="Rectangle 11"/>
            <p:cNvSpPr>
              <a:spLocks noChangeArrowheads="1"/>
            </p:cNvSpPr>
            <p:nvPr/>
          </p:nvSpPr>
          <p:spPr bwMode="auto">
            <a:xfrm>
              <a:off x="927" y="2001"/>
              <a:ext cx="47" cy="82"/>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6" name="AutoShape 12"/>
            <p:cNvSpPr>
              <a:spLocks noChangeArrowheads="1"/>
            </p:cNvSpPr>
            <p:nvPr/>
          </p:nvSpPr>
          <p:spPr bwMode="auto">
            <a:xfrm>
              <a:off x="800" y="1682"/>
              <a:ext cx="291" cy="34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7" name="Rectangle 13"/>
            <p:cNvSpPr>
              <a:spLocks noChangeArrowheads="1"/>
            </p:cNvSpPr>
            <p:nvPr/>
          </p:nvSpPr>
          <p:spPr bwMode="auto">
            <a:xfrm>
              <a:off x="700" y="1509"/>
              <a:ext cx="464" cy="182"/>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8" name="AutoShape 14"/>
            <p:cNvSpPr>
              <a:spLocks noChangeArrowheads="1"/>
            </p:cNvSpPr>
            <p:nvPr/>
          </p:nvSpPr>
          <p:spPr bwMode="auto">
            <a:xfrm flipV="1">
              <a:off x="791" y="864"/>
              <a:ext cx="292" cy="64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9" name="Freeform 15"/>
            <p:cNvSpPr>
              <a:spLocks/>
            </p:cNvSpPr>
            <p:nvPr/>
          </p:nvSpPr>
          <p:spPr bwMode="auto">
            <a:xfrm>
              <a:off x="873" y="2019"/>
              <a:ext cx="119" cy="136"/>
            </a:xfrm>
            <a:custGeom>
              <a:avLst/>
              <a:gdLst>
                <a:gd name="T0" fmla="*/ 0 w 246"/>
                <a:gd name="T1" fmla="*/ 91 h 218"/>
                <a:gd name="T2" fmla="*/ 9 w 246"/>
                <a:gd name="T3" fmla="*/ 182 h 218"/>
                <a:gd name="T4" fmla="*/ 246 w 246"/>
                <a:gd name="T5" fmla="*/ 218 h 218"/>
                <a:gd name="T6" fmla="*/ 227 w 246"/>
                <a:gd name="T7" fmla="*/ 155 h 218"/>
                <a:gd name="T8" fmla="*/ 91 w 246"/>
                <a:gd name="T9" fmla="*/ 128 h 218"/>
                <a:gd name="T10" fmla="*/ 64 w 246"/>
                <a:gd name="T11" fmla="*/ 0 h 218"/>
                <a:gd name="T12" fmla="*/ 0 w 246"/>
                <a:gd name="T13" fmla="*/ 9 h 218"/>
                <a:gd name="T14" fmla="*/ 0 w 246"/>
                <a:gd name="T15" fmla="*/ 91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18">
                  <a:moveTo>
                    <a:pt x="0" y="91"/>
                  </a:moveTo>
                  <a:cubicBezTo>
                    <a:pt x="10" y="164"/>
                    <a:pt x="9" y="133"/>
                    <a:pt x="9" y="182"/>
                  </a:cubicBezTo>
                  <a:lnTo>
                    <a:pt x="246" y="218"/>
                  </a:lnTo>
                  <a:lnTo>
                    <a:pt x="227" y="155"/>
                  </a:lnTo>
                  <a:lnTo>
                    <a:pt x="91" y="128"/>
                  </a:lnTo>
                  <a:lnTo>
                    <a:pt x="64" y="0"/>
                  </a:lnTo>
                  <a:lnTo>
                    <a:pt x="0" y="9"/>
                  </a:lnTo>
                  <a:lnTo>
                    <a:pt x="0" y="91"/>
                  </a:lnTo>
                  <a:close/>
                </a:path>
              </a:pathLst>
            </a:cu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0" name="Rectangle 16"/>
            <p:cNvSpPr>
              <a:spLocks noChangeArrowheads="1"/>
            </p:cNvSpPr>
            <p:nvPr/>
          </p:nvSpPr>
          <p:spPr bwMode="auto">
            <a:xfrm>
              <a:off x="700" y="1547"/>
              <a:ext cx="118" cy="135"/>
            </a:xfrm>
            <a:prstGeom prst="rect">
              <a:avLst/>
            </a:prstGeom>
            <a:gradFill rotWithShape="0">
              <a:gsLst>
                <a:gs pos="0">
                  <a:schemeClr val="folHlink">
                    <a:gamma/>
                    <a:shade val="46275"/>
                    <a:invGamma/>
                  </a:schemeClr>
                </a:gs>
                <a:gs pos="100000">
                  <a:schemeClr val="folHlink"/>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1" name="Rectangle 17"/>
            <p:cNvSpPr>
              <a:spLocks noChangeArrowheads="1"/>
            </p:cNvSpPr>
            <p:nvPr/>
          </p:nvSpPr>
          <p:spPr bwMode="auto">
            <a:xfrm>
              <a:off x="1042" y="1542"/>
              <a:ext cx="118" cy="145"/>
            </a:xfrm>
            <a:prstGeom prst="rect">
              <a:avLst/>
            </a:prstGeom>
            <a:gradFill rotWithShape="0">
              <a:gsLst>
                <a:gs pos="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2" name="Rectangle 18"/>
            <p:cNvSpPr>
              <a:spLocks noChangeArrowheads="1"/>
            </p:cNvSpPr>
            <p:nvPr/>
          </p:nvSpPr>
          <p:spPr bwMode="auto">
            <a:xfrm>
              <a:off x="818" y="1545"/>
              <a:ext cx="227" cy="146"/>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3" name="Rectangle 19"/>
            <p:cNvSpPr>
              <a:spLocks noChangeArrowheads="1"/>
            </p:cNvSpPr>
            <p:nvPr/>
          </p:nvSpPr>
          <p:spPr bwMode="auto">
            <a:xfrm>
              <a:off x="909" y="728"/>
              <a:ext cx="56" cy="137"/>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2005" name="Text Box 21"/>
          <p:cNvSpPr txBox="1">
            <a:spLocks noChangeArrowheads="1"/>
          </p:cNvSpPr>
          <p:nvPr/>
        </p:nvSpPr>
        <p:spPr bwMode="auto">
          <a:xfrm>
            <a:off x="527050" y="849313"/>
            <a:ext cx="5568950"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800" b="1" i="0">
                <a:solidFill>
                  <a:srgbClr val="FF3300"/>
                </a:solidFill>
              </a:rPr>
              <a:t>Internal Combustion Engine Basics</a:t>
            </a:r>
            <a:endParaRPr lang="en-US" sz="2400" i="0"/>
          </a:p>
        </p:txBody>
      </p:sp>
      <p:sp>
        <p:nvSpPr>
          <p:cNvPr id="42006" name="Text Box 22"/>
          <p:cNvSpPr txBox="1">
            <a:spLocks noChangeArrowheads="1"/>
          </p:cNvSpPr>
          <p:nvPr/>
        </p:nvSpPr>
        <p:spPr bwMode="auto">
          <a:xfrm>
            <a:off x="8175625" y="6167438"/>
            <a:ext cx="64452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a:r>
              <a:rPr lang="en-US" sz="1000" i="0"/>
              <a:t>D. Abata</a:t>
            </a:r>
            <a:endParaRPr lang="en-US" sz="2400" i="0"/>
          </a:p>
        </p:txBody>
      </p:sp>
      <p:sp>
        <p:nvSpPr>
          <p:cNvPr id="42007" name="Arc 23"/>
          <p:cNvSpPr>
            <a:spLocks/>
          </p:cNvSpPr>
          <p:nvPr/>
        </p:nvSpPr>
        <p:spPr bwMode="auto">
          <a:xfrm flipH="1">
            <a:off x="4343400" y="4667250"/>
            <a:ext cx="777875" cy="514350"/>
          </a:xfrm>
          <a:custGeom>
            <a:avLst/>
            <a:gdLst>
              <a:gd name="G0" fmla="+- 0 0 0"/>
              <a:gd name="G1" fmla="+- 20815 0 0"/>
              <a:gd name="G2" fmla="+- 21600 0 0"/>
              <a:gd name="T0" fmla="*/ 5769 w 21600"/>
              <a:gd name="T1" fmla="*/ 0 h 20815"/>
              <a:gd name="T2" fmla="*/ 21600 w 21600"/>
              <a:gd name="T3" fmla="*/ 20815 h 20815"/>
              <a:gd name="T4" fmla="*/ 0 w 21600"/>
              <a:gd name="T5" fmla="*/ 20815 h 20815"/>
            </a:gdLst>
            <a:ahLst/>
            <a:cxnLst>
              <a:cxn ang="0">
                <a:pos x="T0" y="T1"/>
              </a:cxn>
              <a:cxn ang="0">
                <a:pos x="T2" y="T3"/>
              </a:cxn>
              <a:cxn ang="0">
                <a:pos x="T4" y="T5"/>
              </a:cxn>
            </a:cxnLst>
            <a:rect l="0" t="0" r="r" b="b"/>
            <a:pathLst>
              <a:path w="21600" h="20815" fill="none" extrusionOk="0">
                <a:moveTo>
                  <a:pt x="5769" y="-1"/>
                </a:moveTo>
                <a:cubicBezTo>
                  <a:pt x="15123" y="2592"/>
                  <a:pt x="21600" y="11107"/>
                  <a:pt x="21600" y="20815"/>
                </a:cubicBezTo>
              </a:path>
              <a:path w="21600" h="20815" stroke="0" extrusionOk="0">
                <a:moveTo>
                  <a:pt x="5769" y="-1"/>
                </a:moveTo>
                <a:cubicBezTo>
                  <a:pt x="15123" y="2592"/>
                  <a:pt x="21600" y="11107"/>
                  <a:pt x="21600" y="20815"/>
                </a:cubicBezTo>
                <a:lnTo>
                  <a:pt x="0" y="20815"/>
                </a:lnTo>
                <a:close/>
              </a:path>
            </a:pathLst>
          </a:custGeom>
          <a:noFill/>
          <a:ln w="38100">
            <a:solidFill>
              <a:schemeClr val="tx1"/>
            </a:solidFill>
            <a:round/>
            <a:headEn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8" name="Rectangle 24"/>
          <p:cNvSpPr>
            <a:spLocks noChangeArrowheads="1"/>
          </p:cNvSpPr>
          <p:nvPr/>
        </p:nvSpPr>
        <p:spPr bwMode="auto">
          <a:xfrm flipH="1">
            <a:off x="5868988" y="5183188"/>
            <a:ext cx="763587" cy="274637"/>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10" name="Rectangle 26"/>
          <p:cNvSpPr>
            <a:spLocks noChangeArrowheads="1"/>
          </p:cNvSpPr>
          <p:nvPr/>
        </p:nvSpPr>
        <p:spPr bwMode="auto">
          <a:xfrm rot="16200000" flipH="1">
            <a:off x="7049294" y="4718844"/>
            <a:ext cx="444500" cy="1227138"/>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011" name="Group 27"/>
          <p:cNvGrpSpPr>
            <a:grpSpLocks/>
          </p:cNvGrpSpPr>
          <p:nvPr/>
        </p:nvGrpSpPr>
        <p:grpSpPr bwMode="auto">
          <a:xfrm rot="16200000" flipH="1">
            <a:off x="7002463" y="4867275"/>
            <a:ext cx="268287" cy="938213"/>
            <a:chOff x="1241" y="1354"/>
            <a:chExt cx="331" cy="778"/>
          </a:xfrm>
        </p:grpSpPr>
        <p:grpSp>
          <p:nvGrpSpPr>
            <p:cNvPr id="42012" name="Group 28"/>
            <p:cNvGrpSpPr>
              <a:grpSpLocks/>
            </p:cNvGrpSpPr>
            <p:nvPr/>
          </p:nvGrpSpPr>
          <p:grpSpPr bwMode="auto">
            <a:xfrm>
              <a:off x="1241" y="1354"/>
              <a:ext cx="331" cy="778"/>
              <a:chOff x="1223" y="2518"/>
              <a:chExt cx="331" cy="778"/>
            </a:xfrm>
          </p:grpSpPr>
          <p:sp>
            <p:nvSpPr>
              <p:cNvPr id="42013" name="AutoShape 29"/>
              <p:cNvSpPr>
                <a:spLocks noChangeArrowheads="1"/>
              </p:cNvSpPr>
              <p:nvPr/>
            </p:nvSpPr>
            <p:spPr bwMode="auto">
              <a:xfrm>
                <a:off x="1227" y="2518"/>
                <a:ext cx="327" cy="3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CFF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14" name="AutoShape 30"/>
              <p:cNvSpPr>
                <a:spLocks noChangeArrowheads="1"/>
              </p:cNvSpPr>
              <p:nvPr/>
            </p:nvSpPr>
            <p:spPr bwMode="auto">
              <a:xfrm flipV="1">
                <a:off x="1223" y="2905"/>
                <a:ext cx="327" cy="3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CFF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2015" name="Rectangle 31"/>
            <p:cNvSpPr>
              <a:spLocks noChangeArrowheads="1"/>
            </p:cNvSpPr>
            <p:nvPr/>
          </p:nvSpPr>
          <p:spPr bwMode="auto">
            <a:xfrm>
              <a:off x="1327" y="1709"/>
              <a:ext cx="164" cy="73"/>
            </a:xfrm>
            <a:prstGeom prst="rect">
              <a:avLst/>
            </a:prstGeom>
            <a:solidFill>
              <a:srgbClr val="CC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2016" name="Rectangle 32"/>
          <p:cNvSpPr>
            <a:spLocks noChangeArrowheads="1"/>
          </p:cNvSpPr>
          <p:nvPr/>
        </p:nvSpPr>
        <p:spPr bwMode="auto">
          <a:xfrm rot="16200000" flipH="1">
            <a:off x="6987382" y="5101431"/>
            <a:ext cx="273050" cy="55563"/>
          </a:xfrm>
          <a:prstGeom prst="rect">
            <a:avLst/>
          </a:prstGeom>
          <a:solidFill>
            <a:srgbClr val="FFCC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17" name="Rectangle 33"/>
          <p:cNvSpPr>
            <a:spLocks noChangeArrowheads="1"/>
          </p:cNvSpPr>
          <p:nvPr/>
        </p:nvSpPr>
        <p:spPr bwMode="auto">
          <a:xfrm rot="16200000" flipH="1">
            <a:off x="7605713" y="5192713"/>
            <a:ext cx="273050" cy="285750"/>
          </a:xfrm>
          <a:prstGeom prst="rect">
            <a:avLst/>
          </a:prstGeom>
          <a:solidFill>
            <a:srgbClr val="CCFF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18" name="Rectangle 34"/>
          <p:cNvSpPr>
            <a:spLocks noChangeArrowheads="1"/>
          </p:cNvSpPr>
          <p:nvPr/>
        </p:nvSpPr>
        <p:spPr bwMode="auto">
          <a:xfrm rot="16200000" flipH="1">
            <a:off x="7487444" y="5299869"/>
            <a:ext cx="236538" cy="76200"/>
          </a:xfrm>
          <a:prstGeom prst="rect">
            <a:avLst/>
          </a:prstGeom>
          <a:solidFill>
            <a:srgbClr val="CC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21" name="Rectangle 37"/>
          <p:cNvSpPr>
            <a:spLocks noChangeArrowheads="1"/>
          </p:cNvSpPr>
          <p:nvPr/>
        </p:nvSpPr>
        <p:spPr bwMode="auto">
          <a:xfrm flipH="1">
            <a:off x="5695950" y="5226050"/>
            <a:ext cx="1038225" cy="215900"/>
          </a:xfrm>
          <a:prstGeom prst="rect">
            <a:avLst/>
          </a:prstGeom>
          <a:solidFill>
            <a:srgbClr val="CC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022" name="Group 38"/>
          <p:cNvGrpSpPr>
            <a:grpSpLocks/>
          </p:cNvGrpSpPr>
          <p:nvPr/>
        </p:nvGrpSpPr>
        <p:grpSpPr bwMode="auto">
          <a:xfrm flipH="1">
            <a:off x="7891463" y="4821238"/>
            <a:ext cx="288925" cy="1038225"/>
            <a:chOff x="936" y="1046"/>
            <a:chExt cx="182" cy="654"/>
          </a:xfrm>
        </p:grpSpPr>
        <p:sp>
          <p:nvSpPr>
            <p:cNvPr id="42023" name="Rectangle 39"/>
            <p:cNvSpPr>
              <a:spLocks noChangeArrowheads="1"/>
            </p:cNvSpPr>
            <p:nvPr/>
          </p:nvSpPr>
          <p:spPr bwMode="auto">
            <a:xfrm>
              <a:off x="936" y="1046"/>
              <a:ext cx="182" cy="654"/>
            </a:xfrm>
            <a:prstGeom prst="rect">
              <a:avLst/>
            </a:pr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24" name="Rectangle 40" descr="Small grid"/>
            <p:cNvSpPr>
              <a:spLocks noChangeArrowheads="1"/>
            </p:cNvSpPr>
            <p:nvPr/>
          </p:nvSpPr>
          <p:spPr bwMode="auto">
            <a:xfrm>
              <a:off x="963" y="1100"/>
              <a:ext cx="137" cy="555"/>
            </a:xfrm>
            <a:prstGeom prst="rect">
              <a:avLst/>
            </a:prstGeom>
            <a:pattFill prst="smGrid">
              <a:fgClr>
                <a:schemeClr val="accent1"/>
              </a:fgClr>
              <a:bgClr>
                <a:schemeClr val="bg1"/>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2025" name="Freeform 41"/>
          <p:cNvSpPr>
            <a:spLocks/>
          </p:cNvSpPr>
          <p:nvPr/>
        </p:nvSpPr>
        <p:spPr bwMode="auto">
          <a:xfrm>
            <a:off x="3679825" y="5000625"/>
            <a:ext cx="1230313" cy="1317625"/>
          </a:xfrm>
          <a:custGeom>
            <a:avLst/>
            <a:gdLst>
              <a:gd name="T0" fmla="*/ 0 w 1018"/>
              <a:gd name="T1" fmla="*/ 0 h 764"/>
              <a:gd name="T2" fmla="*/ 173 w 1018"/>
              <a:gd name="T3" fmla="*/ 0 h 764"/>
              <a:gd name="T4" fmla="*/ 173 w 1018"/>
              <a:gd name="T5" fmla="*/ 491 h 764"/>
              <a:gd name="T6" fmla="*/ 446 w 1018"/>
              <a:gd name="T7" fmla="*/ 764 h 764"/>
              <a:gd name="T8" fmla="*/ 1018 w 1018"/>
              <a:gd name="T9" fmla="*/ 764 h 764"/>
            </a:gdLst>
            <a:ahLst/>
            <a:cxnLst>
              <a:cxn ang="0">
                <a:pos x="T0" y="T1"/>
              </a:cxn>
              <a:cxn ang="0">
                <a:pos x="T2" y="T3"/>
              </a:cxn>
              <a:cxn ang="0">
                <a:pos x="T4" y="T5"/>
              </a:cxn>
              <a:cxn ang="0">
                <a:pos x="T6" y="T7"/>
              </a:cxn>
              <a:cxn ang="0">
                <a:pos x="T8" y="T9"/>
              </a:cxn>
            </a:cxnLst>
            <a:rect l="0" t="0" r="r" b="b"/>
            <a:pathLst>
              <a:path w="1018" h="764">
                <a:moveTo>
                  <a:pt x="0" y="0"/>
                </a:moveTo>
                <a:lnTo>
                  <a:pt x="173" y="0"/>
                </a:lnTo>
                <a:lnTo>
                  <a:pt x="173" y="491"/>
                </a:lnTo>
                <a:lnTo>
                  <a:pt x="446" y="764"/>
                </a:lnTo>
                <a:lnTo>
                  <a:pt x="1018" y="764"/>
                </a:lnTo>
              </a:path>
            </a:pathLst>
          </a:custGeom>
          <a:noFill/>
          <a:ln w="762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26" name="Freeform 42"/>
          <p:cNvSpPr>
            <a:spLocks/>
          </p:cNvSpPr>
          <p:nvPr/>
        </p:nvSpPr>
        <p:spPr bwMode="auto">
          <a:xfrm flipH="1">
            <a:off x="4849813" y="4995863"/>
            <a:ext cx="1230312" cy="1331912"/>
          </a:xfrm>
          <a:custGeom>
            <a:avLst/>
            <a:gdLst>
              <a:gd name="T0" fmla="*/ 0 w 1018"/>
              <a:gd name="T1" fmla="*/ 0 h 764"/>
              <a:gd name="T2" fmla="*/ 173 w 1018"/>
              <a:gd name="T3" fmla="*/ 0 h 764"/>
              <a:gd name="T4" fmla="*/ 173 w 1018"/>
              <a:gd name="T5" fmla="*/ 491 h 764"/>
              <a:gd name="T6" fmla="*/ 446 w 1018"/>
              <a:gd name="T7" fmla="*/ 764 h 764"/>
              <a:gd name="T8" fmla="*/ 1018 w 1018"/>
              <a:gd name="T9" fmla="*/ 764 h 764"/>
            </a:gdLst>
            <a:ahLst/>
            <a:cxnLst>
              <a:cxn ang="0">
                <a:pos x="T0" y="T1"/>
              </a:cxn>
              <a:cxn ang="0">
                <a:pos x="T2" y="T3"/>
              </a:cxn>
              <a:cxn ang="0">
                <a:pos x="T4" y="T5"/>
              </a:cxn>
              <a:cxn ang="0">
                <a:pos x="T6" y="T7"/>
              </a:cxn>
              <a:cxn ang="0">
                <a:pos x="T8" y="T9"/>
              </a:cxn>
            </a:cxnLst>
            <a:rect l="0" t="0" r="r" b="b"/>
            <a:pathLst>
              <a:path w="1018" h="764">
                <a:moveTo>
                  <a:pt x="0" y="0"/>
                </a:moveTo>
                <a:lnTo>
                  <a:pt x="173" y="0"/>
                </a:lnTo>
                <a:lnTo>
                  <a:pt x="173" y="491"/>
                </a:lnTo>
                <a:lnTo>
                  <a:pt x="446" y="764"/>
                </a:lnTo>
                <a:lnTo>
                  <a:pt x="1018" y="764"/>
                </a:lnTo>
              </a:path>
            </a:pathLst>
          </a:custGeom>
          <a:noFill/>
          <a:ln w="762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27" name="Rectangle 43"/>
          <p:cNvSpPr>
            <a:spLocks noChangeArrowheads="1"/>
          </p:cNvSpPr>
          <p:nvPr/>
        </p:nvSpPr>
        <p:spPr bwMode="auto">
          <a:xfrm>
            <a:off x="5800725" y="5167313"/>
            <a:ext cx="130175" cy="331787"/>
          </a:xfrm>
          <a:prstGeom prst="rect">
            <a:avLst/>
          </a:prstGeom>
          <a:solidFill>
            <a:srgbClr val="CC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28" name="Arc 44"/>
          <p:cNvSpPr>
            <a:spLocks/>
          </p:cNvSpPr>
          <p:nvPr/>
        </p:nvSpPr>
        <p:spPr bwMode="auto">
          <a:xfrm flipV="1">
            <a:off x="5599113" y="5065713"/>
            <a:ext cx="230187" cy="461962"/>
          </a:xfrm>
          <a:custGeom>
            <a:avLst/>
            <a:gdLst>
              <a:gd name="G0" fmla="+- 0 0 0"/>
              <a:gd name="G1" fmla="+- 14465 0 0"/>
              <a:gd name="G2" fmla="+- 21600 0 0"/>
              <a:gd name="T0" fmla="*/ 16041 w 21600"/>
              <a:gd name="T1" fmla="*/ 0 h 14465"/>
              <a:gd name="T2" fmla="*/ 21600 w 21600"/>
              <a:gd name="T3" fmla="*/ 14465 h 14465"/>
              <a:gd name="T4" fmla="*/ 0 w 21600"/>
              <a:gd name="T5" fmla="*/ 14465 h 14465"/>
            </a:gdLst>
            <a:ahLst/>
            <a:cxnLst>
              <a:cxn ang="0">
                <a:pos x="T0" y="T1"/>
              </a:cxn>
              <a:cxn ang="0">
                <a:pos x="T2" y="T3"/>
              </a:cxn>
              <a:cxn ang="0">
                <a:pos x="T4" y="T5"/>
              </a:cxn>
            </a:cxnLst>
            <a:rect l="0" t="0" r="r" b="b"/>
            <a:pathLst>
              <a:path w="21600" h="14465" fill="none" extrusionOk="0">
                <a:moveTo>
                  <a:pt x="16041" y="-1"/>
                </a:moveTo>
                <a:cubicBezTo>
                  <a:pt x="19619" y="3968"/>
                  <a:pt x="21600" y="9121"/>
                  <a:pt x="21600" y="14465"/>
                </a:cubicBezTo>
              </a:path>
              <a:path w="21600" h="14465" stroke="0" extrusionOk="0">
                <a:moveTo>
                  <a:pt x="16041" y="-1"/>
                </a:moveTo>
                <a:cubicBezTo>
                  <a:pt x="19619" y="3968"/>
                  <a:pt x="21600" y="9121"/>
                  <a:pt x="21600" y="14465"/>
                </a:cubicBezTo>
                <a:lnTo>
                  <a:pt x="0" y="14465"/>
                </a:lnTo>
                <a:close/>
              </a:path>
            </a:pathLst>
          </a:custGeom>
          <a:noFill/>
          <a:ln w="38100">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29" name="Rectangle 45"/>
          <p:cNvSpPr>
            <a:spLocks noChangeArrowheads="1"/>
          </p:cNvSpPr>
          <p:nvPr/>
        </p:nvSpPr>
        <p:spPr bwMode="auto">
          <a:xfrm>
            <a:off x="4025900" y="2265363"/>
            <a:ext cx="1658938" cy="390525"/>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30" name="Rectangle 46"/>
          <p:cNvSpPr>
            <a:spLocks noChangeArrowheads="1"/>
          </p:cNvSpPr>
          <p:nvPr/>
        </p:nvSpPr>
        <p:spPr bwMode="auto">
          <a:xfrm>
            <a:off x="4213225" y="2438400"/>
            <a:ext cx="1298575" cy="115888"/>
          </a:xfrm>
          <a:prstGeom prst="rect">
            <a:avLst/>
          </a:prstGeom>
          <a:solidFill>
            <a:srgbClr val="33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31" name="Freeform 47"/>
          <p:cNvSpPr>
            <a:spLocks/>
          </p:cNvSpPr>
          <p:nvPr/>
        </p:nvSpPr>
        <p:spPr bwMode="auto">
          <a:xfrm>
            <a:off x="3722688" y="3636963"/>
            <a:ext cx="549275" cy="1154112"/>
          </a:xfrm>
          <a:custGeom>
            <a:avLst/>
            <a:gdLst>
              <a:gd name="T0" fmla="*/ 173 w 346"/>
              <a:gd name="T1" fmla="*/ 727 h 727"/>
              <a:gd name="T2" fmla="*/ 0 w 346"/>
              <a:gd name="T3" fmla="*/ 555 h 727"/>
              <a:gd name="T4" fmla="*/ 0 w 346"/>
              <a:gd name="T5" fmla="*/ 109 h 727"/>
              <a:gd name="T6" fmla="*/ 346 w 346"/>
              <a:gd name="T7" fmla="*/ 0 h 727"/>
              <a:gd name="T8" fmla="*/ 346 w 346"/>
              <a:gd name="T9" fmla="*/ 118 h 727"/>
              <a:gd name="T10" fmla="*/ 91 w 346"/>
              <a:gd name="T11" fmla="*/ 200 h 727"/>
              <a:gd name="T12" fmla="*/ 91 w 346"/>
              <a:gd name="T13" fmla="*/ 509 h 727"/>
              <a:gd name="T14" fmla="*/ 227 w 346"/>
              <a:gd name="T15" fmla="*/ 655 h 727"/>
              <a:gd name="T16" fmla="*/ 173 w 346"/>
              <a:gd name="T17" fmla="*/ 727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6" h="727">
                <a:moveTo>
                  <a:pt x="173" y="727"/>
                </a:moveTo>
                <a:lnTo>
                  <a:pt x="0" y="555"/>
                </a:lnTo>
                <a:lnTo>
                  <a:pt x="0" y="109"/>
                </a:lnTo>
                <a:lnTo>
                  <a:pt x="346" y="0"/>
                </a:lnTo>
                <a:lnTo>
                  <a:pt x="346" y="118"/>
                </a:lnTo>
                <a:lnTo>
                  <a:pt x="91" y="200"/>
                </a:lnTo>
                <a:lnTo>
                  <a:pt x="91" y="509"/>
                </a:lnTo>
                <a:lnTo>
                  <a:pt x="227" y="655"/>
                </a:lnTo>
                <a:lnTo>
                  <a:pt x="173" y="727"/>
                </a:lnTo>
                <a:close/>
              </a:path>
            </a:pathLst>
          </a:custGeom>
          <a:solidFill>
            <a:srgbClr val="CCFFFF"/>
          </a:solidFill>
          <a:ln w="28575" cap="flat" cmpd="sng">
            <a:solidFill>
              <a:schemeClr val="tx1"/>
            </a:solid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32" name="Oval 48"/>
          <p:cNvSpPr>
            <a:spLocks noChangeArrowheads="1"/>
          </p:cNvSpPr>
          <p:nvPr/>
        </p:nvSpPr>
        <p:spPr bwMode="auto">
          <a:xfrm>
            <a:off x="4229100" y="3652838"/>
            <a:ext cx="144463" cy="158750"/>
          </a:xfrm>
          <a:prstGeom prst="ellipse">
            <a:avLst/>
          </a:prstGeom>
          <a:solidFill>
            <a:srgbClr val="CCFFFF"/>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33" name="Oval 49"/>
          <p:cNvSpPr>
            <a:spLocks noChangeArrowheads="1"/>
          </p:cNvSpPr>
          <p:nvPr/>
        </p:nvSpPr>
        <p:spPr bwMode="auto">
          <a:xfrm>
            <a:off x="3997325" y="4692650"/>
            <a:ext cx="130175" cy="144463"/>
          </a:xfrm>
          <a:prstGeom prst="ellipse">
            <a:avLst/>
          </a:prstGeom>
          <a:solidFill>
            <a:srgbClr val="CCFFFF"/>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34" name="Rectangle 50"/>
          <p:cNvSpPr>
            <a:spLocks noChangeArrowheads="1"/>
          </p:cNvSpPr>
          <p:nvPr/>
        </p:nvSpPr>
        <p:spPr bwMode="auto">
          <a:xfrm>
            <a:off x="5440363" y="3521075"/>
            <a:ext cx="893762" cy="173038"/>
          </a:xfrm>
          <a:prstGeom prst="rect">
            <a:avLst/>
          </a:prstGeom>
          <a:solidFill>
            <a:srgbClr val="FFCC99"/>
          </a:solidFill>
          <a:ln w="2857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35" name="Oval 51"/>
          <p:cNvSpPr>
            <a:spLocks noChangeArrowheads="1"/>
          </p:cNvSpPr>
          <p:nvPr/>
        </p:nvSpPr>
        <p:spPr bwMode="auto">
          <a:xfrm>
            <a:off x="5397500" y="3435350"/>
            <a:ext cx="74613" cy="288925"/>
          </a:xfrm>
          <a:prstGeom prst="ellipse">
            <a:avLst/>
          </a:prstGeom>
          <a:solidFill>
            <a:srgbClr val="FFCC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036" name="Group 52"/>
          <p:cNvGrpSpPr>
            <a:grpSpLocks/>
          </p:cNvGrpSpPr>
          <p:nvPr/>
        </p:nvGrpSpPr>
        <p:grpSpPr bwMode="auto">
          <a:xfrm>
            <a:off x="5700713" y="3406775"/>
            <a:ext cx="3216275" cy="388938"/>
            <a:chOff x="3573" y="1246"/>
            <a:chExt cx="2026" cy="245"/>
          </a:xfrm>
        </p:grpSpPr>
        <p:sp>
          <p:nvSpPr>
            <p:cNvPr id="42037" name="Rectangle 53"/>
            <p:cNvSpPr>
              <a:spLocks noChangeArrowheads="1"/>
            </p:cNvSpPr>
            <p:nvPr/>
          </p:nvSpPr>
          <p:spPr bwMode="auto">
            <a:xfrm>
              <a:off x="5409" y="1273"/>
              <a:ext cx="154" cy="163"/>
            </a:xfrm>
            <a:prstGeom prst="rect">
              <a:avLst/>
            </a:prstGeom>
            <a:solidFill>
              <a:srgbClr val="00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38" name="Rectangle 54"/>
            <p:cNvSpPr>
              <a:spLocks noChangeArrowheads="1"/>
            </p:cNvSpPr>
            <p:nvPr/>
          </p:nvSpPr>
          <p:spPr bwMode="auto">
            <a:xfrm>
              <a:off x="3573" y="1309"/>
              <a:ext cx="1326" cy="128"/>
            </a:xfrm>
            <a:prstGeom prst="rect">
              <a:avLst/>
            </a:prstGeom>
            <a:gradFill rotWithShape="0">
              <a:gsLst>
                <a:gs pos="0">
                  <a:srgbClr val="FFCC99"/>
                </a:gs>
                <a:gs pos="100000">
                  <a:srgbClr val="66FFCC"/>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39" name="Line 55"/>
            <p:cNvSpPr>
              <a:spLocks noChangeShapeType="1"/>
            </p:cNvSpPr>
            <p:nvPr/>
          </p:nvSpPr>
          <p:spPr bwMode="auto">
            <a:xfrm>
              <a:off x="3581" y="1300"/>
              <a:ext cx="1191" cy="1"/>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40" name="Line 56"/>
            <p:cNvSpPr>
              <a:spLocks noChangeShapeType="1"/>
            </p:cNvSpPr>
            <p:nvPr/>
          </p:nvSpPr>
          <p:spPr bwMode="auto">
            <a:xfrm>
              <a:off x="3586" y="1442"/>
              <a:ext cx="1191" cy="1"/>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41" name="Rectangle 57"/>
            <p:cNvSpPr>
              <a:spLocks noChangeArrowheads="1"/>
            </p:cNvSpPr>
            <p:nvPr/>
          </p:nvSpPr>
          <p:spPr bwMode="auto">
            <a:xfrm>
              <a:off x="4763" y="1246"/>
              <a:ext cx="664" cy="245"/>
            </a:xfrm>
            <a:prstGeom prst="rect">
              <a:avLst/>
            </a:prstGeom>
            <a:solidFill>
              <a:srgbClr val="00FF00"/>
            </a:solidFill>
            <a:ln w="2857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42" name="Rectangle 58" descr="Large checker board"/>
            <p:cNvSpPr>
              <a:spLocks noChangeArrowheads="1"/>
            </p:cNvSpPr>
            <p:nvPr/>
          </p:nvSpPr>
          <p:spPr bwMode="auto">
            <a:xfrm>
              <a:off x="4763" y="1273"/>
              <a:ext cx="672" cy="182"/>
            </a:xfrm>
            <a:prstGeom prst="rect">
              <a:avLst/>
            </a:prstGeom>
            <a:pattFill prst="lgCheck">
              <a:fgClr>
                <a:srgbClr val="00FF00"/>
              </a:fgClr>
              <a:bgClr>
                <a:srgbClr val="66FFCC"/>
              </a:bgClr>
            </a:patt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43" name="Rectangle 59"/>
            <p:cNvSpPr>
              <a:spLocks noChangeArrowheads="1"/>
            </p:cNvSpPr>
            <p:nvPr/>
          </p:nvSpPr>
          <p:spPr bwMode="auto">
            <a:xfrm>
              <a:off x="5445" y="1300"/>
              <a:ext cx="154" cy="127"/>
            </a:xfrm>
            <a:prstGeom prst="rect">
              <a:avLst/>
            </a:prstGeom>
            <a:solidFill>
              <a:srgbClr val="66FF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059" name="Group 75"/>
          <p:cNvGrpSpPr>
            <a:grpSpLocks/>
          </p:cNvGrpSpPr>
          <p:nvPr/>
        </p:nvGrpSpPr>
        <p:grpSpPr bwMode="auto">
          <a:xfrm>
            <a:off x="4249738" y="2978150"/>
            <a:ext cx="1252537" cy="2462213"/>
            <a:chOff x="2399" y="2149"/>
            <a:chExt cx="1037" cy="2059"/>
          </a:xfrm>
        </p:grpSpPr>
        <p:sp>
          <p:nvSpPr>
            <p:cNvPr id="42060" name="AutoShape 76"/>
            <p:cNvSpPr>
              <a:spLocks noChangeArrowheads="1"/>
            </p:cNvSpPr>
            <p:nvPr/>
          </p:nvSpPr>
          <p:spPr bwMode="auto">
            <a:xfrm rot="1280044">
              <a:off x="2636" y="2609"/>
              <a:ext cx="259" cy="766"/>
            </a:xfrm>
            <a:custGeom>
              <a:avLst/>
              <a:gdLst>
                <a:gd name="G0" fmla="+- 5214 0 0"/>
                <a:gd name="G1" fmla="+- 21600 0 5214"/>
                <a:gd name="G2" fmla="*/ 5214 1 2"/>
                <a:gd name="G3" fmla="+- 21600 0 G2"/>
                <a:gd name="G4" fmla="+/ 5214 21600 2"/>
                <a:gd name="G5" fmla="+/ G1 0 2"/>
                <a:gd name="G6" fmla="*/ 21600 21600 5214"/>
                <a:gd name="G7" fmla="*/ G6 1 2"/>
                <a:gd name="G8" fmla="+- 21600 0 G7"/>
                <a:gd name="G9" fmla="*/ 21600 1 2"/>
                <a:gd name="G10" fmla="+- 5214 0 G9"/>
                <a:gd name="G11" fmla="?: G10 G8 0"/>
                <a:gd name="G12" fmla="?: G10 G7 21600"/>
                <a:gd name="T0" fmla="*/ 18993 w 21600"/>
                <a:gd name="T1" fmla="*/ 10800 h 21600"/>
                <a:gd name="T2" fmla="*/ 10800 w 21600"/>
                <a:gd name="T3" fmla="*/ 21600 h 21600"/>
                <a:gd name="T4" fmla="*/ 2607 w 21600"/>
                <a:gd name="T5" fmla="*/ 10800 h 21600"/>
                <a:gd name="T6" fmla="*/ 10800 w 21600"/>
                <a:gd name="T7" fmla="*/ 0 h 21600"/>
                <a:gd name="T8" fmla="*/ 4407 w 21600"/>
                <a:gd name="T9" fmla="*/ 4407 h 21600"/>
                <a:gd name="T10" fmla="*/ 17193 w 21600"/>
                <a:gd name="T11" fmla="*/ 17193 h 21600"/>
              </a:gdLst>
              <a:ahLst/>
              <a:cxnLst>
                <a:cxn ang="0">
                  <a:pos x="T0" y="T1"/>
                </a:cxn>
                <a:cxn ang="0">
                  <a:pos x="T2" y="T3"/>
                </a:cxn>
                <a:cxn ang="0">
                  <a:pos x="T4" y="T5"/>
                </a:cxn>
                <a:cxn ang="0">
                  <a:pos x="T6" y="T7"/>
                </a:cxn>
              </a:cxnLst>
              <a:rect l="T8" t="T9" r="T10" b="T11"/>
              <a:pathLst>
                <a:path w="21600" h="21600">
                  <a:moveTo>
                    <a:pt x="0" y="0"/>
                  </a:moveTo>
                  <a:lnTo>
                    <a:pt x="5214" y="21600"/>
                  </a:lnTo>
                  <a:lnTo>
                    <a:pt x="16386" y="21600"/>
                  </a:lnTo>
                  <a:lnTo>
                    <a:pt x="21600" y="0"/>
                  </a:lnTo>
                  <a:close/>
                </a:path>
              </a:pathLst>
            </a:cu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61" name="Freeform 77"/>
            <p:cNvSpPr>
              <a:spLocks/>
            </p:cNvSpPr>
            <p:nvPr/>
          </p:nvSpPr>
          <p:spPr bwMode="auto">
            <a:xfrm>
              <a:off x="2417" y="2149"/>
              <a:ext cx="1003" cy="649"/>
            </a:xfrm>
            <a:custGeom>
              <a:avLst/>
              <a:gdLst>
                <a:gd name="T0" fmla="*/ 0 w 1389"/>
                <a:gd name="T1" fmla="*/ 0 h 937"/>
                <a:gd name="T2" fmla="*/ 1389 w 1389"/>
                <a:gd name="T3" fmla="*/ 0 h 937"/>
                <a:gd name="T4" fmla="*/ 1389 w 1389"/>
                <a:gd name="T5" fmla="*/ 937 h 937"/>
                <a:gd name="T6" fmla="*/ 936 w 1389"/>
                <a:gd name="T7" fmla="*/ 781 h 937"/>
                <a:gd name="T8" fmla="*/ 726 w 1389"/>
                <a:gd name="T9" fmla="*/ 737 h 937"/>
                <a:gd name="T10" fmla="*/ 663 w 1389"/>
                <a:gd name="T11" fmla="*/ 737 h 937"/>
                <a:gd name="T12" fmla="*/ 484 w 1389"/>
                <a:gd name="T13" fmla="*/ 790 h 937"/>
                <a:gd name="T14" fmla="*/ 0 w 1389"/>
                <a:gd name="T15" fmla="*/ 937 h 937"/>
                <a:gd name="T16" fmla="*/ 0 w 1389"/>
                <a:gd name="T17" fmla="*/ 0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9" h="937">
                  <a:moveTo>
                    <a:pt x="0" y="0"/>
                  </a:moveTo>
                  <a:lnTo>
                    <a:pt x="1389" y="0"/>
                  </a:lnTo>
                  <a:lnTo>
                    <a:pt x="1389" y="937"/>
                  </a:lnTo>
                  <a:lnTo>
                    <a:pt x="936" y="781"/>
                  </a:lnTo>
                  <a:lnTo>
                    <a:pt x="726" y="737"/>
                  </a:lnTo>
                  <a:lnTo>
                    <a:pt x="663" y="737"/>
                  </a:lnTo>
                  <a:lnTo>
                    <a:pt x="484" y="790"/>
                  </a:lnTo>
                  <a:lnTo>
                    <a:pt x="0" y="937"/>
                  </a:lnTo>
                  <a:lnTo>
                    <a:pt x="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62" name="Oval 78"/>
            <p:cNvSpPr>
              <a:spLocks noChangeArrowheads="1"/>
            </p:cNvSpPr>
            <p:nvPr/>
          </p:nvSpPr>
          <p:spPr bwMode="auto">
            <a:xfrm>
              <a:off x="2791" y="2356"/>
              <a:ext cx="280" cy="261"/>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63" name="Rectangle 79" descr="Wave"/>
            <p:cNvSpPr>
              <a:spLocks noChangeArrowheads="1"/>
            </p:cNvSpPr>
            <p:nvPr/>
          </p:nvSpPr>
          <p:spPr bwMode="auto">
            <a:xfrm>
              <a:off x="2401" y="2192"/>
              <a:ext cx="1035" cy="36"/>
            </a:xfrm>
            <a:prstGeom prst="rect">
              <a:avLst/>
            </a:prstGeom>
            <a:pattFill prst="wave">
              <a:fgClr>
                <a:schemeClr val="tx2"/>
              </a:fgClr>
              <a:bgClr>
                <a:schemeClr val="bg1"/>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64" name="Rectangle 80" descr="Plaid"/>
            <p:cNvSpPr>
              <a:spLocks noChangeArrowheads="1"/>
            </p:cNvSpPr>
            <p:nvPr/>
          </p:nvSpPr>
          <p:spPr bwMode="auto">
            <a:xfrm>
              <a:off x="2399" y="2259"/>
              <a:ext cx="1035" cy="36"/>
            </a:xfrm>
            <a:prstGeom prst="rect">
              <a:avLst/>
            </a:prstGeom>
            <a:pattFill prst="plaid">
              <a:fgClr>
                <a:schemeClr val="tx1"/>
              </a:fgClr>
              <a:bgClr>
                <a:srgbClr val="FFFFFF"/>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65" name="Oval 81"/>
            <p:cNvSpPr>
              <a:spLocks noChangeArrowheads="1"/>
            </p:cNvSpPr>
            <p:nvPr/>
          </p:nvSpPr>
          <p:spPr bwMode="auto">
            <a:xfrm>
              <a:off x="2445" y="3328"/>
              <a:ext cx="300" cy="282"/>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66" name="Oval 82"/>
            <p:cNvSpPr>
              <a:spLocks noChangeArrowheads="1"/>
            </p:cNvSpPr>
            <p:nvPr/>
          </p:nvSpPr>
          <p:spPr bwMode="auto">
            <a:xfrm>
              <a:off x="2691" y="3790"/>
              <a:ext cx="473" cy="418"/>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67" name="AutoShape 83"/>
            <p:cNvSpPr>
              <a:spLocks noChangeArrowheads="1"/>
            </p:cNvSpPr>
            <p:nvPr/>
          </p:nvSpPr>
          <p:spPr bwMode="auto">
            <a:xfrm rot="19664787" flipV="1">
              <a:off x="2541" y="3420"/>
              <a:ext cx="434" cy="619"/>
            </a:xfrm>
            <a:custGeom>
              <a:avLst/>
              <a:gdLst>
                <a:gd name="G0" fmla="+- 3222 0 0"/>
                <a:gd name="G1" fmla="+- 21600 0 3222"/>
                <a:gd name="G2" fmla="*/ 3222 1 2"/>
                <a:gd name="G3" fmla="+- 21600 0 G2"/>
                <a:gd name="G4" fmla="+/ 3222 21600 2"/>
                <a:gd name="G5" fmla="+/ G1 0 2"/>
                <a:gd name="G6" fmla="*/ 21600 21600 3222"/>
                <a:gd name="G7" fmla="*/ G6 1 2"/>
                <a:gd name="G8" fmla="+- 21600 0 G7"/>
                <a:gd name="G9" fmla="*/ 21600 1 2"/>
                <a:gd name="G10" fmla="+- 3222 0 G9"/>
                <a:gd name="G11" fmla="?: G10 G8 0"/>
                <a:gd name="G12" fmla="?: G10 G7 21600"/>
                <a:gd name="T0" fmla="*/ 19989 w 21600"/>
                <a:gd name="T1" fmla="*/ 10800 h 21600"/>
                <a:gd name="T2" fmla="*/ 10800 w 21600"/>
                <a:gd name="T3" fmla="*/ 21600 h 21600"/>
                <a:gd name="T4" fmla="*/ 1611 w 21600"/>
                <a:gd name="T5" fmla="*/ 10800 h 21600"/>
                <a:gd name="T6" fmla="*/ 10800 w 21600"/>
                <a:gd name="T7" fmla="*/ 0 h 21600"/>
                <a:gd name="T8" fmla="*/ 3411 w 21600"/>
                <a:gd name="T9" fmla="*/ 3411 h 21600"/>
                <a:gd name="T10" fmla="*/ 18189 w 21600"/>
                <a:gd name="T11" fmla="*/ 18189 h 21600"/>
              </a:gdLst>
              <a:ahLst/>
              <a:cxnLst>
                <a:cxn ang="0">
                  <a:pos x="T0" y="T1"/>
                </a:cxn>
                <a:cxn ang="0">
                  <a:pos x="T2" y="T3"/>
                </a:cxn>
                <a:cxn ang="0">
                  <a:pos x="T4" y="T5"/>
                </a:cxn>
                <a:cxn ang="0">
                  <a:pos x="T6" y="T7"/>
                </a:cxn>
              </a:cxnLst>
              <a:rect l="T8" t="T9" r="T10" b="T11"/>
              <a:pathLst>
                <a:path w="21600" h="21600">
                  <a:moveTo>
                    <a:pt x="0" y="0"/>
                  </a:moveTo>
                  <a:lnTo>
                    <a:pt x="3222" y="21600"/>
                  </a:lnTo>
                  <a:lnTo>
                    <a:pt x="18378" y="21600"/>
                  </a:lnTo>
                  <a:lnTo>
                    <a:pt x="21600" y="0"/>
                  </a:lnTo>
                  <a:close/>
                </a:path>
              </a:pathLst>
            </a:custGeom>
            <a:solidFill>
              <a:srgbClr val="DDDDD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68" name="Line 84"/>
            <p:cNvSpPr>
              <a:spLocks noChangeShapeType="1"/>
            </p:cNvSpPr>
            <p:nvPr/>
          </p:nvSpPr>
          <p:spPr bwMode="auto">
            <a:xfrm>
              <a:off x="2727" y="3400"/>
              <a:ext cx="364" cy="45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69" name="Line 85"/>
            <p:cNvSpPr>
              <a:spLocks noChangeShapeType="1"/>
            </p:cNvSpPr>
            <p:nvPr/>
          </p:nvSpPr>
          <p:spPr bwMode="auto">
            <a:xfrm>
              <a:off x="2454" y="3528"/>
              <a:ext cx="282" cy="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70" name="Oval 86"/>
            <p:cNvSpPr>
              <a:spLocks noChangeArrowheads="1"/>
            </p:cNvSpPr>
            <p:nvPr/>
          </p:nvSpPr>
          <p:spPr bwMode="auto">
            <a:xfrm>
              <a:off x="2753" y="3837"/>
              <a:ext cx="365" cy="345"/>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71" name="Oval 87"/>
            <p:cNvSpPr>
              <a:spLocks noChangeArrowheads="1"/>
            </p:cNvSpPr>
            <p:nvPr/>
          </p:nvSpPr>
          <p:spPr bwMode="auto">
            <a:xfrm>
              <a:off x="2473" y="3364"/>
              <a:ext cx="245" cy="237"/>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072" name="Group 88"/>
          <p:cNvGrpSpPr>
            <a:grpSpLocks/>
          </p:cNvGrpSpPr>
          <p:nvPr/>
        </p:nvGrpSpPr>
        <p:grpSpPr bwMode="auto">
          <a:xfrm>
            <a:off x="319088" y="5267325"/>
            <a:ext cx="3275012" cy="865188"/>
            <a:chOff x="201" y="3318"/>
            <a:chExt cx="2063" cy="545"/>
          </a:xfrm>
        </p:grpSpPr>
        <p:sp>
          <p:nvSpPr>
            <p:cNvPr id="42073" name="Text Box 89"/>
            <p:cNvSpPr txBox="1">
              <a:spLocks noChangeArrowheads="1"/>
            </p:cNvSpPr>
            <p:nvPr/>
          </p:nvSpPr>
          <p:spPr bwMode="auto">
            <a:xfrm>
              <a:off x="201" y="3318"/>
              <a:ext cx="2063"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i="0"/>
                <a:t>The Two Stroke Engine</a:t>
              </a:r>
            </a:p>
          </p:txBody>
        </p:sp>
        <p:sp>
          <p:nvSpPr>
            <p:cNvPr id="42074" name="Text Box 90"/>
            <p:cNvSpPr txBox="1">
              <a:spLocks noChangeArrowheads="1"/>
            </p:cNvSpPr>
            <p:nvPr/>
          </p:nvSpPr>
          <p:spPr bwMode="auto">
            <a:xfrm>
              <a:off x="794" y="3575"/>
              <a:ext cx="750" cy="2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sz="2400" i="0"/>
                <a:t>Slide 04</a:t>
              </a:r>
            </a:p>
          </p:txBody>
        </p:sp>
      </p:grpSp>
      <p:grpSp>
        <p:nvGrpSpPr>
          <p:cNvPr id="42075" name="Group 91"/>
          <p:cNvGrpSpPr>
            <a:grpSpLocks/>
          </p:cNvGrpSpPr>
          <p:nvPr/>
        </p:nvGrpSpPr>
        <p:grpSpPr bwMode="auto">
          <a:xfrm>
            <a:off x="6502400" y="5235575"/>
            <a:ext cx="1373188" cy="188913"/>
            <a:chOff x="4096" y="3298"/>
            <a:chExt cx="865" cy="119"/>
          </a:xfrm>
        </p:grpSpPr>
        <p:grpSp>
          <p:nvGrpSpPr>
            <p:cNvPr id="42076" name="Group 92"/>
            <p:cNvGrpSpPr>
              <a:grpSpLocks/>
            </p:cNvGrpSpPr>
            <p:nvPr/>
          </p:nvGrpSpPr>
          <p:grpSpPr bwMode="auto">
            <a:xfrm>
              <a:off x="4096" y="3298"/>
              <a:ext cx="151" cy="93"/>
              <a:chOff x="4096" y="3298"/>
              <a:chExt cx="151" cy="93"/>
            </a:xfrm>
          </p:grpSpPr>
          <p:sp>
            <p:nvSpPr>
              <p:cNvPr id="42077" name="Oval 93"/>
              <p:cNvSpPr>
                <a:spLocks noChangeArrowheads="1"/>
              </p:cNvSpPr>
              <p:nvPr/>
            </p:nvSpPr>
            <p:spPr bwMode="auto">
              <a:xfrm rot="16200000" flipH="1">
                <a:off x="4158" y="3316"/>
                <a:ext cx="32" cy="63"/>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78" name="Line 94"/>
              <p:cNvSpPr>
                <a:spLocks noChangeShapeType="1"/>
              </p:cNvSpPr>
              <p:nvPr/>
            </p:nvSpPr>
            <p:spPr bwMode="auto">
              <a:xfrm rot="16200000" flipH="1">
                <a:off x="4125" y="3269"/>
                <a:ext cx="93" cy="151"/>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079" name="Group 95"/>
            <p:cNvGrpSpPr>
              <a:grpSpLocks/>
            </p:cNvGrpSpPr>
            <p:nvPr/>
          </p:nvGrpSpPr>
          <p:grpSpPr bwMode="auto">
            <a:xfrm>
              <a:off x="4811" y="3323"/>
              <a:ext cx="150" cy="94"/>
              <a:chOff x="1348" y="1323"/>
              <a:chExt cx="150" cy="94"/>
            </a:xfrm>
          </p:grpSpPr>
          <p:sp>
            <p:nvSpPr>
              <p:cNvPr id="42080" name="Line 96"/>
              <p:cNvSpPr>
                <a:spLocks noChangeShapeType="1"/>
              </p:cNvSpPr>
              <p:nvPr/>
            </p:nvSpPr>
            <p:spPr bwMode="auto">
              <a:xfrm rot="7248788">
                <a:off x="1376" y="1295"/>
                <a:ext cx="94" cy="15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81" name="Oval 97"/>
              <p:cNvSpPr>
                <a:spLocks noChangeArrowheads="1"/>
              </p:cNvSpPr>
              <p:nvPr/>
            </p:nvSpPr>
            <p:spPr bwMode="auto">
              <a:xfrm rot="21424219">
                <a:off x="1409" y="1341"/>
                <a:ext cx="32" cy="63"/>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Tree>
    <p:extLst>
      <p:ext uri="{BB962C8B-B14F-4D97-AF65-F5344CB8AC3E}">
        <p14:creationId xmlns="" xmlns:p14="http://schemas.microsoft.com/office/powerpoint/2010/main" val="32017494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reeform 2"/>
          <p:cNvSpPr>
            <a:spLocks/>
          </p:cNvSpPr>
          <p:nvPr/>
        </p:nvSpPr>
        <p:spPr bwMode="auto">
          <a:xfrm>
            <a:off x="3910013" y="3594100"/>
            <a:ext cx="1933575" cy="2684463"/>
          </a:xfrm>
          <a:custGeom>
            <a:avLst/>
            <a:gdLst>
              <a:gd name="T0" fmla="*/ 219 w 1209"/>
              <a:gd name="T1" fmla="*/ 0 h 1709"/>
              <a:gd name="T2" fmla="*/ 219 w 1209"/>
              <a:gd name="T3" fmla="*/ 572 h 1709"/>
              <a:gd name="T4" fmla="*/ 0 w 1209"/>
              <a:gd name="T5" fmla="*/ 791 h 1709"/>
              <a:gd name="T6" fmla="*/ 10 w 1209"/>
              <a:gd name="T7" fmla="*/ 1427 h 1709"/>
              <a:gd name="T8" fmla="*/ 200 w 1209"/>
              <a:gd name="T9" fmla="*/ 1709 h 1709"/>
              <a:gd name="T10" fmla="*/ 1019 w 1209"/>
              <a:gd name="T11" fmla="*/ 1709 h 1709"/>
              <a:gd name="T12" fmla="*/ 1209 w 1209"/>
              <a:gd name="T13" fmla="*/ 1409 h 1709"/>
              <a:gd name="T14" fmla="*/ 1191 w 1209"/>
              <a:gd name="T15" fmla="*/ 836 h 1709"/>
              <a:gd name="T16" fmla="*/ 1191 w 1209"/>
              <a:gd name="T17" fmla="*/ 782 h 1709"/>
              <a:gd name="T18" fmla="*/ 973 w 1209"/>
              <a:gd name="T19" fmla="*/ 563 h 1709"/>
              <a:gd name="T20" fmla="*/ 973 w 1209"/>
              <a:gd name="T21" fmla="*/ 109 h 1709"/>
              <a:gd name="T22" fmla="*/ 982 w 1209"/>
              <a:gd name="T23" fmla="*/ 9 h 1709"/>
              <a:gd name="T24" fmla="*/ 219 w 1209"/>
              <a:gd name="T25" fmla="*/ 0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9" h="1709">
                <a:moveTo>
                  <a:pt x="219" y="0"/>
                </a:moveTo>
                <a:lnTo>
                  <a:pt x="219" y="572"/>
                </a:lnTo>
                <a:lnTo>
                  <a:pt x="0" y="791"/>
                </a:lnTo>
                <a:lnTo>
                  <a:pt x="10" y="1427"/>
                </a:lnTo>
                <a:lnTo>
                  <a:pt x="200" y="1709"/>
                </a:lnTo>
                <a:lnTo>
                  <a:pt x="1019" y="1709"/>
                </a:lnTo>
                <a:lnTo>
                  <a:pt x="1209" y="1409"/>
                </a:lnTo>
                <a:lnTo>
                  <a:pt x="1191" y="836"/>
                </a:lnTo>
                <a:lnTo>
                  <a:pt x="1191" y="782"/>
                </a:lnTo>
                <a:lnTo>
                  <a:pt x="973" y="563"/>
                </a:lnTo>
                <a:lnTo>
                  <a:pt x="973" y="109"/>
                </a:lnTo>
                <a:lnTo>
                  <a:pt x="982" y="9"/>
                </a:lnTo>
                <a:lnTo>
                  <a:pt x="219" y="0"/>
                </a:lnTo>
                <a:close/>
              </a:path>
            </a:pathLst>
          </a:custGeom>
          <a:solidFill>
            <a:srgbClr val="CCFFFF"/>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59" name="Rectangle 3"/>
          <p:cNvSpPr>
            <a:spLocks noChangeArrowheads="1"/>
          </p:cNvSpPr>
          <p:nvPr/>
        </p:nvSpPr>
        <p:spPr bwMode="auto">
          <a:xfrm>
            <a:off x="4240213" y="2671763"/>
            <a:ext cx="1254125" cy="942975"/>
          </a:xfrm>
          <a:prstGeom prst="rect">
            <a:avLst/>
          </a:prstGeom>
          <a:gradFill rotWithShape="0">
            <a:gsLst>
              <a:gs pos="0">
                <a:srgbClr val="FF3300"/>
              </a:gs>
              <a:gs pos="100000">
                <a:srgbClr val="FF6600"/>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0" name="Rectangle 4"/>
          <p:cNvSpPr>
            <a:spLocks noChangeArrowheads="1"/>
          </p:cNvSpPr>
          <p:nvPr/>
        </p:nvSpPr>
        <p:spPr bwMode="auto">
          <a:xfrm>
            <a:off x="4248150" y="2463800"/>
            <a:ext cx="93663" cy="120650"/>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1" name="Freeform 5"/>
          <p:cNvSpPr>
            <a:spLocks/>
          </p:cNvSpPr>
          <p:nvPr/>
        </p:nvSpPr>
        <p:spPr bwMode="auto">
          <a:xfrm>
            <a:off x="3679825" y="2281238"/>
            <a:ext cx="695325" cy="2667000"/>
          </a:xfrm>
          <a:custGeom>
            <a:avLst/>
            <a:gdLst>
              <a:gd name="T0" fmla="*/ 391 w 773"/>
              <a:gd name="T1" fmla="*/ 0 h 3218"/>
              <a:gd name="T2" fmla="*/ 391 w 773"/>
              <a:gd name="T3" fmla="*/ 2673 h 3218"/>
              <a:gd name="T4" fmla="*/ 109 w 773"/>
              <a:gd name="T5" fmla="*/ 2982 h 3218"/>
              <a:gd name="T6" fmla="*/ 109 w 773"/>
              <a:gd name="T7" fmla="*/ 3109 h 3218"/>
              <a:gd name="T8" fmla="*/ 0 w 773"/>
              <a:gd name="T9" fmla="*/ 3109 h 3218"/>
              <a:gd name="T10" fmla="*/ 0 w 773"/>
              <a:gd name="T11" fmla="*/ 3218 h 3218"/>
              <a:gd name="T12" fmla="*/ 246 w 773"/>
              <a:gd name="T13" fmla="*/ 3218 h 3218"/>
              <a:gd name="T14" fmla="*/ 255 w 773"/>
              <a:gd name="T15" fmla="*/ 3045 h 3218"/>
              <a:gd name="T16" fmla="*/ 618 w 773"/>
              <a:gd name="T17" fmla="*/ 2636 h 3218"/>
              <a:gd name="T18" fmla="*/ 618 w 773"/>
              <a:gd name="T19" fmla="*/ 463 h 3218"/>
              <a:gd name="T20" fmla="*/ 719 w 773"/>
              <a:gd name="T21" fmla="*/ 465 h 3218"/>
              <a:gd name="T22" fmla="*/ 773 w 773"/>
              <a:gd name="T23" fmla="*/ 411 h 3218"/>
              <a:gd name="T24" fmla="*/ 773 w 773"/>
              <a:gd name="T25" fmla="*/ 189 h 3218"/>
              <a:gd name="T26" fmla="*/ 655 w 773"/>
              <a:gd name="T27" fmla="*/ 82 h 3218"/>
              <a:gd name="T28" fmla="*/ 391 w 773"/>
              <a:gd name="T29" fmla="*/ 0 h 3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3" h="3218">
                <a:moveTo>
                  <a:pt x="391" y="0"/>
                </a:moveTo>
                <a:lnTo>
                  <a:pt x="391" y="2673"/>
                </a:lnTo>
                <a:lnTo>
                  <a:pt x="109" y="2982"/>
                </a:lnTo>
                <a:lnTo>
                  <a:pt x="109" y="3109"/>
                </a:lnTo>
                <a:lnTo>
                  <a:pt x="0" y="3109"/>
                </a:lnTo>
                <a:lnTo>
                  <a:pt x="0" y="3218"/>
                </a:lnTo>
                <a:lnTo>
                  <a:pt x="246" y="3218"/>
                </a:lnTo>
                <a:lnTo>
                  <a:pt x="255" y="3045"/>
                </a:lnTo>
                <a:lnTo>
                  <a:pt x="618" y="2636"/>
                </a:lnTo>
                <a:lnTo>
                  <a:pt x="618" y="463"/>
                </a:lnTo>
                <a:lnTo>
                  <a:pt x="719" y="465"/>
                </a:lnTo>
                <a:lnTo>
                  <a:pt x="773" y="411"/>
                </a:lnTo>
                <a:lnTo>
                  <a:pt x="773" y="189"/>
                </a:lnTo>
                <a:lnTo>
                  <a:pt x="655" y="82"/>
                </a:lnTo>
                <a:lnTo>
                  <a:pt x="391" y="0"/>
                </a:lnTo>
                <a:close/>
              </a:path>
            </a:pathLst>
          </a:custGeom>
          <a:solidFill>
            <a:schemeClr val="accent1"/>
          </a:solidFill>
          <a:ln w="38100"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2" name="Rectangle 6"/>
          <p:cNvSpPr>
            <a:spLocks noChangeArrowheads="1"/>
          </p:cNvSpPr>
          <p:nvPr/>
        </p:nvSpPr>
        <p:spPr bwMode="auto">
          <a:xfrm>
            <a:off x="4098925" y="2719388"/>
            <a:ext cx="74613" cy="654050"/>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3" name="Rectangle 7"/>
          <p:cNvSpPr>
            <a:spLocks noChangeArrowheads="1"/>
          </p:cNvSpPr>
          <p:nvPr/>
        </p:nvSpPr>
        <p:spPr bwMode="auto">
          <a:xfrm>
            <a:off x="4098925" y="3473450"/>
            <a:ext cx="77788" cy="898525"/>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4" name="Freeform 8"/>
          <p:cNvSpPr>
            <a:spLocks/>
          </p:cNvSpPr>
          <p:nvPr/>
        </p:nvSpPr>
        <p:spPr bwMode="auto">
          <a:xfrm flipH="1">
            <a:off x="5353050" y="2284413"/>
            <a:ext cx="704850" cy="2667000"/>
          </a:xfrm>
          <a:custGeom>
            <a:avLst/>
            <a:gdLst>
              <a:gd name="T0" fmla="*/ 391 w 782"/>
              <a:gd name="T1" fmla="*/ 0 h 3218"/>
              <a:gd name="T2" fmla="*/ 391 w 782"/>
              <a:gd name="T3" fmla="*/ 2673 h 3218"/>
              <a:gd name="T4" fmla="*/ 109 w 782"/>
              <a:gd name="T5" fmla="*/ 2982 h 3218"/>
              <a:gd name="T6" fmla="*/ 109 w 782"/>
              <a:gd name="T7" fmla="*/ 3109 h 3218"/>
              <a:gd name="T8" fmla="*/ 0 w 782"/>
              <a:gd name="T9" fmla="*/ 3109 h 3218"/>
              <a:gd name="T10" fmla="*/ 0 w 782"/>
              <a:gd name="T11" fmla="*/ 3218 h 3218"/>
              <a:gd name="T12" fmla="*/ 246 w 782"/>
              <a:gd name="T13" fmla="*/ 3218 h 3218"/>
              <a:gd name="T14" fmla="*/ 255 w 782"/>
              <a:gd name="T15" fmla="*/ 3045 h 3218"/>
              <a:gd name="T16" fmla="*/ 618 w 782"/>
              <a:gd name="T17" fmla="*/ 2636 h 3218"/>
              <a:gd name="T18" fmla="*/ 618 w 782"/>
              <a:gd name="T19" fmla="*/ 463 h 3218"/>
              <a:gd name="T20" fmla="*/ 700 w 782"/>
              <a:gd name="T21" fmla="*/ 463 h 3218"/>
              <a:gd name="T22" fmla="*/ 782 w 782"/>
              <a:gd name="T23" fmla="*/ 391 h 3218"/>
              <a:gd name="T24" fmla="*/ 782 w 782"/>
              <a:gd name="T25" fmla="*/ 182 h 3218"/>
              <a:gd name="T26" fmla="*/ 655 w 782"/>
              <a:gd name="T27" fmla="*/ 82 h 3218"/>
              <a:gd name="T28" fmla="*/ 391 w 782"/>
              <a:gd name="T29" fmla="*/ 0 h 3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2" h="3218">
                <a:moveTo>
                  <a:pt x="391" y="0"/>
                </a:moveTo>
                <a:lnTo>
                  <a:pt x="391" y="2673"/>
                </a:lnTo>
                <a:lnTo>
                  <a:pt x="109" y="2982"/>
                </a:lnTo>
                <a:lnTo>
                  <a:pt x="109" y="3109"/>
                </a:lnTo>
                <a:lnTo>
                  <a:pt x="0" y="3109"/>
                </a:lnTo>
                <a:lnTo>
                  <a:pt x="0" y="3218"/>
                </a:lnTo>
                <a:lnTo>
                  <a:pt x="246" y="3218"/>
                </a:lnTo>
                <a:lnTo>
                  <a:pt x="255" y="3045"/>
                </a:lnTo>
                <a:lnTo>
                  <a:pt x="618" y="2636"/>
                </a:lnTo>
                <a:lnTo>
                  <a:pt x="618" y="463"/>
                </a:lnTo>
                <a:lnTo>
                  <a:pt x="700" y="463"/>
                </a:lnTo>
                <a:lnTo>
                  <a:pt x="782" y="391"/>
                </a:lnTo>
                <a:lnTo>
                  <a:pt x="782" y="182"/>
                </a:lnTo>
                <a:lnTo>
                  <a:pt x="655" y="82"/>
                </a:lnTo>
                <a:lnTo>
                  <a:pt x="391" y="0"/>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5" name="Rectangle 9"/>
          <p:cNvSpPr>
            <a:spLocks noChangeArrowheads="1"/>
          </p:cNvSpPr>
          <p:nvPr/>
        </p:nvSpPr>
        <p:spPr bwMode="auto">
          <a:xfrm flipH="1">
            <a:off x="5561013" y="2967038"/>
            <a:ext cx="77787" cy="1409700"/>
          </a:xfrm>
          <a:prstGeom prst="rect">
            <a:avLst/>
          </a:prstGeom>
          <a:solidFill>
            <a:srgbClr val="00CCFF"/>
          </a:solidFill>
          <a:ln>
            <a:noFill/>
          </a:ln>
          <a:effectLst/>
          <a:extLs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5066" name="Group 10"/>
          <p:cNvGrpSpPr>
            <a:grpSpLocks/>
          </p:cNvGrpSpPr>
          <p:nvPr/>
        </p:nvGrpSpPr>
        <p:grpSpPr bwMode="auto">
          <a:xfrm rot="5400000" flipH="1">
            <a:off x="5658645" y="2443956"/>
            <a:ext cx="239712" cy="733425"/>
            <a:chOff x="700" y="728"/>
            <a:chExt cx="464" cy="1427"/>
          </a:xfrm>
        </p:grpSpPr>
        <p:sp>
          <p:nvSpPr>
            <p:cNvPr id="45067" name="Rectangle 11"/>
            <p:cNvSpPr>
              <a:spLocks noChangeArrowheads="1"/>
            </p:cNvSpPr>
            <p:nvPr/>
          </p:nvSpPr>
          <p:spPr bwMode="auto">
            <a:xfrm>
              <a:off x="927" y="2001"/>
              <a:ext cx="47" cy="82"/>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8" name="AutoShape 12"/>
            <p:cNvSpPr>
              <a:spLocks noChangeArrowheads="1"/>
            </p:cNvSpPr>
            <p:nvPr/>
          </p:nvSpPr>
          <p:spPr bwMode="auto">
            <a:xfrm>
              <a:off x="800" y="1682"/>
              <a:ext cx="291" cy="34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9" name="Rectangle 13"/>
            <p:cNvSpPr>
              <a:spLocks noChangeArrowheads="1"/>
            </p:cNvSpPr>
            <p:nvPr/>
          </p:nvSpPr>
          <p:spPr bwMode="auto">
            <a:xfrm>
              <a:off x="700" y="1509"/>
              <a:ext cx="464" cy="182"/>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0" name="AutoShape 14"/>
            <p:cNvSpPr>
              <a:spLocks noChangeArrowheads="1"/>
            </p:cNvSpPr>
            <p:nvPr/>
          </p:nvSpPr>
          <p:spPr bwMode="auto">
            <a:xfrm flipV="1">
              <a:off x="791" y="864"/>
              <a:ext cx="292" cy="64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1" name="Freeform 15"/>
            <p:cNvSpPr>
              <a:spLocks/>
            </p:cNvSpPr>
            <p:nvPr/>
          </p:nvSpPr>
          <p:spPr bwMode="auto">
            <a:xfrm>
              <a:off x="873" y="2019"/>
              <a:ext cx="119" cy="136"/>
            </a:xfrm>
            <a:custGeom>
              <a:avLst/>
              <a:gdLst>
                <a:gd name="T0" fmla="*/ 0 w 246"/>
                <a:gd name="T1" fmla="*/ 91 h 218"/>
                <a:gd name="T2" fmla="*/ 9 w 246"/>
                <a:gd name="T3" fmla="*/ 182 h 218"/>
                <a:gd name="T4" fmla="*/ 246 w 246"/>
                <a:gd name="T5" fmla="*/ 218 h 218"/>
                <a:gd name="T6" fmla="*/ 227 w 246"/>
                <a:gd name="T7" fmla="*/ 155 h 218"/>
                <a:gd name="T8" fmla="*/ 91 w 246"/>
                <a:gd name="T9" fmla="*/ 128 h 218"/>
                <a:gd name="T10" fmla="*/ 64 w 246"/>
                <a:gd name="T11" fmla="*/ 0 h 218"/>
                <a:gd name="T12" fmla="*/ 0 w 246"/>
                <a:gd name="T13" fmla="*/ 9 h 218"/>
                <a:gd name="T14" fmla="*/ 0 w 246"/>
                <a:gd name="T15" fmla="*/ 91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18">
                  <a:moveTo>
                    <a:pt x="0" y="91"/>
                  </a:moveTo>
                  <a:cubicBezTo>
                    <a:pt x="10" y="164"/>
                    <a:pt x="9" y="133"/>
                    <a:pt x="9" y="182"/>
                  </a:cubicBezTo>
                  <a:lnTo>
                    <a:pt x="246" y="218"/>
                  </a:lnTo>
                  <a:lnTo>
                    <a:pt x="227" y="155"/>
                  </a:lnTo>
                  <a:lnTo>
                    <a:pt x="91" y="128"/>
                  </a:lnTo>
                  <a:lnTo>
                    <a:pt x="64" y="0"/>
                  </a:lnTo>
                  <a:lnTo>
                    <a:pt x="0" y="9"/>
                  </a:lnTo>
                  <a:lnTo>
                    <a:pt x="0" y="91"/>
                  </a:lnTo>
                  <a:close/>
                </a:path>
              </a:pathLst>
            </a:cu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2" name="Rectangle 16"/>
            <p:cNvSpPr>
              <a:spLocks noChangeArrowheads="1"/>
            </p:cNvSpPr>
            <p:nvPr/>
          </p:nvSpPr>
          <p:spPr bwMode="auto">
            <a:xfrm>
              <a:off x="700" y="1547"/>
              <a:ext cx="118" cy="135"/>
            </a:xfrm>
            <a:prstGeom prst="rect">
              <a:avLst/>
            </a:prstGeom>
            <a:gradFill rotWithShape="0">
              <a:gsLst>
                <a:gs pos="0">
                  <a:schemeClr val="folHlink">
                    <a:gamma/>
                    <a:shade val="46275"/>
                    <a:invGamma/>
                  </a:schemeClr>
                </a:gs>
                <a:gs pos="100000">
                  <a:schemeClr val="folHlink"/>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3" name="Rectangle 17"/>
            <p:cNvSpPr>
              <a:spLocks noChangeArrowheads="1"/>
            </p:cNvSpPr>
            <p:nvPr/>
          </p:nvSpPr>
          <p:spPr bwMode="auto">
            <a:xfrm>
              <a:off x="1042" y="1542"/>
              <a:ext cx="118" cy="145"/>
            </a:xfrm>
            <a:prstGeom prst="rect">
              <a:avLst/>
            </a:prstGeom>
            <a:gradFill rotWithShape="0">
              <a:gsLst>
                <a:gs pos="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4" name="Rectangle 18"/>
            <p:cNvSpPr>
              <a:spLocks noChangeArrowheads="1"/>
            </p:cNvSpPr>
            <p:nvPr/>
          </p:nvSpPr>
          <p:spPr bwMode="auto">
            <a:xfrm>
              <a:off x="818" y="1545"/>
              <a:ext cx="227" cy="146"/>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5" name="Rectangle 19"/>
            <p:cNvSpPr>
              <a:spLocks noChangeArrowheads="1"/>
            </p:cNvSpPr>
            <p:nvPr/>
          </p:nvSpPr>
          <p:spPr bwMode="auto">
            <a:xfrm>
              <a:off x="909" y="728"/>
              <a:ext cx="56" cy="137"/>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5077" name="Text Box 21"/>
          <p:cNvSpPr txBox="1">
            <a:spLocks noChangeArrowheads="1"/>
          </p:cNvSpPr>
          <p:nvPr/>
        </p:nvSpPr>
        <p:spPr bwMode="auto">
          <a:xfrm>
            <a:off x="527050" y="849313"/>
            <a:ext cx="5568950"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800" b="1" i="0">
                <a:solidFill>
                  <a:srgbClr val="FF3300"/>
                </a:solidFill>
              </a:rPr>
              <a:t>Internal Combustion Engine Basics</a:t>
            </a:r>
            <a:endParaRPr lang="en-US" sz="2400" i="0"/>
          </a:p>
        </p:txBody>
      </p:sp>
      <p:sp>
        <p:nvSpPr>
          <p:cNvPr id="45078" name="Text Box 22"/>
          <p:cNvSpPr txBox="1">
            <a:spLocks noChangeArrowheads="1"/>
          </p:cNvSpPr>
          <p:nvPr/>
        </p:nvSpPr>
        <p:spPr bwMode="auto">
          <a:xfrm>
            <a:off x="8175625" y="6167438"/>
            <a:ext cx="64452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a:r>
              <a:rPr lang="en-US" sz="1000" i="0"/>
              <a:t>D. Abata</a:t>
            </a:r>
            <a:endParaRPr lang="en-US" sz="2400" i="0"/>
          </a:p>
        </p:txBody>
      </p:sp>
      <p:sp>
        <p:nvSpPr>
          <p:cNvPr id="45080" name="Rectangle 24"/>
          <p:cNvSpPr>
            <a:spLocks noChangeArrowheads="1"/>
          </p:cNvSpPr>
          <p:nvPr/>
        </p:nvSpPr>
        <p:spPr bwMode="auto">
          <a:xfrm flipH="1">
            <a:off x="5868988" y="5183188"/>
            <a:ext cx="763587" cy="274637"/>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82" name="Rectangle 26"/>
          <p:cNvSpPr>
            <a:spLocks noChangeArrowheads="1"/>
          </p:cNvSpPr>
          <p:nvPr/>
        </p:nvSpPr>
        <p:spPr bwMode="auto">
          <a:xfrm rot="16200000" flipH="1">
            <a:off x="7049294" y="4718844"/>
            <a:ext cx="444500" cy="1227138"/>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5083" name="Group 27"/>
          <p:cNvGrpSpPr>
            <a:grpSpLocks/>
          </p:cNvGrpSpPr>
          <p:nvPr/>
        </p:nvGrpSpPr>
        <p:grpSpPr bwMode="auto">
          <a:xfrm rot="16200000" flipH="1">
            <a:off x="7002463" y="4867275"/>
            <a:ext cx="268287" cy="938213"/>
            <a:chOff x="1241" y="1354"/>
            <a:chExt cx="331" cy="778"/>
          </a:xfrm>
        </p:grpSpPr>
        <p:grpSp>
          <p:nvGrpSpPr>
            <p:cNvPr id="45084" name="Group 28"/>
            <p:cNvGrpSpPr>
              <a:grpSpLocks/>
            </p:cNvGrpSpPr>
            <p:nvPr/>
          </p:nvGrpSpPr>
          <p:grpSpPr bwMode="auto">
            <a:xfrm>
              <a:off x="1241" y="1354"/>
              <a:ext cx="331" cy="778"/>
              <a:chOff x="1223" y="2518"/>
              <a:chExt cx="331" cy="778"/>
            </a:xfrm>
          </p:grpSpPr>
          <p:sp>
            <p:nvSpPr>
              <p:cNvPr id="45085" name="AutoShape 29"/>
              <p:cNvSpPr>
                <a:spLocks noChangeArrowheads="1"/>
              </p:cNvSpPr>
              <p:nvPr/>
            </p:nvSpPr>
            <p:spPr bwMode="auto">
              <a:xfrm>
                <a:off x="1227" y="2518"/>
                <a:ext cx="327" cy="3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CFF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86" name="AutoShape 30"/>
              <p:cNvSpPr>
                <a:spLocks noChangeArrowheads="1"/>
              </p:cNvSpPr>
              <p:nvPr/>
            </p:nvSpPr>
            <p:spPr bwMode="auto">
              <a:xfrm flipV="1">
                <a:off x="1223" y="2905"/>
                <a:ext cx="327" cy="3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CFF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5087" name="Rectangle 31"/>
            <p:cNvSpPr>
              <a:spLocks noChangeArrowheads="1"/>
            </p:cNvSpPr>
            <p:nvPr/>
          </p:nvSpPr>
          <p:spPr bwMode="auto">
            <a:xfrm>
              <a:off x="1327" y="1709"/>
              <a:ext cx="164" cy="73"/>
            </a:xfrm>
            <a:prstGeom prst="rect">
              <a:avLst/>
            </a:prstGeom>
            <a:solidFill>
              <a:srgbClr val="CC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5088" name="Rectangle 32"/>
          <p:cNvSpPr>
            <a:spLocks noChangeArrowheads="1"/>
          </p:cNvSpPr>
          <p:nvPr/>
        </p:nvSpPr>
        <p:spPr bwMode="auto">
          <a:xfrm rot="16200000" flipH="1">
            <a:off x="6987382" y="5101431"/>
            <a:ext cx="273050" cy="55563"/>
          </a:xfrm>
          <a:prstGeom prst="rect">
            <a:avLst/>
          </a:prstGeom>
          <a:solidFill>
            <a:srgbClr val="FFCC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89" name="Rectangle 33"/>
          <p:cNvSpPr>
            <a:spLocks noChangeArrowheads="1"/>
          </p:cNvSpPr>
          <p:nvPr/>
        </p:nvSpPr>
        <p:spPr bwMode="auto">
          <a:xfrm rot="16200000" flipH="1">
            <a:off x="7605713" y="5192713"/>
            <a:ext cx="273050" cy="285750"/>
          </a:xfrm>
          <a:prstGeom prst="rect">
            <a:avLst/>
          </a:prstGeom>
          <a:solidFill>
            <a:srgbClr val="CCFF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90" name="Rectangle 34"/>
          <p:cNvSpPr>
            <a:spLocks noChangeArrowheads="1"/>
          </p:cNvSpPr>
          <p:nvPr/>
        </p:nvSpPr>
        <p:spPr bwMode="auto">
          <a:xfrm rot="16200000" flipH="1">
            <a:off x="7487444" y="5299869"/>
            <a:ext cx="236538" cy="76200"/>
          </a:xfrm>
          <a:prstGeom prst="rect">
            <a:avLst/>
          </a:prstGeom>
          <a:solidFill>
            <a:srgbClr val="CC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93" name="Rectangle 37"/>
          <p:cNvSpPr>
            <a:spLocks noChangeArrowheads="1"/>
          </p:cNvSpPr>
          <p:nvPr/>
        </p:nvSpPr>
        <p:spPr bwMode="auto">
          <a:xfrm flipH="1">
            <a:off x="5695950" y="5226050"/>
            <a:ext cx="1038225" cy="215900"/>
          </a:xfrm>
          <a:prstGeom prst="rect">
            <a:avLst/>
          </a:prstGeom>
          <a:solidFill>
            <a:srgbClr val="CC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5094" name="Group 38"/>
          <p:cNvGrpSpPr>
            <a:grpSpLocks/>
          </p:cNvGrpSpPr>
          <p:nvPr/>
        </p:nvGrpSpPr>
        <p:grpSpPr bwMode="auto">
          <a:xfrm flipH="1">
            <a:off x="7891463" y="4821238"/>
            <a:ext cx="288925" cy="1038225"/>
            <a:chOff x="936" y="1046"/>
            <a:chExt cx="182" cy="654"/>
          </a:xfrm>
        </p:grpSpPr>
        <p:sp>
          <p:nvSpPr>
            <p:cNvPr id="45095" name="Rectangle 39"/>
            <p:cNvSpPr>
              <a:spLocks noChangeArrowheads="1"/>
            </p:cNvSpPr>
            <p:nvPr/>
          </p:nvSpPr>
          <p:spPr bwMode="auto">
            <a:xfrm>
              <a:off x="936" y="1046"/>
              <a:ext cx="182" cy="654"/>
            </a:xfrm>
            <a:prstGeom prst="rect">
              <a:avLst/>
            </a:pr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96" name="Rectangle 40" descr="Small grid"/>
            <p:cNvSpPr>
              <a:spLocks noChangeArrowheads="1"/>
            </p:cNvSpPr>
            <p:nvPr/>
          </p:nvSpPr>
          <p:spPr bwMode="auto">
            <a:xfrm>
              <a:off x="963" y="1100"/>
              <a:ext cx="137" cy="555"/>
            </a:xfrm>
            <a:prstGeom prst="rect">
              <a:avLst/>
            </a:prstGeom>
            <a:pattFill prst="smGrid">
              <a:fgClr>
                <a:schemeClr val="accent1"/>
              </a:fgClr>
              <a:bgClr>
                <a:schemeClr val="bg1"/>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5097" name="Freeform 41"/>
          <p:cNvSpPr>
            <a:spLocks/>
          </p:cNvSpPr>
          <p:nvPr/>
        </p:nvSpPr>
        <p:spPr bwMode="auto">
          <a:xfrm>
            <a:off x="3679825" y="5000625"/>
            <a:ext cx="1230313" cy="1317625"/>
          </a:xfrm>
          <a:custGeom>
            <a:avLst/>
            <a:gdLst>
              <a:gd name="T0" fmla="*/ 0 w 1018"/>
              <a:gd name="T1" fmla="*/ 0 h 764"/>
              <a:gd name="T2" fmla="*/ 173 w 1018"/>
              <a:gd name="T3" fmla="*/ 0 h 764"/>
              <a:gd name="T4" fmla="*/ 173 w 1018"/>
              <a:gd name="T5" fmla="*/ 491 h 764"/>
              <a:gd name="T6" fmla="*/ 446 w 1018"/>
              <a:gd name="T7" fmla="*/ 764 h 764"/>
              <a:gd name="T8" fmla="*/ 1018 w 1018"/>
              <a:gd name="T9" fmla="*/ 764 h 764"/>
            </a:gdLst>
            <a:ahLst/>
            <a:cxnLst>
              <a:cxn ang="0">
                <a:pos x="T0" y="T1"/>
              </a:cxn>
              <a:cxn ang="0">
                <a:pos x="T2" y="T3"/>
              </a:cxn>
              <a:cxn ang="0">
                <a:pos x="T4" y="T5"/>
              </a:cxn>
              <a:cxn ang="0">
                <a:pos x="T6" y="T7"/>
              </a:cxn>
              <a:cxn ang="0">
                <a:pos x="T8" y="T9"/>
              </a:cxn>
            </a:cxnLst>
            <a:rect l="0" t="0" r="r" b="b"/>
            <a:pathLst>
              <a:path w="1018" h="764">
                <a:moveTo>
                  <a:pt x="0" y="0"/>
                </a:moveTo>
                <a:lnTo>
                  <a:pt x="173" y="0"/>
                </a:lnTo>
                <a:lnTo>
                  <a:pt x="173" y="491"/>
                </a:lnTo>
                <a:lnTo>
                  <a:pt x="446" y="764"/>
                </a:lnTo>
                <a:lnTo>
                  <a:pt x="1018" y="764"/>
                </a:lnTo>
              </a:path>
            </a:pathLst>
          </a:custGeom>
          <a:noFill/>
          <a:ln w="762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98" name="Freeform 42"/>
          <p:cNvSpPr>
            <a:spLocks/>
          </p:cNvSpPr>
          <p:nvPr/>
        </p:nvSpPr>
        <p:spPr bwMode="auto">
          <a:xfrm flipH="1">
            <a:off x="4849813" y="4995863"/>
            <a:ext cx="1230312" cy="1331912"/>
          </a:xfrm>
          <a:custGeom>
            <a:avLst/>
            <a:gdLst>
              <a:gd name="T0" fmla="*/ 0 w 1018"/>
              <a:gd name="T1" fmla="*/ 0 h 764"/>
              <a:gd name="T2" fmla="*/ 173 w 1018"/>
              <a:gd name="T3" fmla="*/ 0 h 764"/>
              <a:gd name="T4" fmla="*/ 173 w 1018"/>
              <a:gd name="T5" fmla="*/ 491 h 764"/>
              <a:gd name="T6" fmla="*/ 446 w 1018"/>
              <a:gd name="T7" fmla="*/ 764 h 764"/>
              <a:gd name="T8" fmla="*/ 1018 w 1018"/>
              <a:gd name="T9" fmla="*/ 764 h 764"/>
            </a:gdLst>
            <a:ahLst/>
            <a:cxnLst>
              <a:cxn ang="0">
                <a:pos x="T0" y="T1"/>
              </a:cxn>
              <a:cxn ang="0">
                <a:pos x="T2" y="T3"/>
              </a:cxn>
              <a:cxn ang="0">
                <a:pos x="T4" y="T5"/>
              </a:cxn>
              <a:cxn ang="0">
                <a:pos x="T6" y="T7"/>
              </a:cxn>
              <a:cxn ang="0">
                <a:pos x="T8" y="T9"/>
              </a:cxn>
            </a:cxnLst>
            <a:rect l="0" t="0" r="r" b="b"/>
            <a:pathLst>
              <a:path w="1018" h="764">
                <a:moveTo>
                  <a:pt x="0" y="0"/>
                </a:moveTo>
                <a:lnTo>
                  <a:pt x="173" y="0"/>
                </a:lnTo>
                <a:lnTo>
                  <a:pt x="173" y="491"/>
                </a:lnTo>
                <a:lnTo>
                  <a:pt x="446" y="764"/>
                </a:lnTo>
                <a:lnTo>
                  <a:pt x="1018" y="764"/>
                </a:lnTo>
              </a:path>
            </a:pathLst>
          </a:custGeom>
          <a:noFill/>
          <a:ln w="762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99" name="Rectangle 43"/>
          <p:cNvSpPr>
            <a:spLocks noChangeArrowheads="1"/>
          </p:cNvSpPr>
          <p:nvPr/>
        </p:nvSpPr>
        <p:spPr bwMode="auto">
          <a:xfrm>
            <a:off x="5800725" y="5167313"/>
            <a:ext cx="130175" cy="331787"/>
          </a:xfrm>
          <a:prstGeom prst="rect">
            <a:avLst/>
          </a:prstGeom>
          <a:solidFill>
            <a:srgbClr val="CC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1" name="Rectangle 45"/>
          <p:cNvSpPr>
            <a:spLocks noChangeArrowheads="1"/>
          </p:cNvSpPr>
          <p:nvPr/>
        </p:nvSpPr>
        <p:spPr bwMode="auto">
          <a:xfrm>
            <a:off x="4025900" y="2265363"/>
            <a:ext cx="1658938" cy="390525"/>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2" name="Rectangle 46"/>
          <p:cNvSpPr>
            <a:spLocks noChangeArrowheads="1"/>
          </p:cNvSpPr>
          <p:nvPr/>
        </p:nvSpPr>
        <p:spPr bwMode="auto">
          <a:xfrm>
            <a:off x="4213225" y="2438400"/>
            <a:ext cx="1298575" cy="115888"/>
          </a:xfrm>
          <a:prstGeom prst="rect">
            <a:avLst/>
          </a:prstGeom>
          <a:solidFill>
            <a:srgbClr val="33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3" name="Freeform 47"/>
          <p:cNvSpPr>
            <a:spLocks/>
          </p:cNvSpPr>
          <p:nvPr/>
        </p:nvSpPr>
        <p:spPr bwMode="auto">
          <a:xfrm>
            <a:off x="3722688" y="3636963"/>
            <a:ext cx="549275" cy="1154112"/>
          </a:xfrm>
          <a:custGeom>
            <a:avLst/>
            <a:gdLst>
              <a:gd name="T0" fmla="*/ 173 w 346"/>
              <a:gd name="T1" fmla="*/ 727 h 727"/>
              <a:gd name="T2" fmla="*/ 0 w 346"/>
              <a:gd name="T3" fmla="*/ 555 h 727"/>
              <a:gd name="T4" fmla="*/ 0 w 346"/>
              <a:gd name="T5" fmla="*/ 109 h 727"/>
              <a:gd name="T6" fmla="*/ 346 w 346"/>
              <a:gd name="T7" fmla="*/ 0 h 727"/>
              <a:gd name="T8" fmla="*/ 346 w 346"/>
              <a:gd name="T9" fmla="*/ 118 h 727"/>
              <a:gd name="T10" fmla="*/ 91 w 346"/>
              <a:gd name="T11" fmla="*/ 200 h 727"/>
              <a:gd name="T12" fmla="*/ 91 w 346"/>
              <a:gd name="T13" fmla="*/ 509 h 727"/>
              <a:gd name="T14" fmla="*/ 227 w 346"/>
              <a:gd name="T15" fmla="*/ 655 h 727"/>
              <a:gd name="T16" fmla="*/ 173 w 346"/>
              <a:gd name="T17" fmla="*/ 727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6" h="727">
                <a:moveTo>
                  <a:pt x="173" y="727"/>
                </a:moveTo>
                <a:lnTo>
                  <a:pt x="0" y="555"/>
                </a:lnTo>
                <a:lnTo>
                  <a:pt x="0" y="109"/>
                </a:lnTo>
                <a:lnTo>
                  <a:pt x="346" y="0"/>
                </a:lnTo>
                <a:lnTo>
                  <a:pt x="346" y="118"/>
                </a:lnTo>
                <a:lnTo>
                  <a:pt x="91" y="200"/>
                </a:lnTo>
                <a:lnTo>
                  <a:pt x="91" y="509"/>
                </a:lnTo>
                <a:lnTo>
                  <a:pt x="227" y="655"/>
                </a:lnTo>
                <a:lnTo>
                  <a:pt x="173" y="727"/>
                </a:lnTo>
                <a:close/>
              </a:path>
            </a:pathLst>
          </a:custGeom>
          <a:solidFill>
            <a:srgbClr val="CCFFFF"/>
          </a:solidFill>
          <a:ln w="28575" cap="flat" cmpd="sng">
            <a:solidFill>
              <a:schemeClr val="tx1"/>
            </a:solid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4" name="Oval 48"/>
          <p:cNvSpPr>
            <a:spLocks noChangeArrowheads="1"/>
          </p:cNvSpPr>
          <p:nvPr/>
        </p:nvSpPr>
        <p:spPr bwMode="auto">
          <a:xfrm>
            <a:off x="4229100" y="3652838"/>
            <a:ext cx="144463" cy="158750"/>
          </a:xfrm>
          <a:prstGeom prst="ellipse">
            <a:avLst/>
          </a:prstGeom>
          <a:solidFill>
            <a:srgbClr val="CCFFFF"/>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5" name="Oval 49"/>
          <p:cNvSpPr>
            <a:spLocks noChangeArrowheads="1"/>
          </p:cNvSpPr>
          <p:nvPr/>
        </p:nvSpPr>
        <p:spPr bwMode="auto">
          <a:xfrm>
            <a:off x="3997325" y="4692650"/>
            <a:ext cx="130175" cy="144463"/>
          </a:xfrm>
          <a:prstGeom prst="ellipse">
            <a:avLst/>
          </a:prstGeom>
          <a:solidFill>
            <a:srgbClr val="CCFFFF"/>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6" name="Rectangle 50"/>
          <p:cNvSpPr>
            <a:spLocks noChangeArrowheads="1"/>
          </p:cNvSpPr>
          <p:nvPr/>
        </p:nvSpPr>
        <p:spPr bwMode="auto">
          <a:xfrm>
            <a:off x="5440363" y="3521075"/>
            <a:ext cx="893762" cy="173038"/>
          </a:xfrm>
          <a:prstGeom prst="rect">
            <a:avLst/>
          </a:prstGeom>
          <a:solidFill>
            <a:srgbClr val="FF6600"/>
          </a:solidFill>
          <a:ln w="2857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7" name="Oval 51"/>
          <p:cNvSpPr>
            <a:spLocks noChangeArrowheads="1"/>
          </p:cNvSpPr>
          <p:nvPr/>
        </p:nvSpPr>
        <p:spPr bwMode="auto">
          <a:xfrm>
            <a:off x="5397500" y="3435350"/>
            <a:ext cx="74613" cy="288925"/>
          </a:xfrm>
          <a:prstGeom prst="ellipse">
            <a:avLst/>
          </a:prstGeom>
          <a:solidFill>
            <a:srgbClr val="FF66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9" name="Rectangle 53"/>
          <p:cNvSpPr>
            <a:spLocks noChangeArrowheads="1"/>
          </p:cNvSpPr>
          <p:nvPr/>
        </p:nvSpPr>
        <p:spPr bwMode="auto">
          <a:xfrm>
            <a:off x="8615363" y="3449638"/>
            <a:ext cx="244475" cy="258762"/>
          </a:xfrm>
          <a:prstGeom prst="rect">
            <a:avLst/>
          </a:prstGeom>
          <a:solidFill>
            <a:srgbClr val="00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10" name="Rectangle 54"/>
          <p:cNvSpPr>
            <a:spLocks noChangeArrowheads="1"/>
          </p:cNvSpPr>
          <p:nvPr/>
        </p:nvSpPr>
        <p:spPr bwMode="auto">
          <a:xfrm>
            <a:off x="5700713" y="3506788"/>
            <a:ext cx="2105025" cy="203200"/>
          </a:xfrm>
          <a:prstGeom prst="rect">
            <a:avLst/>
          </a:prstGeom>
          <a:gradFill rotWithShape="0">
            <a:gsLst>
              <a:gs pos="0">
                <a:srgbClr val="FF6600"/>
              </a:gs>
              <a:gs pos="100000">
                <a:srgbClr val="66FFCC"/>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11" name="Line 55"/>
          <p:cNvSpPr>
            <a:spLocks noChangeShapeType="1"/>
          </p:cNvSpPr>
          <p:nvPr/>
        </p:nvSpPr>
        <p:spPr bwMode="auto">
          <a:xfrm>
            <a:off x="5713413" y="3492500"/>
            <a:ext cx="1890712" cy="1588"/>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12" name="Line 56"/>
          <p:cNvSpPr>
            <a:spLocks noChangeShapeType="1"/>
          </p:cNvSpPr>
          <p:nvPr/>
        </p:nvSpPr>
        <p:spPr bwMode="auto">
          <a:xfrm>
            <a:off x="5721350" y="3717925"/>
            <a:ext cx="1890713" cy="1588"/>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13" name="Rectangle 57"/>
          <p:cNvSpPr>
            <a:spLocks noChangeArrowheads="1"/>
          </p:cNvSpPr>
          <p:nvPr/>
        </p:nvSpPr>
        <p:spPr bwMode="auto">
          <a:xfrm>
            <a:off x="7589838" y="3406775"/>
            <a:ext cx="1054100" cy="388938"/>
          </a:xfrm>
          <a:prstGeom prst="rect">
            <a:avLst/>
          </a:prstGeom>
          <a:solidFill>
            <a:srgbClr val="00FF00"/>
          </a:solidFill>
          <a:ln w="2857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14" name="Rectangle 58" descr="Large checker board"/>
          <p:cNvSpPr>
            <a:spLocks noChangeArrowheads="1"/>
          </p:cNvSpPr>
          <p:nvPr/>
        </p:nvSpPr>
        <p:spPr bwMode="auto">
          <a:xfrm>
            <a:off x="7589838" y="3449638"/>
            <a:ext cx="1066800" cy="288925"/>
          </a:xfrm>
          <a:prstGeom prst="rect">
            <a:avLst/>
          </a:prstGeom>
          <a:pattFill prst="lgCheck">
            <a:fgClr>
              <a:srgbClr val="00FF00"/>
            </a:fgClr>
            <a:bgClr>
              <a:srgbClr val="66FFCC"/>
            </a:bgClr>
          </a:patt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15" name="Rectangle 59"/>
          <p:cNvSpPr>
            <a:spLocks noChangeArrowheads="1"/>
          </p:cNvSpPr>
          <p:nvPr/>
        </p:nvSpPr>
        <p:spPr bwMode="auto">
          <a:xfrm>
            <a:off x="8672513" y="3492500"/>
            <a:ext cx="244475" cy="201613"/>
          </a:xfrm>
          <a:prstGeom prst="rect">
            <a:avLst/>
          </a:prstGeom>
          <a:solidFill>
            <a:srgbClr val="66FF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17" name="AutoShape 61"/>
          <p:cNvSpPr>
            <a:spLocks noChangeArrowheads="1"/>
          </p:cNvSpPr>
          <p:nvPr/>
        </p:nvSpPr>
        <p:spPr bwMode="auto">
          <a:xfrm rot="2178857">
            <a:off x="4419600" y="3989388"/>
            <a:ext cx="312738" cy="915987"/>
          </a:xfrm>
          <a:custGeom>
            <a:avLst/>
            <a:gdLst>
              <a:gd name="G0" fmla="+- 5214 0 0"/>
              <a:gd name="G1" fmla="+- 21600 0 5214"/>
              <a:gd name="G2" fmla="*/ 5214 1 2"/>
              <a:gd name="G3" fmla="+- 21600 0 G2"/>
              <a:gd name="G4" fmla="+/ 5214 21600 2"/>
              <a:gd name="G5" fmla="+/ G1 0 2"/>
              <a:gd name="G6" fmla="*/ 21600 21600 5214"/>
              <a:gd name="G7" fmla="*/ G6 1 2"/>
              <a:gd name="G8" fmla="+- 21600 0 G7"/>
              <a:gd name="G9" fmla="*/ 21600 1 2"/>
              <a:gd name="G10" fmla="+- 5214 0 G9"/>
              <a:gd name="G11" fmla="?: G10 G8 0"/>
              <a:gd name="G12" fmla="?: G10 G7 21600"/>
              <a:gd name="T0" fmla="*/ 18993 w 21600"/>
              <a:gd name="T1" fmla="*/ 10800 h 21600"/>
              <a:gd name="T2" fmla="*/ 10800 w 21600"/>
              <a:gd name="T3" fmla="*/ 21600 h 21600"/>
              <a:gd name="T4" fmla="*/ 2607 w 21600"/>
              <a:gd name="T5" fmla="*/ 10800 h 21600"/>
              <a:gd name="T6" fmla="*/ 10800 w 21600"/>
              <a:gd name="T7" fmla="*/ 0 h 21600"/>
              <a:gd name="T8" fmla="*/ 4407 w 21600"/>
              <a:gd name="T9" fmla="*/ 4407 h 21600"/>
              <a:gd name="T10" fmla="*/ 17193 w 21600"/>
              <a:gd name="T11" fmla="*/ 17193 h 21600"/>
            </a:gdLst>
            <a:ahLst/>
            <a:cxnLst>
              <a:cxn ang="0">
                <a:pos x="T0" y="T1"/>
              </a:cxn>
              <a:cxn ang="0">
                <a:pos x="T2" y="T3"/>
              </a:cxn>
              <a:cxn ang="0">
                <a:pos x="T4" y="T5"/>
              </a:cxn>
              <a:cxn ang="0">
                <a:pos x="T6" y="T7"/>
              </a:cxn>
            </a:cxnLst>
            <a:rect l="T8" t="T9" r="T10" b="T11"/>
            <a:pathLst>
              <a:path w="21600" h="21600">
                <a:moveTo>
                  <a:pt x="0" y="0"/>
                </a:moveTo>
                <a:lnTo>
                  <a:pt x="5214" y="21600"/>
                </a:lnTo>
                <a:lnTo>
                  <a:pt x="16386" y="21600"/>
                </a:lnTo>
                <a:lnTo>
                  <a:pt x="21600" y="0"/>
                </a:lnTo>
                <a:close/>
              </a:path>
            </a:pathLst>
          </a:cu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5129" name="Group 73"/>
          <p:cNvGrpSpPr>
            <a:grpSpLocks/>
          </p:cNvGrpSpPr>
          <p:nvPr/>
        </p:nvGrpSpPr>
        <p:grpSpPr bwMode="auto">
          <a:xfrm>
            <a:off x="4249738" y="3606800"/>
            <a:ext cx="1252537" cy="776288"/>
            <a:chOff x="2677" y="1876"/>
            <a:chExt cx="789" cy="489"/>
          </a:xfrm>
        </p:grpSpPr>
        <p:sp>
          <p:nvSpPr>
            <p:cNvPr id="45118" name="Freeform 62"/>
            <p:cNvSpPr>
              <a:spLocks/>
            </p:cNvSpPr>
            <p:nvPr/>
          </p:nvSpPr>
          <p:spPr bwMode="auto">
            <a:xfrm>
              <a:off x="2691" y="1876"/>
              <a:ext cx="763" cy="489"/>
            </a:xfrm>
            <a:custGeom>
              <a:avLst/>
              <a:gdLst>
                <a:gd name="T0" fmla="*/ 0 w 1389"/>
                <a:gd name="T1" fmla="*/ 0 h 937"/>
                <a:gd name="T2" fmla="*/ 1389 w 1389"/>
                <a:gd name="T3" fmla="*/ 0 h 937"/>
                <a:gd name="T4" fmla="*/ 1389 w 1389"/>
                <a:gd name="T5" fmla="*/ 937 h 937"/>
                <a:gd name="T6" fmla="*/ 936 w 1389"/>
                <a:gd name="T7" fmla="*/ 781 h 937"/>
                <a:gd name="T8" fmla="*/ 726 w 1389"/>
                <a:gd name="T9" fmla="*/ 737 h 937"/>
                <a:gd name="T10" fmla="*/ 663 w 1389"/>
                <a:gd name="T11" fmla="*/ 737 h 937"/>
                <a:gd name="T12" fmla="*/ 484 w 1389"/>
                <a:gd name="T13" fmla="*/ 790 h 937"/>
                <a:gd name="T14" fmla="*/ 0 w 1389"/>
                <a:gd name="T15" fmla="*/ 937 h 937"/>
                <a:gd name="T16" fmla="*/ 0 w 1389"/>
                <a:gd name="T17" fmla="*/ 0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9" h="937">
                  <a:moveTo>
                    <a:pt x="0" y="0"/>
                  </a:moveTo>
                  <a:lnTo>
                    <a:pt x="1389" y="0"/>
                  </a:lnTo>
                  <a:lnTo>
                    <a:pt x="1389" y="937"/>
                  </a:lnTo>
                  <a:lnTo>
                    <a:pt x="936" y="781"/>
                  </a:lnTo>
                  <a:lnTo>
                    <a:pt x="726" y="737"/>
                  </a:lnTo>
                  <a:lnTo>
                    <a:pt x="663" y="737"/>
                  </a:lnTo>
                  <a:lnTo>
                    <a:pt x="484" y="790"/>
                  </a:lnTo>
                  <a:lnTo>
                    <a:pt x="0" y="937"/>
                  </a:lnTo>
                  <a:lnTo>
                    <a:pt x="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19" name="Oval 63"/>
            <p:cNvSpPr>
              <a:spLocks noChangeArrowheads="1"/>
            </p:cNvSpPr>
            <p:nvPr/>
          </p:nvSpPr>
          <p:spPr bwMode="auto">
            <a:xfrm>
              <a:off x="2975" y="2032"/>
              <a:ext cx="213" cy="197"/>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20" name="Rectangle 64" descr="Wave"/>
            <p:cNvSpPr>
              <a:spLocks noChangeArrowheads="1"/>
            </p:cNvSpPr>
            <p:nvPr/>
          </p:nvSpPr>
          <p:spPr bwMode="auto">
            <a:xfrm>
              <a:off x="2679" y="1908"/>
              <a:ext cx="787" cy="28"/>
            </a:xfrm>
            <a:prstGeom prst="rect">
              <a:avLst/>
            </a:prstGeom>
            <a:pattFill prst="wave">
              <a:fgClr>
                <a:schemeClr val="tx2"/>
              </a:fgClr>
              <a:bgClr>
                <a:schemeClr val="bg1"/>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21" name="Rectangle 65" descr="Plaid"/>
            <p:cNvSpPr>
              <a:spLocks noChangeArrowheads="1"/>
            </p:cNvSpPr>
            <p:nvPr/>
          </p:nvSpPr>
          <p:spPr bwMode="auto">
            <a:xfrm>
              <a:off x="2677" y="1959"/>
              <a:ext cx="787" cy="27"/>
            </a:xfrm>
            <a:prstGeom prst="rect">
              <a:avLst/>
            </a:prstGeom>
            <a:pattFill prst="plaid">
              <a:fgClr>
                <a:schemeClr val="tx1"/>
              </a:fgClr>
              <a:bgClr>
                <a:srgbClr val="FFFFFF"/>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5122" name="Oval 66"/>
          <p:cNvSpPr>
            <a:spLocks noChangeArrowheads="1"/>
          </p:cNvSpPr>
          <p:nvPr/>
        </p:nvSpPr>
        <p:spPr bwMode="auto">
          <a:xfrm>
            <a:off x="4148138" y="4676775"/>
            <a:ext cx="361950" cy="338138"/>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23" name="Oval 67"/>
          <p:cNvSpPr>
            <a:spLocks noChangeArrowheads="1"/>
          </p:cNvSpPr>
          <p:nvPr/>
        </p:nvSpPr>
        <p:spPr bwMode="auto">
          <a:xfrm>
            <a:off x="4602163" y="4940300"/>
            <a:ext cx="571500" cy="500063"/>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24" name="AutoShape 68"/>
          <p:cNvSpPr>
            <a:spLocks noChangeArrowheads="1"/>
          </p:cNvSpPr>
          <p:nvPr/>
        </p:nvSpPr>
        <p:spPr bwMode="auto">
          <a:xfrm rot="18098912" flipV="1">
            <a:off x="4391819" y="4685506"/>
            <a:ext cx="523875" cy="741363"/>
          </a:xfrm>
          <a:custGeom>
            <a:avLst/>
            <a:gdLst>
              <a:gd name="G0" fmla="+- 3222 0 0"/>
              <a:gd name="G1" fmla="+- 21600 0 3222"/>
              <a:gd name="G2" fmla="*/ 3222 1 2"/>
              <a:gd name="G3" fmla="+- 21600 0 G2"/>
              <a:gd name="G4" fmla="+/ 3222 21600 2"/>
              <a:gd name="G5" fmla="+/ G1 0 2"/>
              <a:gd name="G6" fmla="*/ 21600 21600 3222"/>
              <a:gd name="G7" fmla="*/ G6 1 2"/>
              <a:gd name="G8" fmla="+- 21600 0 G7"/>
              <a:gd name="G9" fmla="*/ 21600 1 2"/>
              <a:gd name="G10" fmla="+- 3222 0 G9"/>
              <a:gd name="G11" fmla="?: G10 G8 0"/>
              <a:gd name="G12" fmla="?: G10 G7 21600"/>
              <a:gd name="T0" fmla="*/ 19989 w 21600"/>
              <a:gd name="T1" fmla="*/ 10800 h 21600"/>
              <a:gd name="T2" fmla="*/ 10800 w 21600"/>
              <a:gd name="T3" fmla="*/ 21600 h 21600"/>
              <a:gd name="T4" fmla="*/ 1611 w 21600"/>
              <a:gd name="T5" fmla="*/ 10800 h 21600"/>
              <a:gd name="T6" fmla="*/ 10800 w 21600"/>
              <a:gd name="T7" fmla="*/ 0 h 21600"/>
              <a:gd name="T8" fmla="*/ 3411 w 21600"/>
              <a:gd name="T9" fmla="*/ 3411 h 21600"/>
              <a:gd name="T10" fmla="*/ 18189 w 21600"/>
              <a:gd name="T11" fmla="*/ 18189 h 21600"/>
            </a:gdLst>
            <a:ahLst/>
            <a:cxnLst>
              <a:cxn ang="0">
                <a:pos x="T0" y="T1"/>
              </a:cxn>
              <a:cxn ang="0">
                <a:pos x="T2" y="T3"/>
              </a:cxn>
              <a:cxn ang="0">
                <a:pos x="T4" y="T5"/>
              </a:cxn>
              <a:cxn ang="0">
                <a:pos x="T6" y="T7"/>
              </a:cxn>
            </a:cxnLst>
            <a:rect l="T8" t="T9" r="T10" b="T11"/>
            <a:pathLst>
              <a:path w="21600" h="21600">
                <a:moveTo>
                  <a:pt x="0" y="0"/>
                </a:moveTo>
                <a:lnTo>
                  <a:pt x="3222" y="21600"/>
                </a:lnTo>
                <a:lnTo>
                  <a:pt x="18378" y="21600"/>
                </a:lnTo>
                <a:lnTo>
                  <a:pt x="21600" y="0"/>
                </a:lnTo>
                <a:close/>
              </a:path>
            </a:pathLst>
          </a:custGeom>
          <a:solidFill>
            <a:srgbClr val="DDDDD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25" name="Line 69"/>
          <p:cNvSpPr>
            <a:spLocks noChangeShapeType="1"/>
          </p:cNvSpPr>
          <p:nvPr/>
        </p:nvSpPr>
        <p:spPr bwMode="auto">
          <a:xfrm rot="-1647567">
            <a:off x="4532313" y="4576763"/>
            <a:ext cx="439737" cy="54451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26" name="Line 70"/>
          <p:cNvSpPr>
            <a:spLocks noChangeShapeType="1"/>
          </p:cNvSpPr>
          <p:nvPr/>
        </p:nvSpPr>
        <p:spPr bwMode="auto">
          <a:xfrm rot="-1709813">
            <a:off x="4346575" y="4859338"/>
            <a:ext cx="339725" cy="71755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27" name="Oval 71"/>
          <p:cNvSpPr>
            <a:spLocks noChangeArrowheads="1"/>
          </p:cNvSpPr>
          <p:nvPr/>
        </p:nvSpPr>
        <p:spPr bwMode="auto">
          <a:xfrm>
            <a:off x="4676775" y="4997450"/>
            <a:ext cx="441325" cy="411163"/>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28" name="Oval 72"/>
          <p:cNvSpPr>
            <a:spLocks noChangeArrowheads="1"/>
          </p:cNvSpPr>
          <p:nvPr/>
        </p:nvSpPr>
        <p:spPr bwMode="auto">
          <a:xfrm>
            <a:off x="4178300" y="4703763"/>
            <a:ext cx="296863" cy="284162"/>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9" name="Arc 23"/>
          <p:cNvSpPr>
            <a:spLocks/>
          </p:cNvSpPr>
          <p:nvPr/>
        </p:nvSpPr>
        <p:spPr bwMode="auto">
          <a:xfrm flipH="1">
            <a:off x="4343400" y="4667250"/>
            <a:ext cx="777875" cy="514350"/>
          </a:xfrm>
          <a:custGeom>
            <a:avLst/>
            <a:gdLst>
              <a:gd name="G0" fmla="+- 0 0 0"/>
              <a:gd name="G1" fmla="+- 20815 0 0"/>
              <a:gd name="G2" fmla="+- 21600 0 0"/>
              <a:gd name="T0" fmla="*/ 5769 w 21600"/>
              <a:gd name="T1" fmla="*/ 0 h 20815"/>
              <a:gd name="T2" fmla="*/ 21600 w 21600"/>
              <a:gd name="T3" fmla="*/ 20815 h 20815"/>
              <a:gd name="T4" fmla="*/ 0 w 21600"/>
              <a:gd name="T5" fmla="*/ 20815 h 20815"/>
            </a:gdLst>
            <a:ahLst/>
            <a:cxnLst>
              <a:cxn ang="0">
                <a:pos x="T0" y="T1"/>
              </a:cxn>
              <a:cxn ang="0">
                <a:pos x="T2" y="T3"/>
              </a:cxn>
              <a:cxn ang="0">
                <a:pos x="T4" y="T5"/>
              </a:cxn>
            </a:cxnLst>
            <a:rect l="0" t="0" r="r" b="b"/>
            <a:pathLst>
              <a:path w="21600" h="20815" fill="none" extrusionOk="0">
                <a:moveTo>
                  <a:pt x="5769" y="-1"/>
                </a:moveTo>
                <a:cubicBezTo>
                  <a:pt x="15123" y="2592"/>
                  <a:pt x="21600" y="11107"/>
                  <a:pt x="21600" y="20815"/>
                </a:cubicBezTo>
              </a:path>
              <a:path w="21600" h="20815" stroke="0" extrusionOk="0">
                <a:moveTo>
                  <a:pt x="5769" y="-1"/>
                </a:moveTo>
                <a:cubicBezTo>
                  <a:pt x="15123" y="2592"/>
                  <a:pt x="21600" y="11107"/>
                  <a:pt x="21600" y="20815"/>
                </a:cubicBezTo>
                <a:lnTo>
                  <a:pt x="0" y="20815"/>
                </a:lnTo>
                <a:close/>
              </a:path>
            </a:pathLst>
          </a:custGeom>
          <a:noFill/>
          <a:ln w="38100">
            <a:solidFill>
              <a:schemeClr val="tx1"/>
            </a:solidFill>
            <a:round/>
            <a:headEn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5130" name="Group 74"/>
          <p:cNvGrpSpPr>
            <a:grpSpLocks/>
          </p:cNvGrpSpPr>
          <p:nvPr/>
        </p:nvGrpSpPr>
        <p:grpSpPr bwMode="auto">
          <a:xfrm>
            <a:off x="319088" y="5267325"/>
            <a:ext cx="3275012" cy="865188"/>
            <a:chOff x="201" y="3318"/>
            <a:chExt cx="2063" cy="545"/>
          </a:xfrm>
        </p:grpSpPr>
        <p:sp>
          <p:nvSpPr>
            <p:cNvPr id="45131" name="Text Box 75"/>
            <p:cNvSpPr txBox="1">
              <a:spLocks noChangeArrowheads="1"/>
            </p:cNvSpPr>
            <p:nvPr/>
          </p:nvSpPr>
          <p:spPr bwMode="auto">
            <a:xfrm>
              <a:off x="201" y="3318"/>
              <a:ext cx="2063"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i="0"/>
                <a:t>The Two Stroke Engine</a:t>
              </a:r>
            </a:p>
          </p:txBody>
        </p:sp>
        <p:sp>
          <p:nvSpPr>
            <p:cNvPr id="45132" name="Text Box 76"/>
            <p:cNvSpPr txBox="1">
              <a:spLocks noChangeArrowheads="1"/>
            </p:cNvSpPr>
            <p:nvPr/>
          </p:nvSpPr>
          <p:spPr bwMode="auto">
            <a:xfrm>
              <a:off x="794" y="3575"/>
              <a:ext cx="750" cy="2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sz="2400" i="0"/>
                <a:t>Slide 05</a:t>
              </a:r>
            </a:p>
          </p:txBody>
        </p:sp>
      </p:grpSp>
      <p:sp>
        <p:nvSpPr>
          <p:cNvPr id="45133" name="Arc 77"/>
          <p:cNvSpPr>
            <a:spLocks/>
          </p:cNvSpPr>
          <p:nvPr/>
        </p:nvSpPr>
        <p:spPr bwMode="auto">
          <a:xfrm flipV="1">
            <a:off x="5599113" y="5065713"/>
            <a:ext cx="230187" cy="461962"/>
          </a:xfrm>
          <a:custGeom>
            <a:avLst/>
            <a:gdLst>
              <a:gd name="G0" fmla="+- 0 0 0"/>
              <a:gd name="G1" fmla="+- 14465 0 0"/>
              <a:gd name="G2" fmla="+- 21600 0 0"/>
              <a:gd name="T0" fmla="*/ 16041 w 21600"/>
              <a:gd name="T1" fmla="*/ 0 h 14465"/>
              <a:gd name="T2" fmla="*/ 21600 w 21600"/>
              <a:gd name="T3" fmla="*/ 14465 h 14465"/>
              <a:gd name="T4" fmla="*/ 0 w 21600"/>
              <a:gd name="T5" fmla="*/ 14465 h 14465"/>
            </a:gdLst>
            <a:ahLst/>
            <a:cxnLst>
              <a:cxn ang="0">
                <a:pos x="T0" y="T1"/>
              </a:cxn>
              <a:cxn ang="0">
                <a:pos x="T2" y="T3"/>
              </a:cxn>
              <a:cxn ang="0">
                <a:pos x="T4" y="T5"/>
              </a:cxn>
            </a:cxnLst>
            <a:rect l="0" t="0" r="r" b="b"/>
            <a:pathLst>
              <a:path w="21600" h="14465" fill="none" extrusionOk="0">
                <a:moveTo>
                  <a:pt x="16041" y="-1"/>
                </a:moveTo>
                <a:cubicBezTo>
                  <a:pt x="19619" y="3968"/>
                  <a:pt x="21600" y="9121"/>
                  <a:pt x="21600" y="14465"/>
                </a:cubicBezTo>
              </a:path>
              <a:path w="21600" h="14465" stroke="0" extrusionOk="0">
                <a:moveTo>
                  <a:pt x="16041" y="-1"/>
                </a:moveTo>
                <a:cubicBezTo>
                  <a:pt x="19619" y="3968"/>
                  <a:pt x="21600" y="9121"/>
                  <a:pt x="21600" y="14465"/>
                </a:cubicBezTo>
                <a:lnTo>
                  <a:pt x="0" y="14465"/>
                </a:lnTo>
                <a:close/>
              </a:path>
            </a:pathLst>
          </a:custGeom>
          <a:noFill/>
          <a:ln w="38100">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5134" name="Group 78"/>
          <p:cNvGrpSpPr>
            <a:grpSpLocks/>
          </p:cNvGrpSpPr>
          <p:nvPr/>
        </p:nvGrpSpPr>
        <p:grpSpPr bwMode="auto">
          <a:xfrm>
            <a:off x="6502400" y="5235575"/>
            <a:ext cx="1373188" cy="188913"/>
            <a:chOff x="4096" y="3298"/>
            <a:chExt cx="865" cy="119"/>
          </a:xfrm>
        </p:grpSpPr>
        <p:grpSp>
          <p:nvGrpSpPr>
            <p:cNvPr id="45135" name="Group 79"/>
            <p:cNvGrpSpPr>
              <a:grpSpLocks/>
            </p:cNvGrpSpPr>
            <p:nvPr/>
          </p:nvGrpSpPr>
          <p:grpSpPr bwMode="auto">
            <a:xfrm>
              <a:off x="4096" y="3298"/>
              <a:ext cx="151" cy="93"/>
              <a:chOff x="4096" y="3298"/>
              <a:chExt cx="151" cy="93"/>
            </a:xfrm>
          </p:grpSpPr>
          <p:sp>
            <p:nvSpPr>
              <p:cNvPr id="45136" name="Oval 80"/>
              <p:cNvSpPr>
                <a:spLocks noChangeArrowheads="1"/>
              </p:cNvSpPr>
              <p:nvPr/>
            </p:nvSpPr>
            <p:spPr bwMode="auto">
              <a:xfrm rot="16200000" flipH="1">
                <a:off x="4158" y="3316"/>
                <a:ext cx="32" cy="63"/>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37" name="Line 81"/>
              <p:cNvSpPr>
                <a:spLocks noChangeShapeType="1"/>
              </p:cNvSpPr>
              <p:nvPr/>
            </p:nvSpPr>
            <p:spPr bwMode="auto">
              <a:xfrm rot="16200000" flipH="1">
                <a:off x="4125" y="3269"/>
                <a:ext cx="93" cy="151"/>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5138" name="Group 82"/>
            <p:cNvGrpSpPr>
              <a:grpSpLocks/>
            </p:cNvGrpSpPr>
            <p:nvPr/>
          </p:nvGrpSpPr>
          <p:grpSpPr bwMode="auto">
            <a:xfrm>
              <a:off x="4811" y="3323"/>
              <a:ext cx="150" cy="94"/>
              <a:chOff x="1348" y="1323"/>
              <a:chExt cx="150" cy="94"/>
            </a:xfrm>
          </p:grpSpPr>
          <p:sp>
            <p:nvSpPr>
              <p:cNvPr id="45139" name="Line 83"/>
              <p:cNvSpPr>
                <a:spLocks noChangeShapeType="1"/>
              </p:cNvSpPr>
              <p:nvPr/>
            </p:nvSpPr>
            <p:spPr bwMode="auto">
              <a:xfrm rot="7248788">
                <a:off x="1376" y="1295"/>
                <a:ext cx="94" cy="15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40" name="Oval 84"/>
              <p:cNvSpPr>
                <a:spLocks noChangeArrowheads="1"/>
              </p:cNvSpPr>
              <p:nvPr/>
            </p:nvSpPr>
            <p:spPr bwMode="auto">
              <a:xfrm rot="21424219">
                <a:off x="1409" y="1341"/>
                <a:ext cx="32" cy="63"/>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Tree>
    <p:extLst>
      <p:ext uri="{BB962C8B-B14F-4D97-AF65-F5344CB8AC3E}">
        <p14:creationId xmlns="" xmlns:p14="http://schemas.microsoft.com/office/powerpoint/2010/main" val="27807564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29" name="Text Box 21"/>
          <p:cNvSpPr txBox="1">
            <a:spLocks noChangeArrowheads="1"/>
          </p:cNvSpPr>
          <p:nvPr/>
        </p:nvSpPr>
        <p:spPr bwMode="auto">
          <a:xfrm>
            <a:off x="527050" y="849313"/>
            <a:ext cx="5568950"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800" b="1" i="0">
                <a:solidFill>
                  <a:srgbClr val="FF3300"/>
                </a:solidFill>
              </a:rPr>
              <a:t>Internal Combustion Engine Basics</a:t>
            </a:r>
            <a:endParaRPr lang="en-US" sz="2400" i="0"/>
          </a:p>
        </p:txBody>
      </p:sp>
      <p:sp>
        <p:nvSpPr>
          <p:cNvPr id="43030" name="Text Box 22"/>
          <p:cNvSpPr txBox="1">
            <a:spLocks noChangeArrowheads="1"/>
          </p:cNvSpPr>
          <p:nvPr/>
        </p:nvSpPr>
        <p:spPr bwMode="auto">
          <a:xfrm>
            <a:off x="8175625" y="6167438"/>
            <a:ext cx="64452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a:r>
              <a:rPr lang="en-US" sz="1000" i="0"/>
              <a:t>D. Abata</a:t>
            </a:r>
            <a:endParaRPr lang="en-US" sz="2400" i="0"/>
          </a:p>
        </p:txBody>
      </p:sp>
      <p:sp>
        <p:nvSpPr>
          <p:cNvPr id="43010" name="Freeform 2"/>
          <p:cNvSpPr>
            <a:spLocks/>
          </p:cNvSpPr>
          <p:nvPr/>
        </p:nvSpPr>
        <p:spPr bwMode="auto">
          <a:xfrm>
            <a:off x="3910013" y="3594100"/>
            <a:ext cx="1933575" cy="2684463"/>
          </a:xfrm>
          <a:custGeom>
            <a:avLst/>
            <a:gdLst>
              <a:gd name="T0" fmla="*/ 219 w 1209"/>
              <a:gd name="T1" fmla="*/ 0 h 1709"/>
              <a:gd name="T2" fmla="*/ 219 w 1209"/>
              <a:gd name="T3" fmla="*/ 572 h 1709"/>
              <a:gd name="T4" fmla="*/ 0 w 1209"/>
              <a:gd name="T5" fmla="*/ 791 h 1709"/>
              <a:gd name="T6" fmla="*/ 10 w 1209"/>
              <a:gd name="T7" fmla="*/ 1427 h 1709"/>
              <a:gd name="T8" fmla="*/ 200 w 1209"/>
              <a:gd name="T9" fmla="*/ 1709 h 1709"/>
              <a:gd name="T10" fmla="*/ 1019 w 1209"/>
              <a:gd name="T11" fmla="*/ 1709 h 1709"/>
              <a:gd name="T12" fmla="*/ 1209 w 1209"/>
              <a:gd name="T13" fmla="*/ 1409 h 1709"/>
              <a:gd name="T14" fmla="*/ 1191 w 1209"/>
              <a:gd name="T15" fmla="*/ 836 h 1709"/>
              <a:gd name="T16" fmla="*/ 1191 w 1209"/>
              <a:gd name="T17" fmla="*/ 782 h 1709"/>
              <a:gd name="T18" fmla="*/ 973 w 1209"/>
              <a:gd name="T19" fmla="*/ 563 h 1709"/>
              <a:gd name="T20" fmla="*/ 973 w 1209"/>
              <a:gd name="T21" fmla="*/ 109 h 1709"/>
              <a:gd name="T22" fmla="*/ 982 w 1209"/>
              <a:gd name="T23" fmla="*/ 9 h 1709"/>
              <a:gd name="T24" fmla="*/ 219 w 1209"/>
              <a:gd name="T25" fmla="*/ 0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9" h="1709">
                <a:moveTo>
                  <a:pt x="219" y="0"/>
                </a:moveTo>
                <a:lnTo>
                  <a:pt x="219" y="572"/>
                </a:lnTo>
                <a:lnTo>
                  <a:pt x="0" y="791"/>
                </a:lnTo>
                <a:lnTo>
                  <a:pt x="10" y="1427"/>
                </a:lnTo>
                <a:lnTo>
                  <a:pt x="200" y="1709"/>
                </a:lnTo>
                <a:lnTo>
                  <a:pt x="1019" y="1709"/>
                </a:lnTo>
                <a:lnTo>
                  <a:pt x="1209" y="1409"/>
                </a:lnTo>
                <a:lnTo>
                  <a:pt x="1191" y="836"/>
                </a:lnTo>
                <a:lnTo>
                  <a:pt x="1191" y="782"/>
                </a:lnTo>
                <a:lnTo>
                  <a:pt x="973" y="563"/>
                </a:lnTo>
                <a:lnTo>
                  <a:pt x="973" y="109"/>
                </a:lnTo>
                <a:lnTo>
                  <a:pt x="982" y="9"/>
                </a:lnTo>
                <a:lnTo>
                  <a:pt x="219" y="0"/>
                </a:lnTo>
                <a:close/>
              </a:path>
            </a:pathLst>
          </a:custGeom>
          <a:solidFill>
            <a:srgbClr val="CCFFFF"/>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1" name="Rectangle 3"/>
          <p:cNvSpPr>
            <a:spLocks noChangeArrowheads="1"/>
          </p:cNvSpPr>
          <p:nvPr/>
        </p:nvSpPr>
        <p:spPr bwMode="auto">
          <a:xfrm>
            <a:off x="4240213" y="2671763"/>
            <a:ext cx="1254125" cy="1462087"/>
          </a:xfrm>
          <a:prstGeom prst="rect">
            <a:avLst/>
          </a:prstGeom>
          <a:gradFill rotWithShape="0">
            <a:gsLst>
              <a:gs pos="0">
                <a:srgbClr val="CCFFFF"/>
              </a:gs>
              <a:gs pos="100000">
                <a:srgbClr val="FFCC99"/>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2" name="Rectangle 4"/>
          <p:cNvSpPr>
            <a:spLocks noChangeArrowheads="1"/>
          </p:cNvSpPr>
          <p:nvPr/>
        </p:nvSpPr>
        <p:spPr bwMode="auto">
          <a:xfrm>
            <a:off x="4248150" y="2463800"/>
            <a:ext cx="93663" cy="120650"/>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3" name="Freeform 5"/>
          <p:cNvSpPr>
            <a:spLocks/>
          </p:cNvSpPr>
          <p:nvPr/>
        </p:nvSpPr>
        <p:spPr bwMode="auto">
          <a:xfrm>
            <a:off x="3679825" y="2281238"/>
            <a:ext cx="695325" cy="2667000"/>
          </a:xfrm>
          <a:custGeom>
            <a:avLst/>
            <a:gdLst>
              <a:gd name="T0" fmla="*/ 391 w 773"/>
              <a:gd name="T1" fmla="*/ 0 h 3218"/>
              <a:gd name="T2" fmla="*/ 391 w 773"/>
              <a:gd name="T3" fmla="*/ 2673 h 3218"/>
              <a:gd name="T4" fmla="*/ 109 w 773"/>
              <a:gd name="T5" fmla="*/ 2982 h 3218"/>
              <a:gd name="T6" fmla="*/ 109 w 773"/>
              <a:gd name="T7" fmla="*/ 3109 h 3218"/>
              <a:gd name="T8" fmla="*/ 0 w 773"/>
              <a:gd name="T9" fmla="*/ 3109 h 3218"/>
              <a:gd name="T10" fmla="*/ 0 w 773"/>
              <a:gd name="T11" fmla="*/ 3218 h 3218"/>
              <a:gd name="T12" fmla="*/ 246 w 773"/>
              <a:gd name="T13" fmla="*/ 3218 h 3218"/>
              <a:gd name="T14" fmla="*/ 255 w 773"/>
              <a:gd name="T15" fmla="*/ 3045 h 3218"/>
              <a:gd name="T16" fmla="*/ 618 w 773"/>
              <a:gd name="T17" fmla="*/ 2636 h 3218"/>
              <a:gd name="T18" fmla="*/ 618 w 773"/>
              <a:gd name="T19" fmla="*/ 463 h 3218"/>
              <a:gd name="T20" fmla="*/ 719 w 773"/>
              <a:gd name="T21" fmla="*/ 465 h 3218"/>
              <a:gd name="T22" fmla="*/ 773 w 773"/>
              <a:gd name="T23" fmla="*/ 411 h 3218"/>
              <a:gd name="T24" fmla="*/ 773 w 773"/>
              <a:gd name="T25" fmla="*/ 189 h 3218"/>
              <a:gd name="T26" fmla="*/ 655 w 773"/>
              <a:gd name="T27" fmla="*/ 82 h 3218"/>
              <a:gd name="T28" fmla="*/ 391 w 773"/>
              <a:gd name="T29" fmla="*/ 0 h 3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3" h="3218">
                <a:moveTo>
                  <a:pt x="391" y="0"/>
                </a:moveTo>
                <a:lnTo>
                  <a:pt x="391" y="2673"/>
                </a:lnTo>
                <a:lnTo>
                  <a:pt x="109" y="2982"/>
                </a:lnTo>
                <a:lnTo>
                  <a:pt x="109" y="3109"/>
                </a:lnTo>
                <a:lnTo>
                  <a:pt x="0" y="3109"/>
                </a:lnTo>
                <a:lnTo>
                  <a:pt x="0" y="3218"/>
                </a:lnTo>
                <a:lnTo>
                  <a:pt x="246" y="3218"/>
                </a:lnTo>
                <a:lnTo>
                  <a:pt x="255" y="3045"/>
                </a:lnTo>
                <a:lnTo>
                  <a:pt x="618" y="2636"/>
                </a:lnTo>
                <a:lnTo>
                  <a:pt x="618" y="463"/>
                </a:lnTo>
                <a:lnTo>
                  <a:pt x="719" y="465"/>
                </a:lnTo>
                <a:lnTo>
                  <a:pt x="773" y="411"/>
                </a:lnTo>
                <a:lnTo>
                  <a:pt x="773" y="189"/>
                </a:lnTo>
                <a:lnTo>
                  <a:pt x="655" y="82"/>
                </a:lnTo>
                <a:lnTo>
                  <a:pt x="391" y="0"/>
                </a:lnTo>
                <a:close/>
              </a:path>
            </a:pathLst>
          </a:custGeom>
          <a:solidFill>
            <a:schemeClr val="accent1"/>
          </a:solidFill>
          <a:ln w="38100"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4" name="Rectangle 6"/>
          <p:cNvSpPr>
            <a:spLocks noChangeArrowheads="1"/>
          </p:cNvSpPr>
          <p:nvPr/>
        </p:nvSpPr>
        <p:spPr bwMode="auto">
          <a:xfrm>
            <a:off x="4098925" y="2719388"/>
            <a:ext cx="74613" cy="654050"/>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5" name="Rectangle 7"/>
          <p:cNvSpPr>
            <a:spLocks noChangeArrowheads="1"/>
          </p:cNvSpPr>
          <p:nvPr/>
        </p:nvSpPr>
        <p:spPr bwMode="auto">
          <a:xfrm>
            <a:off x="4098925" y="3473450"/>
            <a:ext cx="77788" cy="898525"/>
          </a:xfrm>
          <a:prstGeom prst="rect">
            <a:avLst/>
          </a:prstGeom>
          <a:solidFill>
            <a:srgbClr val="00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6" name="Freeform 8"/>
          <p:cNvSpPr>
            <a:spLocks/>
          </p:cNvSpPr>
          <p:nvPr/>
        </p:nvSpPr>
        <p:spPr bwMode="auto">
          <a:xfrm flipH="1">
            <a:off x="5353050" y="2284413"/>
            <a:ext cx="704850" cy="2667000"/>
          </a:xfrm>
          <a:custGeom>
            <a:avLst/>
            <a:gdLst>
              <a:gd name="T0" fmla="*/ 391 w 782"/>
              <a:gd name="T1" fmla="*/ 0 h 3218"/>
              <a:gd name="T2" fmla="*/ 391 w 782"/>
              <a:gd name="T3" fmla="*/ 2673 h 3218"/>
              <a:gd name="T4" fmla="*/ 109 w 782"/>
              <a:gd name="T5" fmla="*/ 2982 h 3218"/>
              <a:gd name="T6" fmla="*/ 109 w 782"/>
              <a:gd name="T7" fmla="*/ 3109 h 3218"/>
              <a:gd name="T8" fmla="*/ 0 w 782"/>
              <a:gd name="T9" fmla="*/ 3109 h 3218"/>
              <a:gd name="T10" fmla="*/ 0 w 782"/>
              <a:gd name="T11" fmla="*/ 3218 h 3218"/>
              <a:gd name="T12" fmla="*/ 246 w 782"/>
              <a:gd name="T13" fmla="*/ 3218 h 3218"/>
              <a:gd name="T14" fmla="*/ 255 w 782"/>
              <a:gd name="T15" fmla="*/ 3045 h 3218"/>
              <a:gd name="T16" fmla="*/ 618 w 782"/>
              <a:gd name="T17" fmla="*/ 2636 h 3218"/>
              <a:gd name="T18" fmla="*/ 618 w 782"/>
              <a:gd name="T19" fmla="*/ 463 h 3218"/>
              <a:gd name="T20" fmla="*/ 700 w 782"/>
              <a:gd name="T21" fmla="*/ 463 h 3218"/>
              <a:gd name="T22" fmla="*/ 782 w 782"/>
              <a:gd name="T23" fmla="*/ 391 h 3218"/>
              <a:gd name="T24" fmla="*/ 782 w 782"/>
              <a:gd name="T25" fmla="*/ 182 h 3218"/>
              <a:gd name="T26" fmla="*/ 655 w 782"/>
              <a:gd name="T27" fmla="*/ 82 h 3218"/>
              <a:gd name="T28" fmla="*/ 391 w 782"/>
              <a:gd name="T29" fmla="*/ 0 h 3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2" h="3218">
                <a:moveTo>
                  <a:pt x="391" y="0"/>
                </a:moveTo>
                <a:lnTo>
                  <a:pt x="391" y="2673"/>
                </a:lnTo>
                <a:lnTo>
                  <a:pt x="109" y="2982"/>
                </a:lnTo>
                <a:lnTo>
                  <a:pt x="109" y="3109"/>
                </a:lnTo>
                <a:lnTo>
                  <a:pt x="0" y="3109"/>
                </a:lnTo>
                <a:lnTo>
                  <a:pt x="0" y="3218"/>
                </a:lnTo>
                <a:lnTo>
                  <a:pt x="246" y="3218"/>
                </a:lnTo>
                <a:lnTo>
                  <a:pt x="255" y="3045"/>
                </a:lnTo>
                <a:lnTo>
                  <a:pt x="618" y="2636"/>
                </a:lnTo>
                <a:lnTo>
                  <a:pt x="618" y="463"/>
                </a:lnTo>
                <a:lnTo>
                  <a:pt x="700" y="463"/>
                </a:lnTo>
                <a:lnTo>
                  <a:pt x="782" y="391"/>
                </a:lnTo>
                <a:lnTo>
                  <a:pt x="782" y="182"/>
                </a:lnTo>
                <a:lnTo>
                  <a:pt x="655" y="82"/>
                </a:lnTo>
                <a:lnTo>
                  <a:pt x="391" y="0"/>
                </a:lnTo>
                <a:close/>
              </a:path>
            </a:pathLst>
          </a:custGeom>
          <a:solidFill>
            <a:schemeClr val="accent1"/>
          </a:solidFill>
          <a:ln w="28575" cmpd="sng">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7" name="Rectangle 9"/>
          <p:cNvSpPr>
            <a:spLocks noChangeArrowheads="1"/>
          </p:cNvSpPr>
          <p:nvPr/>
        </p:nvSpPr>
        <p:spPr bwMode="auto">
          <a:xfrm flipH="1">
            <a:off x="5561013" y="2967038"/>
            <a:ext cx="77787" cy="1409700"/>
          </a:xfrm>
          <a:prstGeom prst="rect">
            <a:avLst/>
          </a:prstGeom>
          <a:solidFill>
            <a:srgbClr val="00CCFF"/>
          </a:solidFill>
          <a:ln>
            <a:noFill/>
          </a:ln>
          <a:effectLst/>
          <a:extLs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018" name="Group 10"/>
          <p:cNvGrpSpPr>
            <a:grpSpLocks/>
          </p:cNvGrpSpPr>
          <p:nvPr/>
        </p:nvGrpSpPr>
        <p:grpSpPr bwMode="auto">
          <a:xfrm rot="5400000" flipH="1">
            <a:off x="5658645" y="2443956"/>
            <a:ext cx="239712" cy="733425"/>
            <a:chOff x="700" y="728"/>
            <a:chExt cx="464" cy="1427"/>
          </a:xfrm>
        </p:grpSpPr>
        <p:sp>
          <p:nvSpPr>
            <p:cNvPr id="43019" name="Rectangle 11"/>
            <p:cNvSpPr>
              <a:spLocks noChangeArrowheads="1"/>
            </p:cNvSpPr>
            <p:nvPr/>
          </p:nvSpPr>
          <p:spPr bwMode="auto">
            <a:xfrm>
              <a:off x="927" y="2001"/>
              <a:ext cx="47" cy="82"/>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0" name="AutoShape 12"/>
            <p:cNvSpPr>
              <a:spLocks noChangeArrowheads="1"/>
            </p:cNvSpPr>
            <p:nvPr/>
          </p:nvSpPr>
          <p:spPr bwMode="auto">
            <a:xfrm>
              <a:off x="800" y="1682"/>
              <a:ext cx="291" cy="34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1" name="Rectangle 13"/>
            <p:cNvSpPr>
              <a:spLocks noChangeArrowheads="1"/>
            </p:cNvSpPr>
            <p:nvPr/>
          </p:nvSpPr>
          <p:spPr bwMode="auto">
            <a:xfrm>
              <a:off x="700" y="1509"/>
              <a:ext cx="464" cy="182"/>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2" name="AutoShape 14"/>
            <p:cNvSpPr>
              <a:spLocks noChangeArrowheads="1"/>
            </p:cNvSpPr>
            <p:nvPr/>
          </p:nvSpPr>
          <p:spPr bwMode="auto">
            <a:xfrm flipV="1">
              <a:off x="791" y="864"/>
              <a:ext cx="292" cy="64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3" name="Freeform 15"/>
            <p:cNvSpPr>
              <a:spLocks/>
            </p:cNvSpPr>
            <p:nvPr/>
          </p:nvSpPr>
          <p:spPr bwMode="auto">
            <a:xfrm>
              <a:off x="873" y="2019"/>
              <a:ext cx="119" cy="136"/>
            </a:xfrm>
            <a:custGeom>
              <a:avLst/>
              <a:gdLst>
                <a:gd name="T0" fmla="*/ 0 w 246"/>
                <a:gd name="T1" fmla="*/ 91 h 218"/>
                <a:gd name="T2" fmla="*/ 9 w 246"/>
                <a:gd name="T3" fmla="*/ 182 h 218"/>
                <a:gd name="T4" fmla="*/ 246 w 246"/>
                <a:gd name="T5" fmla="*/ 218 h 218"/>
                <a:gd name="T6" fmla="*/ 227 w 246"/>
                <a:gd name="T7" fmla="*/ 155 h 218"/>
                <a:gd name="T8" fmla="*/ 91 w 246"/>
                <a:gd name="T9" fmla="*/ 128 h 218"/>
                <a:gd name="T10" fmla="*/ 64 w 246"/>
                <a:gd name="T11" fmla="*/ 0 h 218"/>
                <a:gd name="T12" fmla="*/ 0 w 246"/>
                <a:gd name="T13" fmla="*/ 9 h 218"/>
                <a:gd name="T14" fmla="*/ 0 w 246"/>
                <a:gd name="T15" fmla="*/ 91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18">
                  <a:moveTo>
                    <a:pt x="0" y="91"/>
                  </a:moveTo>
                  <a:cubicBezTo>
                    <a:pt x="10" y="164"/>
                    <a:pt x="9" y="133"/>
                    <a:pt x="9" y="182"/>
                  </a:cubicBezTo>
                  <a:lnTo>
                    <a:pt x="246" y="218"/>
                  </a:lnTo>
                  <a:lnTo>
                    <a:pt x="227" y="155"/>
                  </a:lnTo>
                  <a:lnTo>
                    <a:pt x="91" y="128"/>
                  </a:lnTo>
                  <a:lnTo>
                    <a:pt x="64" y="0"/>
                  </a:lnTo>
                  <a:lnTo>
                    <a:pt x="0" y="9"/>
                  </a:lnTo>
                  <a:lnTo>
                    <a:pt x="0" y="91"/>
                  </a:lnTo>
                  <a:close/>
                </a:path>
              </a:pathLst>
            </a:cu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4" name="Rectangle 16"/>
            <p:cNvSpPr>
              <a:spLocks noChangeArrowheads="1"/>
            </p:cNvSpPr>
            <p:nvPr/>
          </p:nvSpPr>
          <p:spPr bwMode="auto">
            <a:xfrm>
              <a:off x="700" y="1547"/>
              <a:ext cx="118" cy="135"/>
            </a:xfrm>
            <a:prstGeom prst="rect">
              <a:avLst/>
            </a:prstGeom>
            <a:gradFill rotWithShape="0">
              <a:gsLst>
                <a:gs pos="0">
                  <a:schemeClr val="folHlink">
                    <a:gamma/>
                    <a:shade val="46275"/>
                    <a:invGamma/>
                  </a:schemeClr>
                </a:gs>
                <a:gs pos="100000">
                  <a:schemeClr val="folHlink"/>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5" name="Rectangle 17"/>
            <p:cNvSpPr>
              <a:spLocks noChangeArrowheads="1"/>
            </p:cNvSpPr>
            <p:nvPr/>
          </p:nvSpPr>
          <p:spPr bwMode="auto">
            <a:xfrm>
              <a:off x="1042" y="1542"/>
              <a:ext cx="118" cy="145"/>
            </a:xfrm>
            <a:prstGeom prst="rect">
              <a:avLst/>
            </a:prstGeom>
            <a:gradFill rotWithShape="0">
              <a:gsLst>
                <a:gs pos="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6" name="Rectangle 18"/>
            <p:cNvSpPr>
              <a:spLocks noChangeArrowheads="1"/>
            </p:cNvSpPr>
            <p:nvPr/>
          </p:nvSpPr>
          <p:spPr bwMode="auto">
            <a:xfrm>
              <a:off x="818" y="1545"/>
              <a:ext cx="227" cy="146"/>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7" name="Rectangle 19"/>
            <p:cNvSpPr>
              <a:spLocks noChangeArrowheads="1"/>
            </p:cNvSpPr>
            <p:nvPr/>
          </p:nvSpPr>
          <p:spPr bwMode="auto">
            <a:xfrm>
              <a:off x="909" y="728"/>
              <a:ext cx="56" cy="137"/>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3031" name="Arc 23"/>
          <p:cNvSpPr>
            <a:spLocks/>
          </p:cNvSpPr>
          <p:nvPr/>
        </p:nvSpPr>
        <p:spPr bwMode="auto">
          <a:xfrm flipH="1">
            <a:off x="4343400" y="4667250"/>
            <a:ext cx="777875" cy="514350"/>
          </a:xfrm>
          <a:custGeom>
            <a:avLst/>
            <a:gdLst>
              <a:gd name="G0" fmla="+- 0 0 0"/>
              <a:gd name="G1" fmla="+- 20815 0 0"/>
              <a:gd name="G2" fmla="+- 21600 0 0"/>
              <a:gd name="T0" fmla="*/ 5769 w 21600"/>
              <a:gd name="T1" fmla="*/ 0 h 20815"/>
              <a:gd name="T2" fmla="*/ 21600 w 21600"/>
              <a:gd name="T3" fmla="*/ 20815 h 20815"/>
              <a:gd name="T4" fmla="*/ 0 w 21600"/>
              <a:gd name="T5" fmla="*/ 20815 h 20815"/>
            </a:gdLst>
            <a:ahLst/>
            <a:cxnLst>
              <a:cxn ang="0">
                <a:pos x="T0" y="T1"/>
              </a:cxn>
              <a:cxn ang="0">
                <a:pos x="T2" y="T3"/>
              </a:cxn>
              <a:cxn ang="0">
                <a:pos x="T4" y="T5"/>
              </a:cxn>
            </a:cxnLst>
            <a:rect l="0" t="0" r="r" b="b"/>
            <a:pathLst>
              <a:path w="21600" h="20815" fill="none" extrusionOk="0">
                <a:moveTo>
                  <a:pt x="5769" y="-1"/>
                </a:moveTo>
                <a:cubicBezTo>
                  <a:pt x="15123" y="2592"/>
                  <a:pt x="21600" y="11107"/>
                  <a:pt x="21600" y="20815"/>
                </a:cubicBezTo>
              </a:path>
              <a:path w="21600" h="20815" stroke="0" extrusionOk="0">
                <a:moveTo>
                  <a:pt x="5769" y="-1"/>
                </a:moveTo>
                <a:cubicBezTo>
                  <a:pt x="15123" y="2592"/>
                  <a:pt x="21600" y="11107"/>
                  <a:pt x="21600" y="20815"/>
                </a:cubicBezTo>
                <a:lnTo>
                  <a:pt x="0" y="20815"/>
                </a:lnTo>
                <a:close/>
              </a:path>
            </a:pathLst>
          </a:custGeom>
          <a:noFill/>
          <a:ln w="38100">
            <a:solidFill>
              <a:schemeClr val="tx1"/>
            </a:solidFill>
            <a:round/>
            <a:headEn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32" name="Rectangle 24"/>
          <p:cNvSpPr>
            <a:spLocks noChangeArrowheads="1"/>
          </p:cNvSpPr>
          <p:nvPr/>
        </p:nvSpPr>
        <p:spPr bwMode="auto">
          <a:xfrm flipH="1">
            <a:off x="5868988" y="5183188"/>
            <a:ext cx="763587" cy="274637"/>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34" name="Rectangle 26"/>
          <p:cNvSpPr>
            <a:spLocks noChangeArrowheads="1"/>
          </p:cNvSpPr>
          <p:nvPr/>
        </p:nvSpPr>
        <p:spPr bwMode="auto">
          <a:xfrm rot="16200000" flipH="1">
            <a:off x="7049294" y="4718844"/>
            <a:ext cx="444500" cy="1227138"/>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035" name="Group 27"/>
          <p:cNvGrpSpPr>
            <a:grpSpLocks/>
          </p:cNvGrpSpPr>
          <p:nvPr/>
        </p:nvGrpSpPr>
        <p:grpSpPr bwMode="auto">
          <a:xfrm rot="16200000" flipH="1">
            <a:off x="7002463" y="4867275"/>
            <a:ext cx="268287" cy="938213"/>
            <a:chOff x="1241" y="1354"/>
            <a:chExt cx="331" cy="778"/>
          </a:xfrm>
        </p:grpSpPr>
        <p:grpSp>
          <p:nvGrpSpPr>
            <p:cNvPr id="43036" name="Group 28"/>
            <p:cNvGrpSpPr>
              <a:grpSpLocks/>
            </p:cNvGrpSpPr>
            <p:nvPr/>
          </p:nvGrpSpPr>
          <p:grpSpPr bwMode="auto">
            <a:xfrm>
              <a:off x="1241" y="1354"/>
              <a:ext cx="331" cy="778"/>
              <a:chOff x="1223" y="2518"/>
              <a:chExt cx="331" cy="778"/>
            </a:xfrm>
          </p:grpSpPr>
          <p:sp>
            <p:nvSpPr>
              <p:cNvPr id="43037" name="AutoShape 29"/>
              <p:cNvSpPr>
                <a:spLocks noChangeArrowheads="1"/>
              </p:cNvSpPr>
              <p:nvPr/>
            </p:nvSpPr>
            <p:spPr bwMode="auto">
              <a:xfrm>
                <a:off x="1227" y="2518"/>
                <a:ext cx="327" cy="3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CFF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38" name="AutoShape 30"/>
              <p:cNvSpPr>
                <a:spLocks noChangeArrowheads="1"/>
              </p:cNvSpPr>
              <p:nvPr/>
            </p:nvSpPr>
            <p:spPr bwMode="auto">
              <a:xfrm flipV="1">
                <a:off x="1223" y="2905"/>
                <a:ext cx="327" cy="3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CFF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3039" name="Rectangle 31"/>
            <p:cNvSpPr>
              <a:spLocks noChangeArrowheads="1"/>
            </p:cNvSpPr>
            <p:nvPr/>
          </p:nvSpPr>
          <p:spPr bwMode="auto">
            <a:xfrm>
              <a:off x="1327" y="1709"/>
              <a:ext cx="164" cy="73"/>
            </a:xfrm>
            <a:prstGeom prst="rect">
              <a:avLst/>
            </a:prstGeom>
            <a:solidFill>
              <a:srgbClr val="CC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3040" name="Rectangle 32"/>
          <p:cNvSpPr>
            <a:spLocks noChangeArrowheads="1"/>
          </p:cNvSpPr>
          <p:nvPr/>
        </p:nvSpPr>
        <p:spPr bwMode="auto">
          <a:xfrm rot="16200000" flipH="1">
            <a:off x="6987382" y="5101431"/>
            <a:ext cx="273050" cy="55563"/>
          </a:xfrm>
          <a:prstGeom prst="rect">
            <a:avLst/>
          </a:prstGeom>
          <a:solidFill>
            <a:srgbClr val="FFCC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41" name="Rectangle 33"/>
          <p:cNvSpPr>
            <a:spLocks noChangeArrowheads="1"/>
          </p:cNvSpPr>
          <p:nvPr/>
        </p:nvSpPr>
        <p:spPr bwMode="auto">
          <a:xfrm rot="16200000" flipH="1">
            <a:off x="7605713" y="5192713"/>
            <a:ext cx="273050" cy="285750"/>
          </a:xfrm>
          <a:prstGeom prst="rect">
            <a:avLst/>
          </a:prstGeom>
          <a:solidFill>
            <a:srgbClr val="CCFF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42" name="Rectangle 34"/>
          <p:cNvSpPr>
            <a:spLocks noChangeArrowheads="1"/>
          </p:cNvSpPr>
          <p:nvPr/>
        </p:nvSpPr>
        <p:spPr bwMode="auto">
          <a:xfrm rot="16200000" flipH="1">
            <a:off x="7487444" y="5299869"/>
            <a:ext cx="236538" cy="76200"/>
          </a:xfrm>
          <a:prstGeom prst="rect">
            <a:avLst/>
          </a:prstGeom>
          <a:solidFill>
            <a:srgbClr val="CC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45" name="Rectangle 37"/>
          <p:cNvSpPr>
            <a:spLocks noChangeArrowheads="1"/>
          </p:cNvSpPr>
          <p:nvPr/>
        </p:nvSpPr>
        <p:spPr bwMode="auto">
          <a:xfrm flipH="1">
            <a:off x="5695950" y="5226050"/>
            <a:ext cx="1038225" cy="215900"/>
          </a:xfrm>
          <a:prstGeom prst="rect">
            <a:avLst/>
          </a:prstGeom>
          <a:solidFill>
            <a:srgbClr val="CC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046" name="Group 38"/>
          <p:cNvGrpSpPr>
            <a:grpSpLocks/>
          </p:cNvGrpSpPr>
          <p:nvPr/>
        </p:nvGrpSpPr>
        <p:grpSpPr bwMode="auto">
          <a:xfrm flipH="1">
            <a:off x="7891463" y="4821238"/>
            <a:ext cx="288925" cy="1038225"/>
            <a:chOff x="936" y="1046"/>
            <a:chExt cx="182" cy="654"/>
          </a:xfrm>
        </p:grpSpPr>
        <p:sp>
          <p:nvSpPr>
            <p:cNvPr id="43047" name="Rectangle 39"/>
            <p:cNvSpPr>
              <a:spLocks noChangeArrowheads="1"/>
            </p:cNvSpPr>
            <p:nvPr/>
          </p:nvSpPr>
          <p:spPr bwMode="auto">
            <a:xfrm>
              <a:off x="936" y="1046"/>
              <a:ext cx="182" cy="654"/>
            </a:xfrm>
            <a:prstGeom prst="rect">
              <a:avLst/>
            </a:pr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48" name="Rectangle 40" descr="Small grid"/>
            <p:cNvSpPr>
              <a:spLocks noChangeArrowheads="1"/>
            </p:cNvSpPr>
            <p:nvPr/>
          </p:nvSpPr>
          <p:spPr bwMode="auto">
            <a:xfrm>
              <a:off x="963" y="1100"/>
              <a:ext cx="137" cy="555"/>
            </a:xfrm>
            <a:prstGeom prst="rect">
              <a:avLst/>
            </a:prstGeom>
            <a:pattFill prst="smGrid">
              <a:fgClr>
                <a:schemeClr val="accent1"/>
              </a:fgClr>
              <a:bgClr>
                <a:schemeClr val="bg1"/>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3049" name="Freeform 41"/>
          <p:cNvSpPr>
            <a:spLocks/>
          </p:cNvSpPr>
          <p:nvPr/>
        </p:nvSpPr>
        <p:spPr bwMode="auto">
          <a:xfrm>
            <a:off x="3679825" y="5000625"/>
            <a:ext cx="1230313" cy="1317625"/>
          </a:xfrm>
          <a:custGeom>
            <a:avLst/>
            <a:gdLst>
              <a:gd name="T0" fmla="*/ 0 w 1018"/>
              <a:gd name="T1" fmla="*/ 0 h 764"/>
              <a:gd name="T2" fmla="*/ 173 w 1018"/>
              <a:gd name="T3" fmla="*/ 0 h 764"/>
              <a:gd name="T4" fmla="*/ 173 w 1018"/>
              <a:gd name="T5" fmla="*/ 491 h 764"/>
              <a:gd name="T6" fmla="*/ 446 w 1018"/>
              <a:gd name="T7" fmla="*/ 764 h 764"/>
              <a:gd name="T8" fmla="*/ 1018 w 1018"/>
              <a:gd name="T9" fmla="*/ 764 h 764"/>
            </a:gdLst>
            <a:ahLst/>
            <a:cxnLst>
              <a:cxn ang="0">
                <a:pos x="T0" y="T1"/>
              </a:cxn>
              <a:cxn ang="0">
                <a:pos x="T2" y="T3"/>
              </a:cxn>
              <a:cxn ang="0">
                <a:pos x="T4" y="T5"/>
              </a:cxn>
              <a:cxn ang="0">
                <a:pos x="T6" y="T7"/>
              </a:cxn>
              <a:cxn ang="0">
                <a:pos x="T8" y="T9"/>
              </a:cxn>
            </a:cxnLst>
            <a:rect l="0" t="0" r="r" b="b"/>
            <a:pathLst>
              <a:path w="1018" h="764">
                <a:moveTo>
                  <a:pt x="0" y="0"/>
                </a:moveTo>
                <a:lnTo>
                  <a:pt x="173" y="0"/>
                </a:lnTo>
                <a:lnTo>
                  <a:pt x="173" y="491"/>
                </a:lnTo>
                <a:lnTo>
                  <a:pt x="446" y="764"/>
                </a:lnTo>
                <a:lnTo>
                  <a:pt x="1018" y="764"/>
                </a:lnTo>
              </a:path>
            </a:pathLst>
          </a:custGeom>
          <a:noFill/>
          <a:ln w="762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50" name="Freeform 42"/>
          <p:cNvSpPr>
            <a:spLocks/>
          </p:cNvSpPr>
          <p:nvPr/>
        </p:nvSpPr>
        <p:spPr bwMode="auto">
          <a:xfrm flipH="1">
            <a:off x="4849813" y="4995863"/>
            <a:ext cx="1230312" cy="1331912"/>
          </a:xfrm>
          <a:custGeom>
            <a:avLst/>
            <a:gdLst>
              <a:gd name="T0" fmla="*/ 0 w 1018"/>
              <a:gd name="T1" fmla="*/ 0 h 764"/>
              <a:gd name="T2" fmla="*/ 173 w 1018"/>
              <a:gd name="T3" fmla="*/ 0 h 764"/>
              <a:gd name="T4" fmla="*/ 173 w 1018"/>
              <a:gd name="T5" fmla="*/ 491 h 764"/>
              <a:gd name="T6" fmla="*/ 446 w 1018"/>
              <a:gd name="T7" fmla="*/ 764 h 764"/>
              <a:gd name="T8" fmla="*/ 1018 w 1018"/>
              <a:gd name="T9" fmla="*/ 764 h 764"/>
            </a:gdLst>
            <a:ahLst/>
            <a:cxnLst>
              <a:cxn ang="0">
                <a:pos x="T0" y="T1"/>
              </a:cxn>
              <a:cxn ang="0">
                <a:pos x="T2" y="T3"/>
              </a:cxn>
              <a:cxn ang="0">
                <a:pos x="T4" y="T5"/>
              </a:cxn>
              <a:cxn ang="0">
                <a:pos x="T6" y="T7"/>
              </a:cxn>
              <a:cxn ang="0">
                <a:pos x="T8" y="T9"/>
              </a:cxn>
            </a:cxnLst>
            <a:rect l="0" t="0" r="r" b="b"/>
            <a:pathLst>
              <a:path w="1018" h="764">
                <a:moveTo>
                  <a:pt x="0" y="0"/>
                </a:moveTo>
                <a:lnTo>
                  <a:pt x="173" y="0"/>
                </a:lnTo>
                <a:lnTo>
                  <a:pt x="173" y="491"/>
                </a:lnTo>
                <a:lnTo>
                  <a:pt x="446" y="764"/>
                </a:lnTo>
                <a:lnTo>
                  <a:pt x="1018" y="764"/>
                </a:lnTo>
              </a:path>
            </a:pathLst>
          </a:custGeom>
          <a:noFill/>
          <a:ln w="762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51" name="Rectangle 43"/>
          <p:cNvSpPr>
            <a:spLocks noChangeArrowheads="1"/>
          </p:cNvSpPr>
          <p:nvPr/>
        </p:nvSpPr>
        <p:spPr bwMode="auto">
          <a:xfrm>
            <a:off x="5800725" y="5167313"/>
            <a:ext cx="130175" cy="331787"/>
          </a:xfrm>
          <a:prstGeom prst="rect">
            <a:avLst/>
          </a:prstGeom>
          <a:solidFill>
            <a:srgbClr val="CC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53" name="Rectangle 45"/>
          <p:cNvSpPr>
            <a:spLocks noChangeArrowheads="1"/>
          </p:cNvSpPr>
          <p:nvPr/>
        </p:nvSpPr>
        <p:spPr bwMode="auto">
          <a:xfrm>
            <a:off x="4025900" y="2265363"/>
            <a:ext cx="1658938" cy="390525"/>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54" name="Rectangle 46"/>
          <p:cNvSpPr>
            <a:spLocks noChangeArrowheads="1"/>
          </p:cNvSpPr>
          <p:nvPr/>
        </p:nvSpPr>
        <p:spPr bwMode="auto">
          <a:xfrm>
            <a:off x="4213225" y="2438400"/>
            <a:ext cx="1298575" cy="115888"/>
          </a:xfrm>
          <a:prstGeom prst="rect">
            <a:avLst/>
          </a:prstGeom>
          <a:solidFill>
            <a:srgbClr val="33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55" name="Freeform 47"/>
          <p:cNvSpPr>
            <a:spLocks/>
          </p:cNvSpPr>
          <p:nvPr/>
        </p:nvSpPr>
        <p:spPr bwMode="auto">
          <a:xfrm>
            <a:off x="3722688" y="3636963"/>
            <a:ext cx="549275" cy="1154112"/>
          </a:xfrm>
          <a:custGeom>
            <a:avLst/>
            <a:gdLst>
              <a:gd name="T0" fmla="*/ 173 w 346"/>
              <a:gd name="T1" fmla="*/ 727 h 727"/>
              <a:gd name="T2" fmla="*/ 0 w 346"/>
              <a:gd name="T3" fmla="*/ 555 h 727"/>
              <a:gd name="T4" fmla="*/ 0 w 346"/>
              <a:gd name="T5" fmla="*/ 109 h 727"/>
              <a:gd name="T6" fmla="*/ 346 w 346"/>
              <a:gd name="T7" fmla="*/ 0 h 727"/>
              <a:gd name="T8" fmla="*/ 346 w 346"/>
              <a:gd name="T9" fmla="*/ 118 h 727"/>
              <a:gd name="T10" fmla="*/ 91 w 346"/>
              <a:gd name="T11" fmla="*/ 200 h 727"/>
              <a:gd name="T12" fmla="*/ 91 w 346"/>
              <a:gd name="T13" fmla="*/ 509 h 727"/>
              <a:gd name="T14" fmla="*/ 227 w 346"/>
              <a:gd name="T15" fmla="*/ 655 h 727"/>
              <a:gd name="T16" fmla="*/ 173 w 346"/>
              <a:gd name="T17" fmla="*/ 727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6" h="727">
                <a:moveTo>
                  <a:pt x="173" y="727"/>
                </a:moveTo>
                <a:lnTo>
                  <a:pt x="0" y="555"/>
                </a:lnTo>
                <a:lnTo>
                  <a:pt x="0" y="109"/>
                </a:lnTo>
                <a:lnTo>
                  <a:pt x="346" y="0"/>
                </a:lnTo>
                <a:lnTo>
                  <a:pt x="346" y="118"/>
                </a:lnTo>
                <a:lnTo>
                  <a:pt x="91" y="200"/>
                </a:lnTo>
                <a:lnTo>
                  <a:pt x="91" y="509"/>
                </a:lnTo>
                <a:lnTo>
                  <a:pt x="227" y="655"/>
                </a:lnTo>
                <a:lnTo>
                  <a:pt x="173" y="727"/>
                </a:lnTo>
                <a:close/>
              </a:path>
            </a:pathLst>
          </a:custGeom>
          <a:solidFill>
            <a:srgbClr val="CCFFFF"/>
          </a:solidFill>
          <a:ln w="28575" cap="flat" cmpd="sng">
            <a:solidFill>
              <a:schemeClr val="tx1"/>
            </a:solid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56" name="Oval 48"/>
          <p:cNvSpPr>
            <a:spLocks noChangeArrowheads="1"/>
          </p:cNvSpPr>
          <p:nvPr/>
        </p:nvSpPr>
        <p:spPr bwMode="auto">
          <a:xfrm>
            <a:off x="4229100" y="3652838"/>
            <a:ext cx="144463" cy="158750"/>
          </a:xfrm>
          <a:prstGeom prst="ellipse">
            <a:avLst/>
          </a:prstGeom>
          <a:solidFill>
            <a:srgbClr val="CCFFFF"/>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57" name="Oval 49"/>
          <p:cNvSpPr>
            <a:spLocks noChangeArrowheads="1"/>
          </p:cNvSpPr>
          <p:nvPr/>
        </p:nvSpPr>
        <p:spPr bwMode="auto">
          <a:xfrm>
            <a:off x="3997325" y="4692650"/>
            <a:ext cx="130175" cy="144463"/>
          </a:xfrm>
          <a:prstGeom prst="ellipse">
            <a:avLst/>
          </a:prstGeom>
          <a:solidFill>
            <a:srgbClr val="CCFFFF"/>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58" name="Rectangle 50"/>
          <p:cNvSpPr>
            <a:spLocks noChangeArrowheads="1"/>
          </p:cNvSpPr>
          <p:nvPr/>
        </p:nvSpPr>
        <p:spPr bwMode="auto">
          <a:xfrm>
            <a:off x="5440363" y="3521075"/>
            <a:ext cx="893762" cy="173038"/>
          </a:xfrm>
          <a:prstGeom prst="rect">
            <a:avLst/>
          </a:prstGeom>
          <a:solidFill>
            <a:srgbClr val="FFCC99"/>
          </a:solidFill>
          <a:ln w="2857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59" name="Oval 51"/>
          <p:cNvSpPr>
            <a:spLocks noChangeArrowheads="1"/>
          </p:cNvSpPr>
          <p:nvPr/>
        </p:nvSpPr>
        <p:spPr bwMode="auto">
          <a:xfrm>
            <a:off x="5397500" y="3435350"/>
            <a:ext cx="74613" cy="288925"/>
          </a:xfrm>
          <a:prstGeom prst="ellipse">
            <a:avLst/>
          </a:prstGeom>
          <a:solidFill>
            <a:srgbClr val="FFCC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060" name="Group 52"/>
          <p:cNvGrpSpPr>
            <a:grpSpLocks/>
          </p:cNvGrpSpPr>
          <p:nvPr/>
        </p:nvGrpSpPr>
        <p:grpSpPr bwMode="auto">
          <a:xfrm>
            <a:off x="5700713" y="3406775"/>
            <a:ext cx="3216275" cy="388938"/>
            <a:chOff x="3573" y="1246"/>
            <a:chExt cx="2026" cy="245"/>
          </a:xfrm>
        </p:grpSpPr>
        <p:sp>
          <p:nvSpPr>
            <p:cNvPr id="43061" name="Rectangle 53"/>
            <p:cNvSpPr>
              <a:spLocks noChangeArrowheads="1"/>
            </p:cNvSpPr>
            <p:nvPr/>
          </p:nvSpPr>
          <p:spPr bwMode="auto">
            <a:xfrm>
              <a:off x="5409" y="1273"/>
              <a:ext cx="154" cy="163"/>
            </a:xfrm>
            <a:prstGeom prst="rect">
              <a:avLst/>
            </a:prstGeom>
            <a:solidFill>
              <a:srgbClr val="00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2" name="Rectangle 54"/>
            <p:cNvSpPr>
              <a:spLocks noChangeArrowheads="1"/>
            </p:cNvSpPr>
            <p:nvPr/>
          </p:nvSpPr>
          <p:spPr bwMode="auto">
            <a:xfrm>
              <a:off x="3573" y="1309"/>
              <a:ext cx="1326" cy="128"/>
            </a:xfrm>
            <a:prstGeom prst="rect">
              <a:avLst/>
            </a:prstGeom>
            <a:gradFill rotWithShape="0">
              <a:gsLst>
                <a:gs pos="0">
                  <a:srgbClr val="FFCC99"/>
                </a:gs>
                <a:gs pos="100000">
                  <a:srgbClr val="66FFCC"/>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3" name="Line 55"/>
            <p:cNvSpPr>
              <a:spLocks noChangeShapeType="1"/>
            </p:cNvSpPr>
            <p:nvPr/>
          </p:nvSpPr>
          <p:spPr bwMode="auto">
            <a:xfrm>
              <a:off x="3581" y="1300"/>
              <a:ext cx="1191" cy="1"/>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4" name="Line 56"/>
            <p:cNvSpPr>
              <a:spLocks noChangeShapeType="1"/>
            </p:cNvSpPr>
            <p:nvPr/>
          </p:nvSpPr>
          <p:spPr bwMode="auto">
            <a:xfrm>
              <a:off x="3586" y="1442"/>
              <a:ext cx="1191" cy="1"/>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5" name="Rectangle 57"/>
            <p:cNvSpPr>
              <a:spLocks noChangeArrowheads="1"/>
            </p:cNvSpPr>
            <p:nvPr/>
          </p:nvSpPr>
          <p:spPr bwMode="auto">
            <a:xfrm>
              <a:off x="4763" y="1246"/>
              <a:ext cx="664" cy="245"/>
            </a:xfrm>
            <a:prstGeom prst="rect">
              <a:avLst/>
            </a:prstGeom>
            <a:solidFill>
              <a:srgbClr val="00FF00"/>
            </a:solidFill>
            <a:ln w="2857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6" name="Rectangle 58" descr="Large checker board"/>
            <p:cNvSpPr>
              <a:spLocks noChangeArrowheads="1"/>
            </p:cNvSpPr>
            <p:nvPr/>
          </p:nvSpPr>
          <p:spPr bwMode="auto">
            <a:xfrm>
              <a:off x="4763" y="1273"/>
              <a:ext cx="672" cy="182"/>
            </a:xfrm>
            <a:prstGeom prst="rect">
              <a:avLst/>
            </a:prstGeom>
            <a:pattFill prst="lgCheck">
              <a:fgClr>
                <a:srgbClr val="00FF00"/>
              </a:fgClr>
              <a:bgClr>
                <a:srgbClr val="66FFCC"/>
              </a:bgClr>
            </a:patt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7" name="Rectangle 59"/>
            <p:cNvSpPr>
              <a:spLocks noChangeArrowheads="1"/>
            </p:cNvSpPr>
            <p:nvPr/>
          </p:nvSpPr>
          <p:spPr bwMode="auto">
            <a:xfrm>
              <a:off x="5445" y="1300"/>
              <a:ext cx="154" cy="127"/>
            </a:xfrm>
            <a:prstGeom prst="rect">
              <a:avLst/>
            </a:prstGeom>
            <a:solidFill>
              <a:srgbClr val="66FF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68" name="Group 60"/>
          <p:cNvGrpSpPr>
            <a:grpSpLocks/>
          </p:cNvGrpSpPr>
          <p:nvPr/>
        </p:nvGrpSpPr>
        <p:grpSpPr bwMode="auto">
          <a:xfrm>
            <a:off x="4235450" y="4105275"/>
            <a:ext cx="1252538" cy="2019300"/>
            <a:chOff x="2668" y="2586"/>
            <a:chExt cx="789" cy="1272"/>
          </a:xfrm>
        </p:grpSpPr>
        <p:sp>
          <p:nvSpPr>
            <p:cNvPr id="43069" name="Oval 61"/>
            <p:cNvSpPr>
              <a:spLocks noChangeArrowheads="1"/>
            </p:cNvSpPr>
            <p:nvPr/>
          </p:nvSpPr>
          <p:spPr bwMode="auto">
            <a:xfrm>
              <a:off x="2994" y="3645"/>
              <a:ext cx="228" cy="213"/>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0" name="AutoShape 62"/>
            <p:cNvSpPr>
              <a:spLocks noChangeArrowheads="1"/>
            </p:cNvSpPr>
            <p:nvPr/>
          </p:nvSpPr>
          <p:spPr bwMode="auto">
            <a:xfrm rot="10956">
              <a:off x="2984" y="2959"/>
              <a:ext cx="197" cy="677"/>
            </a:xfrm>
            <a:custGeom>
              <a:avLst/>
              <a:gdLst>
                <a:gd name="G0" fmla="+- 5214 0 0"/>
                <a:gd name="G1" fmla="+- 21600 0 5214"/>
                <a:gd name="G2" fmla="*/ 5214 1 2"/>
                <a:gd name="G3" fmla="+- 21600 0 G2"/>
                <a:gd name="G4" fmla="+/ 5214 21600 2"/>
                <a:gd name="G5" fmla="+/ G1 0 2"/>
                <a:gd name="G6" fmla="*/ 21600 21600 5214"/>
                <a:gd name="G7" fmla="*/ G6 1 2"/>
                <a:gd name="G8" fmla="+- 21600 0 G7"/>
                <a:gd name="G9" fmla="*/ 21600 1 2"/>
                <a:gd name="G10" fmla="+- 5214 0 G9"/>
                <a:gd name="G11" fmla="?: G10 G8 0"/>
                <a:gd name="G12" fmla="?: G10 G7 21600"/>
                <a:gd name="T0" fmla="*/ 18993 w 21600"/>
                <a:gd name="T1" fmla="*/ 10800 h 21600"/>
                <a:gd name="T2" fmla="*/ 10800 w 21600"/>
                <a:gd name="T3" fmla="*/ 21600 h 21600"/>
                <a:gd name="T4" fmla="*/ 2607 w 21600"/>
                <a:gd name="T5" fmla="*/ 10800 h 21600"/>
                <a:gd name="T6" fmla="*/ 10800 w 21600"/>
                <a:gd name="T7" fmla="*/ 0 h 21600"/>
                <a:gd name="T8" fmla="*/ 4407 w 21600"/>
                <a:gd name="T9" fmla="*/ 4407 h 21600"/>
                <a:gd name="T10" fmla="*/ 17193 w 21600"/>
                <a:gd name="T11" fmla="*/ 17193 h 21600"/>
              </a:gdLst>
              <a:ahLst/>
              <a:cxnLst>
                <a:cxn ang="0">
                  <a:pos x="T0" y="T1"/>
                </a:cxn>
                <a:cxn ang="0">
                  <a:pos x="T2" y="T3"/>
                </a:cxn>
                <a:cxn ang="0">
                  <a:pos x="T4" y="T5"/>
                </a:cxn>
                <a:cxn ang="0">
                  <a:pos x="T6" y="T7"/>
                </a:cxn>
              </a:cxnLst>
              <a:rect l="T8" t="T9" r="T10" b="T11"/>
              <a:pathLst>
                <a:path w="21600" h="21600">
                  <a:moveTo>
                    <a:pt x="0" y="0"/>
                  </a:moveTo>
                  <a:lnTo>
                    <a:pt x="5214" y="21600"/>
                  </a:lnTo>
                  <a:lnTo>
                    <a:pt x="16386" y="21600"/>
                  </a:lnTo>
                  <a:lnTo>
                    <a:pt x="21600" y="0"/>
                  </a:lnTo>
                  <a:close/>
                </a:path>
              </a:pathLst>
            </a:custGeom>
            <a:solidFill>
              <a:srgbClr val="DDDDDD"/>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1" name="AutoShape 63"/>
            <p:cNvSpPr>
              <a:spLocks noChangeArrowheads="1"/>
            </p:cNvSpPr>
            <p:nvPr/>
          </p:nvSpPr>
          <p:spPr bwMode="auto">
            <a:xfrm rot="10735260" flipV="1">
              <a:off x="2931" y="3297"/>
              <a:ext cx="330" cy="467"/>
            </a:xfrm>
            <a:custGeom>
              <a:avLst/>
              <a:gdLst>
                <a:gd name="G0" fmla="+- 3222 0 0"/>
                <a:gd name="G1" fmla="+- 21600 0 3222"/>
                <a:gd name="G2" fmla="*/ 3222 1 2"/>
                <a:gd name="G3" fmla="+- 21600 0 G2"/>
                <a:gd name="G4" fmla="+/ 3222 21600 2"/>
                <a:gd name="G5" fmla="+/ G1 0 2"/>
                <a:gd name="G6" fmla="*/ 21600 21600 3222"/>
                <a:gd name="G7" fmla="*/ G6 1 2"/>
                <a:gd name="G8" fmla="+- 21600 0 G7"/>
                <a:gd name="G9" fmla="*/ 21600 1 2"/>
                <a:gd name="G10" fmla="+- 3222 0 G9"/>
                <a:gd name="G11" fmla="?: G10 G8 0"/>
                <a:gd name="G12" fmla="?: G10 G7 21600"/>
                <a:gd name="T0" fmla="*/ 19989 w 21600"/>
                <a:gd name="T1" fmla="*/ 10800 h 21600"/>
                <a:gd name="T2" fmla="*/ 10800 w 21600"/>
                <a:gd name="T3" fmla="*/ 21600 h 21600"/>
                <a:gd name="T4" fmla="*/ 1611 w 21600"/>
                <a:gd name="T5" fmla="*/ 10800 h 21600"/>
                <a:gd name="T6" fmla="*/ 10800 w 21600"/>
                <a:gd name="T7" fmla="*/ 0 h 21600"/>
                <a:gd name="T8" fmla="*/ 3411 w 21600"/>
                <a:gd name="T9" fmla="*/ 3411 h 21600"/>
                <a:gd name="T10" fmla="*/ 18189 w 21600"/>
                <a:gd name="T11" fmla="*/ 18189 h 21600"/>
              </a:gdLst>
              <a:ahLst/>
              <a:cxnLst>
                <a:cxn ang="0">
                  <a:pos x="T0" y="T1"/>
                </a:cxn>
                <a:cxn ang="0">
                  <a:pos x="T2" y="T3"/>
                </a:cxn>
                <a:cxn ang="0">
                  <a:pos x="T4" y="T5"/>
                </a:cxn>
                <a:cxn ang="0">
                  <a:pos x="T6" y="T7"/>
                </a:cxn>
              </a:cxnLst>
              <a:rect l="T8" t="T9" r="T10" b="T11"/>
              <a:pathLst>
                <a:path w="21600" h="21600">
                  <a:moveTo>
                    <a:pt x="0" y="0"/>
                  </a:moveTo>
                  <a:lnTo>
                    <a:pt x="3222" y="21600"/>
                  </a:lnTo>
                  <a:lnTo>
                    <a:pt x="18378" y="21600"/>
                  </a:lnTo>
                  <a:lnTo>
                    <a:pt x="21600" y="0"/>
                  </a:lnTo>
                  <a:close/>
                </a:path>
              </a:pathLst>
            </a:custGeom>
            <a:solidFill>
              <a:srgbClr val="DDDDD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2" name="Oval 64"/>
            <p:cNvSpPr>
              <a:spLocks noChangeArrowheads="1"/>
            </p:cNvSpPr>
            <p:nvPr/>
          </p:nvSpPr>
          <p:spPr bwMode="auto">
            <a:xfrm>
              <a:off x="2899" y="3112"/>
              <a:ext cx="360" cy="315"/>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3" name="Oval 65"/>
            <p:cNvSpPr>
              <a:spLocks noChangeArrowheads="1"/>
            </p:cNvSpPr>
            <p:nvPr/>
          </p:nvSpPr>
          <p:spPr bwMode="auto">
            <a:xfrm>
              <a:off x="2946" y="3148"/>
              <a:ext cx="278" cy="259"/>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4" name="Line 66"/>
            <p:cNvSpPr>
              <a:spLocks noChangeShapeType="1"/>
            </p:cNvSpPr>
            <p:nvPr/>
          </p:nvSpPr>
          <p:spPr bwMode="auto">
            <a:xfrm rot="13459043">
              <a:off x="3100" y="3354"/>
              <a:ext cx="277" cy="34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075" name="Group 67"/>
            <p:cNvGrpSpPr>
              <a:grpSpLocks/>
            </p:cNvGrpSpPr>
            <p:nvPr/>
          </p:nvGrpSpPr>
          <p:grpSpPr bwMode="auto">
            <a:xfrm>
              <a:off x="2668" y="2586"/>
              <a:ext cx="789" cy="489"/>
              <a:chOff x="2677" y="1876"/>
              <a:chExt cx="789" cy="489"/>
            </a:xfrm>
          </p:grpSpPr>
          <p:sp>
            <p:nvSpPr>
              <p:cNvPr id="43076" name="Freeform 68"/>
              <p:cNvSpPr>
                <a:spLocks/>
              </p:cNvSpPr>
              <p:nvPr/>
            </p:nvSpPr>
            <p:spPr bwMode="auto">
              <a:xfrm>
                <a:off x="2691" y="1876"/>
                <a:ext cx="763" cy="489"/>
              </a:xfrm>
              <a:custGeom>
                <a:avLst/>
                <a:gdLst>
                  <a:gd name="T0" fmla="*/ 0 w 1389"/>
                  <a:gd name="T1" fmla="*/ 0 h 937"/>
                  <a:gd name="T2" fmla="*/ 1389 w 1389"/>
                  <a:gd name="T3" fmla="*/ 0 h 937"/>
                  <a:gd name="T4" fmla="*/ 1389 w 1389"/>
                  <a:gd name="T5" fmla="*/ 937 h 937"/>
                  <a:gd name="T6" fmla="*/ 936 w 1389"/>
                  <a:gd name="T7" fmla="*/ 781 h 937"/>
                  <a:gd name="T8" fmla="*/ 726 w 1389"/>
                  <a:gd name="T9" fmla="*/ 737 h 937"/>
                  <a:gd name="T10" fmla="*/ 663 w 1389"/>
                  <a:gd name="T11" fmla="*/ 737 h 937"/>
                  <a:gd name="T12" fmla="*/ 484 w 1389"/>
                  <a:gd name="T13" fmla="*/ 790 h 937"/>
                  <a:gd name="T14" fmla="*/ 0 w 1389"/>
                  <a:gd name="T15" fmla="*/ 937 h 937"/>
                  <a:gd name="T16" fmla="*/ 0 w 1389"/>
                  <a:gd name="T17" fmla="*/ 0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9" h="937">
                    <a:moveTo>
                      <a:pt x="0" y="0"/>
                    </a:moveTo>
                    <a:lnTo>
                      <a:pt x="1389" y="0"/>
                    </a:lnTo>
                    <a:lnTo>
                      <a:pt x="1389" y="937"/>
                    </a:lnTo>
                    <a:lnTo>
                      <a:pt x="936" y="781"/>
                    </a:lnTo>
                    <a:lnTo>
                      <a:pt x="726" y="737"/>
                    </a:lnTo>
                    <a:lnTo>
                      <a:pt x="663" y="737"/>
                    </a:lnTo>
                    <a:lnTo>
                      <a:pt x="484" y="790"/>
                    </a:lnTo>
                    <a:lnTo>
                      <a:pt x="0" y="937"/>
                    </a:lnTo>
                    <a:lnTo>
                      <a:pt x="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7" name="Oval 69"/>
              <p:cNvSpPr>
                <a:spLocks noChangeArrowheads="1"/>
              </p:cNvSpPr>
              <p:nvPr/>
            </p:nvSpPr>
            <p:spPr bwMode="auto">
              <a:xfrm>
                <a:off x="2975" y="2042"/>
                <a:ext cx="213" cy="197"/>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8" name="Rectangle 70" descr="Wave"/>
              <p:cNvSpPr>
                <a:spLocks noChangeArrowheads="1"/>
              </p:cNvSpPr>
              <p:nvPr/>
            </p:nvSpPr>
            <p:spPr bwMode="auto">
              <a:xfrm>
                <a:off x="2679" y="1908"/>
                <a:ext cx="787" cy="28"/>
              </a:xfrm>
              <a:prstGeom prst="rect">
                <a:avLst/>
              </a:prstGeom>
              <a:pattFill prst="wave">
                <a:fgClr>
                  <a:schemeClr val="tx2"/>
                </a:fgClr>
                <a:bgClr>
                  <a:schemeClr val="bg1"/>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9" name="Rectangle 71" descr="Plaid"/>
              <p:cNvSpPr>
                <a:spLocks noChangeArrowheads="1"/>
              </p:cNvSpPr>
              <p:nvPr/>
            </p:nvSpPr>
            <p:spPr bwMode="auto">
              <a:xfrm>
                <a:off x="2677" y="1959"/>
                <a:ext cx="787" cy="27"/>
              </a:xfrm>
              <a:prstGeom prst="rect">
                <a:avLst/>
              </a:prstGeom>
              <a:pattFill prst="plaid">
                <a:fgClr>
                  <a:schemeClr val="tx1"/>
                </a:fgClr>
                <a:bgClr>
                  <a:srgbClr val="FFFFFF"/>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3080" name="Oval 72"/>
            <p:cNvSpPr>
              <a:spLocks noChangeArrowheads="1"/>
            </p:cNvSpPr>
            <p:nvPr/>
          </p:nvSpPr>
          <p:spPr bwMode="auto">
            <a:xfrm>
              <a:off x="3007" y="3654"/>
              <a:ext cx="187" cy="179"/>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1" name="Line 73"/>
            <p:cNvSpPr>
              <a:spLocks noChangeShapeType="1"/>
            </p:cNvSpPr>
            <p:nvPr/>
          </p:nvSpPr>
          <p:spPr bwMode="auto">
            <a:xfrm rot="11707382">
              <a:off x="2837" y="3298"/>
              <a:ext cx="214" cy="45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2" name="Arc 74"/>
            <p:cNvSpPr>
              <a:spLocks/>
            </p:cNvSpPr>
            <p:nvPr/>
          </p:nvSpPr>
          <p:spPr bwMode="auto">
            <a:xfrm flipH="1">
              <a:off x="2736" y="2940"/>
              <a:ext cx="490" cy="324"/>
            </a:xfrm>
            <a:custGeom>
              <a:avLst/>
              <a:gdLst>
                <a:gd name="G0" fmla="+- 0 0 0"/>
                <a:gd name="G1" fmla="+- 20815 0 0"/>
                <a:gd name="G2" fmla="+- 21600 0 0"/>
                <a:gd name="T0" fmla="*/ 5769 w 21600"/>
                <a:gd name="T1" fmla="*/ 0 h 20815"/>
                <a:gd name="T2" fmla="*/ 21600 w 21600"/>
                <a:gd name="T3" fmla="*/ 20815 h 20815"/>
                <a:gd name="T4" fmla="*/ 0 w 21600"/>
                <a:gd name="T5" fmla="*/ 20815 h 20815"/>
              </a:gdLst>
              <a:ahLst/>
              <a:cxnLst>
                <a:cxn ang="0">
                  <a:pos x="T0" y="T1"/>
                </a:cxn>
                <a:cxn ang="0">
                  <a:pos x="T2" y="T3"/>
                </a:cxn>
                <a:cxn ang="0">
                  <a:pos x="T4" y="T5"/>
                </a:cxn>
              </a:cxnLst>
              <a:rect l="0" t="0" r="r" b="b"/>
              <a:pathLst>
                <a:path w="21600" h="20815" fill="none" extrusionOk="0">
                  <a:moveTo>
                    <a:pt x="5769" y="-1"/>
                  </a:moveTo>
                  <a:cubicBezTo>
                    <a:pt x="15123" y="2592"/>
                    <a:pt x="21600" y="11107"/>
                    <a:pt x="21600" y="20815"/>
                  </a:cubicBezTo>
                </a:path>
                <a:path w="21600" h="20815" stroke="0" extrusionOk="0">
                  <a:moveTo>
                    <a:pt x="5769" y="-1"/>
                  </a:moveTo>
                  <a:cubicBezTo>
                    <a:pt x="15123" y="2592"/>
                    <a:pt x="21600" y="11107"/>
                    <a:pt x="21600" y="20815"/>
                  </a:cubicBezTo>
                  <a:lnTo>
                    <a:pt x="0" y="20815"/>
                  </a:lnTo>
                  <a:close/>
                </a:path>
              </a:pathLst>
            </a:custGeom>
            <a:noFill/>
            <a:ln w="38100">
              <a:solidFill>
                <a:schemeClr val="tx1"/>
              </a:solidFill>
              <a:round/>
              <a:headEn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83" name="Group 75"/>
          <p:cNvGrpSpPr>
            <a:grpSpLocks/>
          </p:cNvGrpSpPr>
          <p:nvPr/>
        </p:nvGrpSpPr>
        <p:grpSpPr bwMode="auto">
          <a:xfrm>
            <a:off x="319088" y="5267325"/>
            <a:ext cx="3275012" cy="865188"/>
            <a:chOff x="201" y="3318"/>
            <a:chExt cx="2063" cy="545"/>
          </a:xfrm>
        </p:grpSpPr>
        <p:sp>
          <p:nvSpPr>
            <p:cNvPr id="43084" name="Text Box 76"/>
            <p:cNvSpPr txBox="1">
              <a:spLocks noChangeArrowheads="1"/>
            </p:cNvSpPr>
            <p:nvPr/>
          </p:nvSpPr>
          <p:spPr bwMode="auto">
            <a:xfrm>
              <a:off x="201" y="3318"/>
              <a:ext cx="2063"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i="0"/>
                <a:t>The Two Stroke Engine</a:t>
              </a:r>
            </a:p>
          </p:txBody>
        </p:sp>
        <p:sp>
          <p:nvSpPr>
            <p:cNvPr id="43085" name="Text Box 77"/>
            <p:cNvSpPr txBox="1">
              <a:spLocks noChangeArrowheads="1"/>
            </p:cNvSpPr>
            <p:nvPr/>
          </p:nvSpPr>
          <p:spPr bwMode="auto">
            <a:xfrm>
              <a:off x="794" y="3575"/>
              <a:ext cx="750" cy="2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sz="2400" i="0"/>
                <a:t>Slide 06</a:t>
              </a:r>
            </a:p>
          </p:txBody>
        </p:sp>
      </p:grpSp>
      <p:sp>
        <p:nvSpPr>
          <p:cNvPr id="43086" name="WordArt 78"/>
          <p:cNvSpPr>
            <a:spLocks noChangeArrowheads="1" noChangeShapeType="1" noTextEdit="1"/>
          </p:cNvSpPr>
          <p:nvPr/>
        </p:nvSpPr>
        <p:spPr bwMode="auto">
          <a:xfrm>
            <a:off x="176213" y="3019425"/>
            <a:ext cx="3711575" cy="455613"/>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1.  Intake  and Compression Stroke</a:t>
            </a:r>
          </a:p>
        </p:txBody>
      </p:sp>
      <p:sp>
        <p:nvSpPr>
          <p:cNvPr id="43088" name="Arc 80"/>
          <p:cNvSpPr>
            <a:spLocks/>
          </p:cNvSpPr>
          <p:nvPr/>
        </p:nvSpPr>
        <p:spPr bwMode="auto">
          <a:xfrm flipV="1">
            <a:off x="5599113" y="5065713"/>
            <a:ext cx="230187" cy="461962"/>
          </a:xfrm>
          <a:custGeom>
            <a:avLst/>
            <a:gdLst>
              <a:gd name="G0" fmla="+- 0 0 0"/>
              <a:gd name="G1" fmla="+- 14465 0 0"/>
              <a:gd name="G2" fmla="+- 21600 0 0"/>
              <a:gd name="T0" fmla="*/ 16041 w 21600"/>
              <a:gd name="T1" fmla="*/ 0 h 14465"/>
              <a:gd name="T2" fmla="*/ 21600 w 21600"/>
              <a:gd name="T3" fmla="*/ 14465 h 14465"/>
              <a:gd name="T4" fmla="*/ 0 w 21600"/>
              <a:gd name="T5" fmla="*/ 14465 h 14465"/>
            </a:gdLst>
            <a:ahLst/>
            <a:cxnLst>
              <a:cxn ang="0">
                <a:pos x="T0" y="T1"/>
              </a:cxn>
              <a:cxn ang="0">
                <a:pos x="T2" y="T3"/>
              </a:cxn>
              <a:cxn ang="0">
                <a:pos x="T4" y="T5"/>
              </a:cxn>
            </a:cxnLst>
            <a:rect l="0" t="0" r="r" b="b"/>
            <a:pathLst>
              <a:path w="21600" h="14465" fill="none" extrusionOk="0">
                <a:moveTo>
                  <a:pt x="16041" y="-1"/>
                </a:moveTo>
                <a:cubicBezTo>
                  <a:pt x="19619" y="3968"/>
                  <a:pt x="21600" y="9121"/>
                  <a:pt x="21600" y="14465"/>
                </a:cubicBezTo>
              </a:path>
              <a:path w="21600" h="14465" stroke="0" extrusionOk="0">
                <a:moveTo>
                  <a:pt x="16041" y="-1"/>
                </a:moveTo>
                <a:cubicBezTo>
                  <a:pt x="19619" y="3968"/>
                  <a:pt x="21600" y="9121"/>
                  <a:pt x="21600" y="14465"/>
                </a:cubicBezTo>
                <a:lnTo>
                  <a:pt x="0" y="14465"/>
                </a:lnTo>
                <a:close/>
              </a:path>
            </a:pathLst>
          </a:custGeom>
          <a:noFill/>
          <a:ln w="38100">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089" name="Group 81"/>
          <p:cNvGrpSpPr>
            <a:grpSpLocks/>
          </p:cNvGrpSpPr>
          <p:nvPr/>
        </p:nvGrpSpPr>
        <p:grpSpPr bwMode="auto">
          <a:xfrm>
            <a:off x="6502400" y="5235575"/>
            <a:ext cx="1373188" cy="188913"/>
            <a:chOff x="4096" y="3298"/>
            <a:chExt cx="865" cy="119"/>
          </a:xfrm>
        </p:grpSpPr>
        <p:grpSp>
          <p:nvGrpSpPr>
            <p:cNvPr id="43090" name="Group 82"/>
            <p:cNvGrpSpPr>
              <a:grpSpLocks/>
            </p:cNvGrpSpPr>
            <p:nvPr/>
          </p:nvGrpSpPr>
          <p:grpSpPr bwMode="auto">
            <a:xfrm>
              <a:off x="4096" y="3298"/>
              <a:ext cx="151" cy="93"/>
              <a:chOff x="4096" y="3298"/>
              <a:chExt cx="151" cy="93"/>
            </a:xfrm>
          </p:grpSpPr>
          <p:sp>
            <p:nvSpPr>
              <p:cNvPr id="43091" name="Oval 83"/>
              <p:cNvSpPr>
                <a:spLocks noChangeArrowheads="1"/>
              </p:cNvSpPr>
              <p:nvPr/>
            </p:nvSpPr>
            <p:spPr bwMode="auto">
              <a:xfrm rot="16200000" flipH="1">
                <a:off x="4158" y="3316"/>
                <a:ext cx="32" cy="63"/>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92" name="Line 84"/>
              <p:cNvSpPr>
                <a:spLocks noChangeShapeType="1"/>
              </p:cNvSpPr>
              <p:nvPr/>
            </p:nvSpPr>
            <p:spPr bwMode="auto">
              <a:xfrm rot="16200000" flipH="1">
                <a:off x="4125" y="3269"/>
                <a:ext cx="93" cy="151"/>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93" name="Group 85"/>
            <p:cNvGrpSpPr>
              <a:grpSpLocks/>
            </p:cNvGrpSpPr>
            <p:nvPr/>
          </p:nvGrpSpPr>
          <p:grpSpPr bwMode="auto">
            <a:xfrm>
              <a:off x="4811" y="3323"/>
              <a:ext cx="150" cy="94"/>
              <a:chOff x="1348" y="1323"/>
              <a:chExt cx="150" cy="94"/>
            </a:xfrm>
          </p:grpSpPr>
          <p:sp>
            <p:nvSpPr>
              <p:cNvPr id="43094" name="Line 86"/>
              <p:cNvSpPr>
                <a:spLocks noChangeShapeType="1"/>
              </p:cNvSpPr>
              <p:nvPr/>
            </p:nvSpPr>
            <p:spPr bwMode="auto">
              <a:xfrm rot="7248788">
                <a:off x="1376" y="1295"/>
                <a:ext cx="94" cy="15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95" name="Oval 87"/>
              <p:cNvSpPr>
                <a:spLocks noChangeArrowheads="1"/>
              </p:cNvSpPr>
              <p:nvPr/>
            </p:nvSpPr>
            <p:spPr bwMode="auto">
              <a:xfrm rot="21424219">
                <a:off x="1409" y="1341"/>
                <a:ext cx="32" cy="63"/>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Tree>
    <p:extLst>
      <p:ext uri="{BB962C8B-B14F-4D97-AF65-F5344CB8AC3E}">
        <p14:creationId xmlns="" xmlns:p14="http://schemas.microsoft.com/office/powerpoint/2010/main" val="19507704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0"/>
            <a:ext cx="7772400" cy="1143000"/>
          </a:xfrm>
        </p:spPr>
        <p:txBody>
          <a:bodyPr/>
          <a:lstStyle/>
          <a:p>
            <a:pPr algn="l" eaLnBrk="1" hangingPunct="1"/>
            <a:r>
              <a:rPr lang="en-US" u="sng" smtClean="0"/>
              <a:t>4-Stroke Engines</a:t>
            </a:r>
          </a:p>
        </p:txBody>
      </p:sp>
      <p:pic>
        <p:nvPicPr>
          <p:cNvPr id="4099" name="Picture 3" descr="otto"/>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5410200" y="762000"/>
            <a:ext cx="3446463" cy="552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00" name="Text Box 4"/>
          <p:cNvSpPr txBox="1">
            <a:spLocks noChangeArrowheads="1"/>
          </p:cNvSpPr>
          <p:nvPr/>
        </p:nvSpPr>
        <p:spPr bwMode="auto">
          <a:xfrm>
            <a:off x="7086600" y="533400"/>
            <a:ext cx="11144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cs typeface="Angsana New" pitchFamily="18" charset="-34"/>
              </a:defRPr>
            </a:lvl1pPr>
            <a:lvl2pPr marL="742950" indent="-285750" eaLnBrk="0" hangingPunct="0">
              <a:defRPr sz="2800">
                <a:solidFill>
                  <a:schemeClr val="tx1"/>
                </a:solidFill>
                <a:latin typeface="Arial" charset="0"/>
                <a:cs typeface="Angsana New" pitchFamily="18" charset="-34"/>
              </a:defRPr>
            </a:lvl2pPr>
            <a:lvl3pPr marL="1143000" indent="-228600" eaLnBrk="0" hangingPunct="0">
              <a:defRPr sz="2800">
                <a:solidFill>
                  <a:schemeClr val="tx1"/>
                </a:solidFill>
                <a:latin typeface="Arial" charset="0"/>
                <a:cs typeface="Angsana New" pitchFamily="18" charset="-34"/>
              </a:defRPr>
            </a:lvl3pPr>
            <a:lvl4pPr marL="1600200" indent="-228600" eaLnBrk="0" hangingPunct="0">
              <a:defRPr sz="2800">
                <a:solidFill>
                  <a:schemeClr val="tx1"/>
                </a:solidFill>
                <a:latin typeface="Arial" charset="0"/>
                <a:cs typeface="Angsana New" pitchFamily="18" charset="-34"/>
              </a:defRPr>
            </a:lvl4pPr>
            <a:lvl5pPr marL="2057400" indent="-228600" eaLnBrk="0" hangingPunct="0">
              <a:defRPr sz="2800">
                <a:solidFill>
                  <a:schemeClr val="tx1"/>
                </a:solidFill>
                <a:latin typeface="Arial" charset="0"/>
                <a:cs typeface="Angsana New" pitchFamily="18" charset="-34"/>
              </a:defRPr>
            </a:lvl5pPr>
            <a:lvl6pPr marL="2514600" indent="-228600" eaLnBrk="0" fontAlgn="base" hangingPunct="0">
              <a:spcBef>
                <a:spcPct val="0"/>
              </a:spcBef>
              <a:spcAft>
                <a:spcPct val="0"/>
              </a:spcAft>
              <a:defRPr sz="2800">
                <a:solidFill>
                  <a:schemeClr val="tx1"/>
                </a:solidFill>
                <a:latin typeface="Arial" charset="0"/>
                <a:cs typeface="Angsana New" pitchFamily="18" charset="-34"/>
              </a:defRPr>
            </a:lvl6pPr>
            <a:lvl7pPr marL="2971800" indent="-228600" eaLnBrk="0" fontAlgn="base" hangingPunct="0">
              <a:spcBef>
                <a:spcPct val="0"/>
              </a:spcBef>
              <a:spcAft>
                <a:spcPct val="0"/>
              </a:spcAft>
              <a:defRPr sz="2800">
                <a:solidFill>
                  <a:schemeClr val="tx1"/>
                </a:solidFill>
                <a:latin typeface="Arial" charset="0"/>
                <a:cs typeface="Angsana New" pitchFamily="18" charset="-34"/>
              </a:defRPr>
            </a:lvl7pPr>
            <a:lvl8pPr marL="3429000" indent="-228600" eaLnBrk="0" fontAlgn="base" hangingPunct="0">
              <a:spcBef>
                <a:spcPct val="0"/>
              </a:spcBef>
              <a:spcAft>
                <a:spcPct val="0"/>
              </a:spcAft>
              <a:defRPr sz="2800">
                <a:solidFill>
                  <a:schemeClr val="tx1"/>
                </a:solidFill>
                <a:latin typeface="Arial" charset="0"/>
                <a:cs typeface="Angsana New" pitchFamily="18" charset="-34"/>
              </a:defRPr>
            </a:lvl8pPr>
            <a:lvl9pPr marL="3886200" indent="-228600" eaLnBrk="0" fontAlgn="base" hangingPunct="0">
              <a:spcBef>
                <a:spcPct val="0"/>
              </a:spcBef>
              <a:spcAft>
                <a:spcPct val="0"/>
              </a:spcAft>
              <a:defRPr sz="2800">
                <a:solidFill>
                  <a:schemeClr val="tx1"/>
                </a:solidFill>
                <a:latin typeface="Arial" charset="0"/>
                <a:cs typeface="Angsana New" pitchFamily="18" charset="-34"/>
              </a:defRPr>
            </a:lvl9pPr>
          </a:lstStyle>
          <a:p>
            <a:pPr eaLnBrk="1" hangingPunct="1"/>
            <a:r>
              <a:rPr lang="en-US" sz="2400">
                <a:latin typeface="Times New Roman" pitchFamily="18" charset="0"/>
              </a:rPr>
              <a:t>exhaust</a:t>
            </a:r>
          </a:p>
        </p:txBody>
      </p:sp>
      <p:sp>
        <p:nvSpPr>
          <p:cNvPr id="4101" name="Line 5"/>
          <p:cNvSpPr>
            <a:spLocks noChangeShapeType="1"/>
          </p:cNvSpPr>
          <p:nvPr/>
        </p:nvSpPr>
        <p:spPr bwMode="auto">
          <a:xfrm flipH="1">
            <a:off x="6934200" y="1066800"/>
            <a:ext cx="228600" cy="533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102" name="Text Box 6"/>
          <p:cNvSpPr txBox="1">
            <a:spLocks noChangeArrowheads="1"/>
          </p:cNvSpPr>
          <p:nvPr/>
        </p:nvSpPr>
        <p:spPr bwMode="auto">
          <a:xfrm>
            <a:off x="5257800" y="609600"/>
            <a:ext cx="9271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cs typeface="Angsana New" pitchFamily="18" charset="-34"/>
              </a:defRPr>
            </a:lvl1pPr>
            <a:lvl2pPr marL="742950" indent="-285750" eaLnBrk="0" hangingPunct="0">
              <a:defRPr sz="2800">
                <a:solidFill>
                  <a:schemeClr val="tx1"/>
                </a:solidFill>
                <a:latin typeface="Arial" charset="0"/>
                <a:cs typeface="Angsana New" pitchFamily="18" charset="-34"/>
              </a:defRPr>
            </a:lvl2pPr>
            <a:lvl3pPr marL="1143000" indent="-228600" eaLnBrk="0" hangingPunct="0">
              <a:defRPr sz="2800">
                <a:solidFill>
                  <a:schemeClr val="tx1"/>
                </a:solidFill>
                <a:latin typeface="Arial" charset="0"/>
                <a:cs typeface="Angsana New" pitchFamily="18" charset="-34"/>
              </a:defRPr>
            </a:lvl3pPr>
            <a:lvl4pPr marL="1600200" indent="-228600" eaLnBrk="0" hangingPunct="0">
              <a:defRPr sz="2800">
                <a:solidFill>
                  <a:schemeClr val="tx1"/>
                </a:solidFill>
                <a:latin typeface="Arial" charset="0"/>
                <a:cs typeface="Angsana New" pitchFamily="18" charset="-34"/>
              </a:defRPr>
            </a:lvl4pPr>
            <a:lvl5pPr marL="2057400" indent="-228600" eaLnBrk="0" hangingPunct="0">
              <a:defRPr sz="2800">
                <a:solidFill>
                  <a:schemeClr val="tx1"/>
                </a:solidFill>
                <a:latin typeface="Arial" charset="0"/>
                <a:cs typeface="Angsana New" pitchFamily="18" charset="-34"/>
              </a:defRPr>
            </a:lvl5pPr>
            <a:lvl6pPr marL="2514600" indent="-228600" eaLnBrk="0" fontAlgn="base" hangingPunct="0">
              <a:spcBef>
                <a:spcPct val="0"/>
              </a:spcBef>
              <a:spcAft>
                <a:spcPct val="0"/>
              </a:spcAft>
              <a:defRPr sz="2800">
                <a:solidFill>
                  <a:schemeClr val="tx1"/>
                </a:solidFill>
                <a:latin typeface="Arial" charset="0"/>
                <a:cs typeface="Angsana New" pitchFamily="18" charset="-34"/>
              </a:defRPr>
            </a:lvl6pPr>
            <a:lvl7pPr marL="2971800" indent="-228600" eaLnBrk="0" fontAlgn="base" hangingPunct="0">
              <a:spcBef>
                <a:spcPct val="0"/>
              </a:spcBef>
              <a:spcAft>
                <a:spcPct val="0"/>
              </a:spcAft>
              <a:defRPr sz="2800">
                <a:solidFill>
                  <a:schemeClr val="tx1"/>
                </a:solidFill>
                <a:latin typeface="Arial" charset="0"/>
                <a:cs typeface="Angsana New" pitchFamily="18" charset="-34"/>
              </a:defRPr>
            </a:lvl7pPr>
            <a:lvl8pPr marL="3429000" indent="-228600" eaLnBrk="0" fontAlgn="base" hangingPunct="0">
              <a:spcBef>
                <a:spcPct val="0"/>
              </a:spcBef>
              <a:spcAft>
                <a:spcPct val="0"/>
              </a:spcAft>
              <a:defRPr sz="2800">
                <a:solidFill>
                  <a:schemeClr val="tx1"/>
                </a:solidFill>
                <a:latin typeface="Arial" charset="0"/>
                <a:cs typeface="Angsana New" pitchFamily="18" charset="-34"/>
              </a:defRPr>
            </a:lvl8pPr>
            <a:lvl9pPr marL="3886200" indent="-228600" eaLnBrk="0" fontAlgn="base" hangingPunct="0">
              <a:spcBef>
                <a:spcPct val="0"/>
              </a:spcBef>
              <a:spcAft>
                <a:spcPct val="0"/>
              </a:spcAft>
              <a:defRPr sz="2800">
                <a:solidFill>
                  <a:schemeClr val="tx1"/>
                </a:solidFill>
                <a:latin typeface="Arial" charset="0"/>
                <a:cs typeface="Angsana New" pitchFamily="18" charset="-34"/>
              </a:defRPr>
            </a:lvl9pPr>
          </a:lstStyle>
          <a:p>
            <a:pPr eaLnBrk="1" hangingPunct="1"/>
            <a:r>
              <a:rPr lang="en-US" sz="2400">
                <a:latin typeface="Times New Roman" pitchFamily="18" charset="0"/>
              </a:rPr>
              <a:t>intake</a:t>
            </a:r>
          </a:p>
        </p:txBody>
      </p:sp>
      <p:sp>
        <p:nvSpPr>
          <p:cNvPr id="4103" name="Line 7"/>
          <p:cNvSpPr>
            <a:spLocks noChangeShapeType="1"/>
          </p:cNvSpPr>
          <p:nvPr/>
        </p:nvSpPr>
        <p:spPr bwMode="auto">
          <a:xfrm>
            <a:off x="5867400" y="1143000"/>
            <a:ext cx="228600" cy="304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pic>
        <p:nvPicPr>
          <p:cNvPr id="4104" name="Picture 8"/>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62000" y="1295400"/>
            <a:ext cx="4286250" cy="5200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05" name="Text Box 9"/>
          <p:cNvSpPr txBox="1">
            <a:spLocks noChangeArrowheads="1"/>
          </p:cNvSpPr>
          <p:nvPr/>
        </p:nvSpPr>
        <p:spPr bwMode="auto">
          <a:xfrm>
            <a:off x="6994525" y="5908675"/>
            <a:ext cx="2012950" cy="4572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cs typeface="Angsana New" pitchFamily="18" charset="-34"/>
              </a:defRPr>
            </a:lvl1pPr>
            <a:lvl2pPr marL="742950" indent="-285750" eaLnBrk="0" hangingPunct="0">
              <a:defRPr sz="2800">
                <a:solidFill>
                  <a:schemeClr val="tx1"/>
                </a:solidFill>
                <a:latin typeface="Arial" charset="0"/>
                <a:cs typeface="Angsana New" pitchFamily="18" charset="-34"/>
              </a:defRPr>
            </a:lvl2pPr>
            <a:lvl3pPr marL="1143000" indent="-228600" eaLnBrk="0" hangingPunct="0">
              <a:defRPr sz="2800">
                <a:solidFill>
                  <a:schemeClr val="tx1"/>
                </a:solidFill>
                <a:latin typeface="Arial" charset="0"/>
                <a:cs typeface="Angsana New" pitchFamily="18" charset="-34"/>
              </a:defRPr>
            </a:lvl3pPr>
            <a:lvl4pPr marL="1600200" indent="-228600" eaLnBrk="0" hangingPunct="0">
              <a:defRPr sz="2800">
                <a:solidFill>
                  <a:schemeClr val="tx1"/>
                </a:solidFill>
                <a:latin typeface="Arial" charset="0"/>
                <a:cs typeface="Angsana New" pitchFamily="18" charset="-34"/>
              </a:defRPr>
            </a:lvl4pPr>
            <a:lvl5pPr marL="2057400" indent="-228600" eaLnBrk="0" hangingPunct="0">
              <a:defRPr sz="2800">
                <a:solidFill>
                  <a:schemeClr val="tx1"/>
                </a:solidFill>
                <a:latin typeface="Arial" charset="0"/>
                <a:cs typeface="Angsana New" pitchFamily="18" charset="-34"/>
              </a:defRPr>
            </a:lvl5pPr>
            <a:lvl6pPr marL="2514600" indent="-228600" eaLnBrk="0" fontAlgn="base" hangingPunct="0">
              <a:spcBef>
                <a:spcPct val="0"/>
              </a:spcBef>
              <a:spcAft>
                <a:spcPct val="0"/>
              </a:spcAft>
              <a:defRPr sz="2800">
                <a:solidFill>
                  <a:schemeClr val="tx1"/>
                </a:solidFill>
                <a:latin typeface="Arial" charset="0"/>
                <a:cs typeface="Angsana New" pitchFamily="18" charset="-34"/>
              </a:defRPr>
            </a:lvl6pPr>
            <a:lvl7pPr marL="2971800" indent="-228600" eaLnBrk="0" fontAlgn="base" hangingPunct="0">
              <a:spcBef>
                <a:spcPct val="0"/>
              </a:spcBef>
              <a:spcAft>
                <a:spcPct val="0"/>
              </a:spcAft>
              <a:defRPr sz="2800">
                <a:solidFill>
                  <a:schemeClr val="tx1"/>
                </a:solidFill>
                <a:latin typeface="Arial" charset="0"/>
                <a:cs typeface="Angsana New" pitchFamily="18" charset="-34"/>
              </a:defRPr>
            </a:lvl7pPr>
            <a:lvl8pPr marL="3429000" indent="-228600" eaLnBrk="0" fontAlgn="base" hangingPunct="0">
              <a:spcBef>
                <a:spcPct val="0"/>
              </a:spcBef>
              <a:spcAft>
                <a:spcPct val="0"/>
              </a:spcAft>
              <a:defRPr sz="2800">
                <a:solidFill>
                  <a:schemeClr val="tx1"/>
                </a:solidFill>
                <a:latin typeface="Arial" charset="0"/>
                <a:cs typeface="Angsana New" pitchFamily="18" charset="-34"/>
              </a:defRPr>
            </a:lvl8pPr>
            <a:lvl9pPr marL="3886200" indent="-228600" eaLnBrk="0" fontAlgn="base" hangingPunct="0">
              <a:spcBef>
                <a:spcPct val="0"/>
              </a:spcBef>
              <a:spcAft>
                <a:spcPct val="0"/>
              </a:spcAft>
              <a:defRPr sz="2800">
                <a:solidFill>
                  <a:schemeClr val="tx1"/>
                </a:solidFill>
                <a:latin typeface="Arial" charset="0"/>
                <a:cs typeface="Angsana New" pitchFamily="18" charset="-34"/>
              </a:defRPr>
            </a:lvl9pPr>
          </a:lstStyle>
          <a:p>
            <a:pPr eaLnBrk="1" hangingPunct="1"/>
            <a:r>
              <a:rPr lang="en-US" sz="2400">
                <a:latin typeface="Times New Roman" pitchFamily="18" charset="0"/>
              </a:rPr>
              <a:t>                        </a:t>
            </a:r>
          </a:p>
        </p:txBody>
      </p:sp>
    </p:spTree>
    <p:extLst>
      <p:ext uri="{BB962C8B-B14F-4D97-AF65-F5344CB8AC3E}">
        <p14:creationId xmlns="" xmlns:p14="http://schemas.microsoft.com/office/powerpoint/2010/main" val="32209205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pPr eaLnBrk="1" hangingPunct="1"/>
            <a:fld id="{02F083CB-EDDF-46CB-98A1-BD7E4EA75ABF}" type="slidenum">
              <a:rPr lang="en-US" sz="1400"/>
              <a:pPr eaLnBrk="1" hangingPunct="1"/>
              <a:t>64</a:t>
            </a:fld>
            <a:endParaRPr lang="en-US" sz="1400"/>
          </a:p>
        </p:txBody>
      </p:sp>
      <p:sp>
        <p:nvSpPr>
          <p:cNvPr id="31747" name="Rectangle 2"/>
          <p:cNvSpPr>
            <a:spLocks noGrp="1" noChangeArrowheads="1"/>
          </p:cNvSpPr>
          <p:nvPr>
            <p:ph type="title"/>
          </p:nvPr>
        </p:nvSpPr>
        <p:spPr>
          <a:xfrm>
            <a:off x="609600" y="0"/>
            <a:ext cx="7772400" cy="1143000"/>
          </a:xfrm>
        </p:spPr>
        <p:txBody>
          <a:bodyPr/>
          <a:lstStyle/>
          <a:p>
            <a:pPr eaLnBrk="1" hangingPunct="1"/>
            <a:r>
              <a:rPr lang="en-US" smtClean="0"/>
              <a:t>Diesel Animation </a:t>
            </a:r>
          </a:p>
        </p:txBody>
      </p:sp>
      <p:pic>
        <p:nvPicPr>
          <p:cNvPr id="31748" name="Picture 5" descr="diesel">
            <a:hlinkClick r:id="rId2"/>
          </p:cNvPr>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3429000" y="1257300"/>
            <a:ext cx="3771900" cy="560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8420680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pPr eaLnBrk="1" hangingPunct="1"/>
            <a:fld id="{B3BCEA5E-EB10-4DF2-B31E-A12FE63DE107}" type="slidenum">
              <a:rPr lang="en-US" sz="1400"/>
              <a:pPr eaLnBrk="1" hangingPunct="1"/>
              <a:t>65</a:t>
            </a:fld>
            <a:endParaRPr lang="en-US" sz="1400"/>
          </a:p>
        </p:txBody>
      </p:sp>
      <p:sp>
        <p:nvSpPr>
          <p:cNvPr id="32771" name="Rectangle 2"/>
          <p:cNvSpPr>
            <a:spLocks noGrp="1" noChangeArrowheads="1"/>
          </p:cNvSpPr>
          <p:nvPr>
            <p:ph type="title"/>
          </p:nvPr>
        </p:nvSpPr>
        <p:spPr/>
        <p:txBody>
          <a:bodyPr/>
          <a:lstStyle/>
          <a:p>
            <a:pPr eaLnBrk="1" hangingPunct="1"/>
            <a:r>
              <a:rPr lang="en-US" smtClean="0"/>
              <a:t>Diesel 2 stroke</a:t>
            </a:r>
          </a:p>
        </p:txBody>
      </p:sp>
      <p:pic>
        <p:nvPicPr>
          <p:cNvPr id="32772" name="Picture 6" descr="diesel-two-strok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276600" y="1371600"/>
            <a:ext cx="4327525"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74011770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14500" y="1095375"/>
            <a:ext cx="5429250" cy="3333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915" name="CasellaDiTesto 4"/>
          <p:cNvSpPr txBox="1">
            <a:spLocks noChangeArrowheads="1"/>
          </p:cNvSpPr>
          <p:nvPr/>
        </p:nvSpPr>
        <p:spPr bwMode="auto">
          <a:xfrm>
            <a:off x="1143000" y="4500563"/>
            <a:ext cx="7572375" cy="2062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n-US" sz="1600" b="1" i="1">
                <a:latin typeface="Arial" charset="0"/>
                <a:cs typeface="Arial" charset="0"/>
              </a:rPr>
              <a:t>Two-stroke cycle</a:t>
            </a:r>
          </a:p>
          <a:p>
            <a:pPr algn="just" eaLnBrk="1" hangingPunct="1"/>
            <a:endParaRPr lang="en-US" sz="1600">
              <a:latin typeface="Arial" charset="0"/>
              <a:cs typeface="Arial" charset="0"/>
            </a:endParaRPr>
          </a:p>
          <a:p>
            <a:pPr algn="just" eaLnBrk="1" hangingPunct="1">
              <a:buFont typeface="Wingdings" pitchFamily="2" charset="2"/>
              <a:buChar char="Ø"/>
            </a:pPr>
            <a:r>
              <a:rPr lang="en-US" sz="1600">
                <a:latin typeface="Arial" charset="0"/>
                <a:cs typeface="Arial" charset="0"/>
              </a:rPr>
              <a:t>Gas exchange occurs between the working cycles by scavenging the exhaust gases with a fresh cylinder charge</a:t>
            </a:r>
          </a:p>
          <a:p>
            <a:pPr algn="just" eaLnBrk="1" hangingPunct="1">
              <a:buFont typeface="Wingdings" pitchFamily="2" charset="2"/>
              <a:buChar char="Ø"/>
            </a:pPr>
            <a:r>
              <a:rPr lang="en-US" sz="1600">
                <a:latin typeface="Arial" charset="0"/>
                <a:cs typeface="Arial" charset="0"/>
              </a:rPr>
              <a:t> Control mostly via intake end exhaust ports</a:t>
            </a:r>
          </a:p>
          <a:p>
            <a:pPr algn="just" eaLnBrk="1" hangingPunct="1">
              <a:buFont typeface="Wingdings" pitchFamily="2" charset="2"/>
              <a:buChar char="Ø"/>
            </a:pPr>
            <a:r>
              <a:rPr lang="en-US" sz="1600">
                <a:latin typeface="Arial" charset="0"/>
                <a:cs typeface="Arial" charset="0"/>
              </a:rPr>
              <a:t>In contrast to the four-stroke cycle , no valve train is necessary, but a blower is need for scavenging air</a:t>
            </a:r>
          </a:p>
          <a:p>
            <a:pPr algn="just" eaLnBrk="1" hangingPunct="1"/>
            <a:endParaRPr lang="en-US" sz="1600">
              <a:latin typeface="Arial" charset="0"/>
              <a:cs typeface="Arial" charset="0"/>
            </a:endParaRPr>
          </a:p>
        </p:txBody>
      </p:sp>
      <p:sp>
        <p:nvSpPr>
          <p:cNvPr id="38916" name="CasellaDiTesto 5"/>
          <p:cNvSpPr txBox="1">
            <a:spLocks noChangeArrowheads="1"/>
          </p:cNvSpPr>
          <p:nvPr/>
        </p:nvSpPr>
        <p:spPr bwMode="auto">
          <a:xfrm>
            <a:off x="1071563" y="500063"/>
            <a:ext cx="2786062" cy="430212"/>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n-US" sz="2200" b="1" i="1">
                <a:latin typeface="Arial" charset="0"/>
                <a:cs typeface="Arial" charset="0"/>
              </a:rPr>
              <a:t>Two-stroke cycle</a:t>
            </a:r>
          </a:p>
        </p:txBody>
      </p:sp>
    </p:spTree>
    <p:extLst>
      <p:ext uri="{BB962C8B-B14F-4D97-AF65-F5344CB8AC3E}">
        <p14:creationId xmlns="" xmlns:p14="http://schemas.microsoft.com/office/powerpoint/2010/main" val="17224920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304800" y="0"/>
            <a:ext cx="7772400" cy="1143000"/>
          </a:xfrm>
        </p:spPr>
        <p:txBody>
          <a:bodyPr/>
          <a:lstStyle/>
          <a:p>
            <a:pPr algn="l" eaLnBrk="1" hangingPunct="1"/>
            <a:r>
              <a:rPr lang="en-US" u="sng" smtClean="0"/>
              <a:t>2-StrokeEngines</a:t>
            </a:r>
          </a:p>
        </p:txBody>
      </p:sp>
      <p:pic>
        <p:nvPicPr>
          <p:cNvPr id="1029" name="Picture 3" descr="twostroke"/>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990600" y="1600200"/>
            <a:ext cx="3322638" cy="431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0" name="Text Box 4"/>
          <p:cNvSpPr txBox="1">
            <a:spLocks noChangeArrowheads="1"/>
          </p:cNvSpPr>
          <p:nvPr/>
        </p:nvSpPr>
        <p:spPr bwMode="auto">
          <a:xfrm>
            <a:off x="1981200" y="6019800"/>
            <a:ext cx="11826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cs typeface="Angsana New" pitchFamily="18" charset="-34"/>
              </a:defRPr>
            </a:lvl1pPr>
            <a:lvl2pPr marL="742950" indent="-285750" eaLnBrk="0" hangingPunct="0">
              <a:defRPr sz="2800">
                <a:solidFill>
                  <a:schemeClr val="tx1"/>
                </a:solidFill>
                <a:latin typeface="Arial" charset="0"/>
                <a:cs typeface="Angsana New" pitchFamily="18" charset="-34"/>
              </a:defRPr>
            </a:lvl2pPr>
            <a:lvl3pPr marL="1143000" indent="-228600" eaLnBrk="0" hangingPunct="0">
              <a:defRPr sz="2800">
                <a:solidFill>
                  <a:schemeClr val="tx1"/>
                </a:solidFill>
                <a:latin typeface="Arial" charset="0"/>
                <a:cs typeface="Angsana New" pitchFamily="18" charset="-34"/>
              </a:defRPr>
            </a:lvl3pPr>
            <a:lvl4pPr marL="1600200" indent="-228600" eaLnBrk="0" hangingPunct="0">
              <a:defRPr sz="2800">
                <a:solidFill>
                  <a:schemeClr val="tx1"/>
                </a:solidFill>
                <a:latin typeface="Arial" charset="0"/>
                <a:cs typeface="Angsana New" pitchFamily="18" charset="-34"/>
              </a:defRPr>
            </a:lvl4pPr>
            <a:lvl5pPr marL="2057400" indent="-228600" eaLnBrk="0" hangingPunct="0">
              <a:defRPr sz="2800">
                <a:solidFill>
                  <a:schemeClr val="tx1"/>
                </a:solidFill>
                <a:latin typeface="Arial" charset="0"/>
                <a:cs typeface="Angsana New" pitchFamily="18" charset="-34"/>
              </a:defRPr>
            </a:lvl5pPr>
            <a:lvl6pPr marL="2514600" indent="-228600" eaLnBrk="0" fontAlgn="base" hangingPunct="0">
              <a:spcBef>
                <a:spcPct val="0"/>
              </a:spcBef>
              <a:spcAft>
                <a:spcPct val="0"/>
              </a:spcAft>
              <a:defRPr sz="2800">
                <a:solidFill>
                  <a:schemeClr val="tx1"/>
                </a:solidFill>
                <a:latin typeface="Arial" charset="0"/>
                <a:cs typeface="Angsana New" pitchFamily="18" charset="-34"/>
              </a:defRPr>
            </a:lvl6pPr>
            <a:lvl7pPr marL="2971800" indent="-228600" eaLnBrk="0" fontAlgn="base" hangingPunct="0">
              <a:spcBef>
                <a:spcPct val="0"/>
              </a:spcBef>
              <a:spcAft>
                <a:spcPct val="0"/>
              </a:spcAft>
              <a:defRPr sz="2800">
                <a:solidFill>
                  <a:schemeClr val="tx1"/>
                </a:solidFill>
                <a:latin typeface="Arial" charset="0"/>
                <a:cs typeface="Angsana New" pitchFamily="18" charset="-34"/>
              </a:defRPr>
            </a:lvl7pPr>
            <a:lvl8pPr marL="3429000" indent="-228600" eaLnBrk="0" fontAlgn="base" hangingPunct="0">
              <a:spcBef>
                <a:spcPct val="0"/>
              </a:spcBef>
              <a:spcAft>
                <a:spcPct val="0"/>
              </a:spcAft>
              <a:defRPr sz="2800">
                <a:solidFill>
                  <a:schemeClr val="tx1"/>
                </a:solidFill>
                <a:latin typeface="Arial" charset="0"/>
                <a:cs typeface="Angsana New" pitchFamily="18" charset="-34"/>
              </a:defRPr>
            </a:lvl8pPr>
            <a:lvl9pPr marL="3886200" indent="-228600" eaLnBrk="0" fontAlgn="base" hangingPunct="0">
              <a:spcBef>
                <a:spcPct val="0"/>
              </a:spcBef>
              <a:spcAft>
                <a:spcPct val="0"/>
              </a:spcAft>
              <a:defRPr sz="2800">
                <a:solidFill>
                  <a:schemeClr val="tx1"/>
                </a:solidFill>
                <a:latin typeface="Arial" charset="0"/>
                <a:cs typeface="Angsana New" pitchFamily="18" charset="-34"/>
              </a:defRPr>
            </a:lvl9pPr>
          </a:lstStyle>
          <a:p>
            <a:pPr eaLnBrk="1" hangingPunct="1"/>
            <a:r>
              <a:rPr lang="en-US" sz="2400">
                <a:solidFill>
                  <a:schemeClr val="accent2"/>
                </a:solidFill>
                <a:latin typeface="Times New Roman" pitchFamily="18" charset="0"/>
              </a:rPr>
              <a:t>2-stroke</a:t>
            </a:r>
          </a:p>
        </p:txBody>
      </p:sp>
      <p:sp>
        <p:nvSpPr>
          <p:cNvPr id="1031" name="Text Box 5"/>
          <p:cNvSpPr txBox="1">
            <a:spLocks noChangeArrowheads="1"/>
          </p:cNvSpPr>
          <p:nvPr/>
        </p:nvSpPr>
        <p:spPr bwMode="auto">
          <a:xfrm>
            <a:off x="3124200" y="5791200"/>
            <a:ext cx="1539875" cy="4572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Angsana New" pitchFamily="18" charset="-34"/>
              </a:defRPr>
            </a:lvl1pPr>
            <a:lvl2pPr marL="742950" indent="-285750" eaLnBrk="0" hangingPunct="0">
              <a:defRPr sz="2800">
                <a:solidFill>
                  <a:schemeClr val="tx1"/>
                </a:solidFill>
                <a:latin typeface="Arial" charset="0"/>
                <a:cs typeface="Angsana New" pitchFamily="18" charset="-34"/>
              </a:defRPr>
            </a:lvl2pPr>
            <a:lvl3pPr marL="1143000" indent="-228600" eaLnBrk="0" hangingPunct="0">
              <a:defRPr sz="2800">
                <a:solidFill>
                  <a:schemeClr val="tx1"/>
                </a:solidFill>
                <a:latin typeface="Arial" charset="0"/>
                <a:cs typeface="Angsana New" pitchFamily="18" charset="-34"/>
              </a:defRPr>
            </a:lvl3pPr>
            <a:lvl4pPr marL="1600200" indent="-228600" eaLnBrk="0" hangingPunct="0">
              <a:defRPr sz="2800">
                <a:solidFill>
                  <a:schemeClr val="tx1"/>
                </a:solidFill>
                <a:latin typeface="Arial" charset="0"/>
                <a:cs typeface="Angsana New" pitchFamily="18" charset="-34"/>
              </a:defRPr>
            </a:lvl4pPr>
            <a:lvl5pPr marL="2057400" indent="-228600" eaLnBrk="0" hangingPunct="0">
              <a:defRPr sz="2800">
                <a:solidFill>
                  <a:schemeClr val="tx1"/>
                </a:solidFill>
                <a:latin typeface="Arial" charset="0"/>
                <a:cs typeface="Angsana New" pitchFamily="18" charset="-34"/>
              </a:defRPr>
            </a:lvl5pPr>
            <a:lvl6pPr marL="2514600" indent="-228600" eaLnBrk="0" fontAlgn="base" hangingPunct="0">
              <a:spcBef>
                <a:spcPct val="0"/>
              </a:spcBef>
              <a:spcAft>
                <a:spcPct val="0"/>
              </a:spcAft>
              <a:defRPr sz="2800">
                <a:solidFill>
                  <a:schemeClr val="tx1"/>
                </a:solidFill>
                <a:latin typeface="Arial" charset="0"/>
                <a:cs typeface="Angsana New" pitchFamily="18" charset="-34"/>
              </a:defRPr>
            </a:lvl6pPr>
            <a:lvl7pPr marL="2971800" indent="-228600" eaLnBrk="0" fontAlgn="base" hangingPunct="0">
              <a:spcBef>
                <a:spcPct val="0"/>
              </a:spcBef>
              <a:spcAft>
                <a:spcPct val="0"/>
              </a:spcAft>
              <a:defRPr sz="2800">
                <a:solidFill>
                  <a:schemeClr val="tx1"/>
                </a:solidFill>
                <a:latin typeface="Arial" charset="0"/>
                <a:cs typeface="Angsana New" pitchFamily="18" charset="-34"/>
              </a:defRPr>
            </a:lvl7pPr>
            <a:lvl8pPr marL="3429000" indent="-228600" eaLnBrk="0" fontAlgn="base" hangingPunct="0">
              <a:spcBef>
                <a:spcPct val="0"/>
              </a:spcBef>
              <a:spcAft>
                <a:spcPct val="0"/>
              </a:spcAft>
              <a:defRPr sz="2800">
                <a:solidFill>
                  <a:schemeClr val="tx1"/>
                </a:solidFill>
                <a:latin typeface="Arial" charset="0"/>
                <a:cs typeface="Angsana New" pitchFamily="18" charset="-34"/>
              </a:defRPr>
            </a:lvl8pPr>
            <a:lvl9pPr marL="3886200" indent="-228600" eaLnBrk="0" fontAlgn="base" hangingPunct="0">
              <a:spcBef>
                <a:spcPct val="0"/>
              </a:spcBef>
              <a:spcAft>
                <a:spcPct val="0"/>
              </a:spcAft>
              <a:defRPr sz="2800">
                <a:solidFill>
                  <a:schemeClr val="tx1"/>
                </a:solidFill>
                <a:latin typeface="Arial" charset="0"/>
                <a:cs typeface="Angsana New" pitchFamily="18" charset="-34"/>
              </a:defRPr>
            </a:lvl9pPr>
          </a:lstStyle>
          <a:p>
            <a:pPr eaLnBrk="1" hangingPunct="1"/>
            <a:endParaRPr lang="en-US" sz="2400">
              <a:latin typeface="Times New Roman" pitchFamily="18" charset="0"/>
            </a:endParaRPr>
          </a:p>
        </p:txBody>
      </p:sp>
      <p:sp>
        <p:nvSpPr>
          <p:cNvPr id="1032" name="Text Box 6"/>
          <p:cNvSpPr txBox="1">
            <a:spLocks noChangeArrowheads="1"/>
          </p:cNvSpPr>
          <p:nvPr/>
        </p:nvSpPr>
        <p:spPr bwMode="auto">
          <a:xfrm>
            <a:off x="6477000" y="6324600"/>
            <a:ext cx="1447800" cy="4572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Angsana New" pitchFamily="18" charset="-34"/>
              </a:defRPr>
            </a:lvl1pPr>
            <a:lvl2pPr marL="742950" indent="-285750" eaLnBrk="0" hangingPunct="0">
              <a:defRPr sz="2800">
                <a:solidFill>
                  <a:schemeClr val="tx1"/>
                </a:solidFill>
                <a:latin typeface="Arial" charset="0"/>
                <a:cs typeface="Angsana New" pitchFamily="18" charset="-34"/>
              </a:defRPr>
            </a:lvl2pPr>
            <a:lvl3pPr marL="1143000" indent="-228600" eaLnBrk="0" hangingPunct="0">
              <a:defRPr sz="2800">
                <a:solidFill>
                  <a:schemeClr val="tx1"/>
                </a:solidFill>
                <a:latin typeface="Arial" charset="0"/>
                <a:cs typeface="Angsana New" pitchFamily="18" charset="-34"/>
              </a:defRPr>
            </a:lvl3pPr>
            <a:lvl4pPr marL="1600200" indent="-228600" eaLnBrk="0" hangingPunct="0">
              <a:defRPr sz="2800">
                <a:solidFill>
                  <a:schemeClr val="tx1"/>
                </a:solidFill>
                <a:latin typeface="Arial" charset="0"/>
                <a:cs typeface="Angsana New" pitchFamily="18" charset="-34"/>
              </a:defRPr>
            </a:lvl4pPr>
            <a:lvl5pPr marL="2057400" indent="-228600" eaLnBrk="0" hangingPunct="0">
              <a:defRPr sz="2800">
                <a:solidFill>
                  <a:schemeClr val="tx1"/>
                </a:solidFill>
                <a:latin typeface="Arial" charset="0"/>
                <a:cs typeface="Angsana New" pitchFamily="18" charset="-34"/>
              </a:defRPr>
            </a:lvl5pPr>
            <a:lvl6pPr marL="2514600" indent="-228600" eaLnBrk="0" fontAlgn="base" hangingPunct="0">
              <a:spcBef>
                <a:spcPct val="0"/>
              </a:spcBef>
              <a:spcAft>
                <a:spcPct val="0"/>
              </a:spcAft>
              <a:defRPr sz="2800">
                <a:solidFill>
                  <a:schemeClr val="tx1"/>
                </a:solidFill>
                <a:latin typeface="Arial" charset="0"/>
                <a:cs typeface="Angsana New" pitchFamily="18" charset="-34"/>
              </a:defRPr>
            </a:lvl6pPr>
            <a:lvl7pPr marL="2971800" indent="-228600" eaLnBrk="0" fontAlgn="base" hangingPunct="0">
              <a:spcBef>
                <a:spcPct val="0"/>
              </a:spcBef>
              <a:spcAft>
                <a:spcPct val="0"/>
              </a:spcAft>
              <a:defRPr sz="2800">
                <a:solidFill>
                  <a:schemeClr val="tx1"/>
                </a:solidFill>
                <a:latin typeface="Arial" charset="0"/>
                <a:cs typeface="Angsana New" pitchFamily="18" charset="-34"/>
              </a:defRPr>
            </a:lvl7pPr>
            <a:lvl8pPr marL="3429000" indent="-228600" eaLnBrk="0" fontAlgn="base" hangingPunct="0">
              <a:spcBef>
                <a:spcPct val="0"/>
              </a:spcBef>
              <a:spcAft>
                <a:spcPct val="0"/>
              </a:spcAft>
              <a:defRPr sz="2800">
                <a:solidFill>
                  <a:schemeClr val="tx1"/>
                </a:solidFill>
                <a:latin typeface="Arial" charset="0"/>
                <a:cs typeface="Angsana New" pitchFamily="18" charset="-34"/>
              </a:defRPr>
            </a:lvl8pPr>
            <a:lvl9pPr marL="3886200" indent="-228600" eaLnBrk="0" fontAlgn="base" hangingPunct="0">
              <a:spcBef>
                <a:spcPct val="0"/>
              </a:spcBef>
              <a:spcAft>
                <a:spcPct val="0"/>
              </a:spcAft>
              <a:defRPr sz="2800">
                <a:solidFill>
                  <a:schemeClr val="tx1"/>
                </a:solidFill>
                <a:latin typeface="Arial" charset="0"/>
                <a:cs typeface="Angsana New" pitchFamily="18" charset="-34"/>
              </a:defRPr>
            </a:lvl9pPr>
          </a:lstStyle>
          <a:p>
            <a:pPr eaLnBrk="1" hangingPunct="1"/>
            <a:endParaRPr lang="en-US" sz="2400">
              <a:latin typeface="Times New Roman" pitchFamily="18" charset="0"/>
            </a:endParaRPr>
          </a:p>
        </p:txBody>
      </p:sp>
      <p:sp>
        <p:nvSpPr>
          <p:cNvPr id="1033" name="Text Box 7"/>
          <p:cNvSpPr txBox="1">
            <a:spLocks noChangeArrowheads="1"/>
          </p:cNvSpPr>
          <p:nvPr/>
        </p:nvSpPr>
        <p:spPr bwMode="auto">
          <a:xfrm>
            <a:off x="593725" y="5146675"/>
            <a:ext cx="911225"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cs typeface="Angsana New" pitchFamily="18" charset="-34"/>
              </a:defRPr>
            </a:lvl1pPr>
            <a:lvl2pPr marL="742950" indent="-285750" eaLnBrk="0" hangingPunct="0">
              <a:defRPr sz="2800">
                <a:solidFill>
                  <a:schemeClr val="tx1"/>
                </a:solidFill>
                <a:latin typeface="Arial" charset="0"/>
                <a:cs typeface="Angsana New" pitchFamily="18" charset="-34"/>
              </a:defRPr>
            </a:lvl2pPr>
            <a:lvl3pPr marL="1143000" indent="-228600" eaLnBrk="0" hangingPunct="0">
              <a:defRPr sz="2800">
                <a:solidFill>
                  <a:schemeClr val="tx1"/>
                </a:solidFill>
                <a:latin typeface="Arial" charset="0"/>
                <a:cs typeface="Angsana New" pitchFamily="18" charset="-34"/>
              </a:defRPr>
            </a:lvl3pPr>
            <a:lvl4pPr marL="1600200" indent="-228600" eaLnBrk="0" hangingPunct="0">
              <a:defRPr sz="2800">
                <a:solidFill>
                  <a:schemeClr val="tx1"/>
                </a:solidFill>
                <a:latin typeface="Arial" charset="0"/>
                <a:cs typeface="Angsana New" pitchFamily="18" charset="-34"/>
              </a:defRPr>
            </a:lvl4pPr>
            <a:lvl5pPr marL="2057400" indent="-228600" eaLnBrk="0" hangingPunct="0">
              <a:defRPr sz="2800">
                <a:solidFill>
                  <a:schemeClr val="tx1"/>
                </a:solidFill>
                <a:latin typeface="Arial" charset="0"/>
                <a:cs typeface="Angsana New" pitchFamily="18" charset="-34"/>
              </a:defRPr>
            </a:lvl5pPr>
            <a:lvl6pPr marL="2514600" indent="-228600" eaLnBrk="0" fontAlgn="base" hangingPunct="0">
              <a:spcBef>
                <a:spcPct val="0"/>
              </a:spcBef>
              <a:spcAft>
                <a:spcPct val="0"/>
              </a:spcAft>
              <a:defRPr sz="2800">
                <a:solidFill>
                  <a:schemeClr val="tx1"/>
                </a:solidFill>
                <a:latin typeface="Arial" charset="0"/>
                <a:cs typeface="Angsana New" pitchFamily="18" charset="-34"/>
              </a:defRPr>
            </a:lvl6pPr>
            <a:lvl7pPr marL="2971800" indent="-228600" eaLnBrk="0" fontAlgn="base" hangingPunct="0">
              <a:spcBef>
                <a:spcPct val="0"/>
              </a:spcBef>
              <a:spcAft>
                <a:spcPct val="0"/>
              </a:spcAft>
              <a:defRPr sz="2800">
                <a:solidFill>
                  <a:schemeClr val="tx1"/>
                </a:solidFill>
                <a:latin typeface="Arial" charset="0"/>
                <a:cs typeface="Angsana New" pitchFamily="18" charset="-34"/>
              </a:defRPr>
            </a:lvl7pPr>
            <a:lvl8pPr marL="3429000" indent="-228600" eaLnBrk="0" fontAlgn="base" hangingPunct="0">
              <a:spcBef>
                <a:spcPct val="0"/>
              </a:spcBef>
              <a:spcAft>
                <a:spcPct val="0"/>
              </a:spcAft>
              <a:defRPr sz="2800">
                <a:solidFill>
                  <a:schemeClr val="tx1"/>
                </a:solidFill>
                <a:latin typeface="Arial" charset="0"/>
                <a:cs typeface="Angsana New" pitchFamily="18" charset="-34"/>
              </a:defRPr>
            </a:lvl8pPr>
            <a:lvl9pPr marL="3886200" indent="-228600" eaLnBrk="0" fontAlgn="base" hangingPunct="0">
              <a:spcBef>
                <a:spcPct val="0"/>
              </a:spcBef>
              <a:spcAft>
                <a:spcPct val="0"/>
              </a:spcAft>
              <a:defRPr sz="2800">
                <a:solidFill>
                  <a:schemeClr val="tx1"/>
                </a:solidFill>
                <a:latin typeface="Arial" charset="0"/>
                <a:cs typeface="Angsana New" pitchFamily="18" charset="-34"/>
              </a:defRPr>
            </a:lvl9pPr>
          </a:lstStyle>
          <a:p>
            <a:pPr eaLnBrk="1" hangingPunct="1"/>
            <a:r>
              <a:rPr lang="en-US" sz="2400">
                <a:latin typeface="Times New Roman" pitchFamily="18" charset="0"/>
              </a:rPr>
              <a:t>Reed</a:t>
            </a:r>
          </a:p>
          <a:p>
            <a:pPr eaLnBrk="1" hangingPunct="1"/>
            <a:r>
              <a:rPr lang="en-US" sz="2400">
                <a:latin typeface="Times New Roman" pitchFamily="18" charset="0"/>
              </a:rPr>
              <a:t>Valve</a:t>
            </a:r>
          </a:p>
        </p:txBody>
      </p:sp>
      <p:sp>
        <p:nvSpPr>
          <p:cNvPr id="1034" name="Line 8"/>
          <p:cNvSpPr>
            <a:spLocks noChangeShapeType="1"/>
          </p:cNvSpPr>
          <p:nvPr/>
        </p:nvSpPr>
        <p:spPr bwMode="auto">
          <a:xfrm flipV="1">
            <a:off x="990600" y="4953000"/>
            <a:ext cx="304800" cy="228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035" name="Text Box 9"/>
          <p:cNvSpPr txBox="1">
            <a:spLocks noChangeArrowheads="1"/>
          </p:cNvSpPr>
          <p:nvPr/>
        </p:nvSpPr>
        <p:spPr bwMode="auto">
          <a:xfrm>
            <a:off x="365125" y="3546475"/>
            <a:ext cx="9271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cs typeface="Angsana New" pitchFamily="18" charset="-34"/>
              </a:defRPr>
            </a:lvl1pPr>
            <a:lvl2pPr marL="742950" indent="-285750" eaLnBrk="0" hangingPunct="0">
              <a:defRPr sz="2800">
                <a:solidFill>
                  <a:schemeClr val="tx1"/>
                </a:solidFill>
                <a:latin typeface="Arial" charset="0"/>
                <a:cs typeface="Angsana New" pitchFamily="18" charset="-34"/>
              </a:defRPr>
            </a:lvl2pPr>
            <a:lvl3pPr marL="1143000" indent="-228600" eaLnBrk="0" hangingPunct="0">
              <a:defRPr sz="2800">
                <a:solidFill>
                  <a:schemeClr val="tx1"/>
                </a:solidFill>
                <a:latin typeface="Arial" charset="0"/>
                <a:cs typeface="Angsana New" pitchFamily="18" charset="-34"/>
              </a:defRPr>
            </a:lvl3pPr>
            <a:lvl4pPr marL="1600200" indent="-228600" eaLnBrk="0" hangingPunct="0">
              <a:defRPr sz="2800">
                <a:solidFill>
                  <a:schemeClr val="tx1"/>
                </a:solidFill>
                <a:latin typeface="Arial" charset="0"/>
                <a:cs typeface="Angsana New" pitchFamily="18" charset="-34"/>
              </a:defRPr>
            </a:lvl4pPr>
            <a:lvl5pPr marL="2057400" indent="-228600" eaLnBrk="0" hangingPunct="0">
              <a:defRPr sz="2800">
                <a:solidFill>
                  <a:schemeClr val="tx1"/>
                </a:solidFill>
                <a:latin typeface="Arial" charset="0"/>
                <a:cs typeface="Angsana New" pitchFamily="18" charset="-34"/>
              </a:defRPr>
            </a:lvl5pPr>
            <a:lvl6pPr marL="2514600" indent="-228600" eaLnBrk="0" fontAlgn="base" hangingPunct="0">
              <a:spcBef>
                <a:spcPct val="0"/>
              </a:spcBef>
              <a:spcAft>
                <a:spcPct val="0"/>
              </a:spcAft>
              <a:defRPr sz="2800">
                <a:solidFill>
                  <a:schemeClr val="tx1"/>
                </a:solidFill>
                <a:latin typeface="Arial" charset="0"/>
                <a:cs typeface="Angsana New" pitchFamily="18" charset="-34"/>
              </a:defRPr>
            </a:lvl6pPr>
            <a:lvl7pPr marL="2971800" indent="-228600" eaLnBrk="0" fontAlgn="base" hangingPunct="0">
              <a:spcBef>
                <a:spcPct val="0"/>
              </a:spcBef>
              <a:spcAft>
                <a:spcPct val="0"/>
              </a:spcAft>
              <a:defRPr sz="2800">
                <a:solidFill>
                  <a:schemeClr val="tx1"/>
                </a:solidFill>
                <a:latin typeface="Arial" charset="0"/>
                <a:cs typeface="Angsana New" pitchFamily="18" charset="-34"/>
              </a:defRPr>
            </a:lvl7pPr>
            <a:lvl8pPr marL="3429000" indent="-228600" eaLnBrk="0" fontAlgn="base" hangingPunct="0">
              <a:spcBef>
                <a:spcPct val="0"/>
              </a:spcBef>
              <a:spcAft>
                <a:spcPct val="0"/>
              </a:spcAft>
              <a:defRPr sz="2800">
                <a:solidFill>
                  <a:schemeClr val="tx1"/>
                </a:solidFill>
                <a:latin typeface="Arial" charset="0"/>
                <a:cs typeface="Angsana New" pitchFamily="18" charset="-34"/>
              </a:defRPr>
            </a:lvl8pPr>
            <a:lvl9pPr marL="3886200" indent="-228600" eaLnBrk="0" fontAlgn="base" hangingPunct="0">
              <a:spcBef>
                <a:spcPct val="0"/>
              </a:spcBef>
              <a:spcAft>
                <a:spcPct val="0"/>
              </a:spcAft>
              <a:defRPr sz="2800">
                <a:solidFill>
                  <a:schemeClr val="tx1"/>
                </a:solidFill>
                <a:latin typeface="Arial" charset="0"/>
                <a:cs typeface="Angsana New" pitchFamily="18" charset="-34"/>
              </a:defRPr>
            </a:lvl9pPr>
          </a:lstStyle>
          <a:p>
            <a:pPr eaLnBrk="1" hangingPunct="1"/>
            <a:r>
              <a:rPr lang="en-US" sz="2400">
                <a:latin typeface="Times New Roman" pitchFamily="18" charset="0"/>
              </a:rPr>
              <a:t>intake</a:t>
            </a:r>
          </a:p>
        </p:txBody>
      </p:sp>
      <p:sp>
        <p:nvSpPr>
          <p:cNvPr id="1036" name="Line 10"/>
          <p:cNvSpPr>
            <a:spLocks noChangeShapeType="1"/>
          </p:cNvSpPr>
          <p:nvPr/>
        </p:nvSpPr>
        <p:spPr bwMode="auto">
          <a:xfrm>
            <a:off x="685800" y="4114800"/>
            <a:ext cx="381000" cy="152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aphicFrame>
        <p:nvGraphicFramePr>
          <p:cNvPr id="1026" name="Object 11"/>
          <p:cNvGraphicFramePr>
            <a:graphicFrameLocks noChangeAspect="1"/>
          </p:cNvGraphicFramePr>
          <p:nvPr/>
        </p:nvGraphicFramePr>
        <p:xfrm>
          <a:off x="3505200" y="1676400"/>
          <a:ext cx="5410200" cy="4419600"/>
        </p:xfrm>
        <a:graphic>
          <a:graphicData uri="http://schemas.openxmlformats.org/presentationml/2006/ole">
            <p:oleObj spid="_x0000_s3074" name="點陣圖影像" r:id="rId4" imgW="3952381" imgH="3228571" progId="PBrush">
              <p:embed/>
            </p:oleObj>
          </a:graphicData>
        </a:graphic>
      </p:graphicFrame>
      <p:graphicFrame>
        <p:nvGraphicFramePr>
          <p:cNvPr id="1027" name="Object 12"/>
          <p:cNvGraphicFramePr>
            <a:graphicFrameLocks noChangeAspect="1"/>
          </p:cNvGraphicFramePr>
          <p:nvPr/>
        </p:nvGraphicFramePr>
        <p:xfrm>
          <a:off x="304800" y="990600"/>
          <a:ext cx="1343025" cy="2438400"/>
        </p:xfrm>
        <a:graphic>
          <a:graphicData uri="http://schemas.openxmlformats.org/presentationml/2006/ole">
            <p:oleObj spid="_x0000_s3075" name="點陣圖影像" r:id="rId5" imgW="1343212" imgH="2438095" progId="PBrush">
              <p:embed/>
            </p:oleObj>
          </a:graphicData>
        </a:graphic>
      </p:graphicFrame>
      <p:sp>
        <p:nvSpPr>
          <p:cNvPr id="1037" name="Text Box 13"/>
          <p:cNvSpPr txBox="1">
            <a:spLocks noChangeArrowheads="1"/>
          </p:cNvSpPr>
          <p:nvPr/>
        </p:nvSpPr>
        <p:spPr bwMode="auto">
          <a:xfrm>
            <a:off x="4800600" y="2209800"/>
            <a:ext cx="260350" cy="4572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cs typeface="Angsana New" pitchFamily="18" charset="-34"/>
              </a:defRPr>
            </a:lvl1pPr>
            <a:lvl2pPr marL="742950" indent="-285750" eaLnBrk="0" hangingPunct="0">
              <a:defRPr sz="2800">
                <a:solidFill>
                  <a:schemeClr val="tx1"/>
                </a:solidFill>
                <a:latin typeface="Arial" charset="0"/>
                <a:cs typeface="Angsana New" pitchFamily="18" charset="-34"/>
              </a:defRPr>
            </a:lvl2pPr>
            <a:lvl3pPr marL="1143000" indent="-228600" eaLnBrk="0" hangingPunct="0">
              <a:defRPr sz="2800">
                <a:solidFill>
                  <a:schemeClr val="tx1"/>
                </a:solidFill>
                <a:latin typeface="Arial" charset="0"/>
                <a:cs typeface="Angsana New" pitchFamily="18" charset="-34"/>
              </a:defRPr>
            </a:lvl3pPr>
            <a:lvl4pPr marL="1600200" indent="-228600" eaLnBrk="0" hangingPunct="0">
              <a:defRPr sz="2800">
                <a:solidFill>
                  <a:schemeClr val="tx1"/>
                </a:solidFill>
                <a:latin typeface="Arial" charset="0"/>
                <a:cs typeface="Angsana New" pitchFamily="18" charset="-34"/>
              </a:defRPr>
            </a:lvl4pPr>
            <a:lvl5pPr marL="2057400" indent="-228600" eaLnBrk="0" hangingPunct="0">
              <a:defRPr sz="2800">
                <a:solidFill>
                  <a:schemeClr val="tx1"/>
                </a:solidFill>
                <a:latin typeface="Arial" charset="0"/>
                <a:cs typeface="Angsana New" pitchFamily="18" charset="-34"/>
              </a:defRPr>
            </a:lvl5pPr>
            <a:lvl6pPr marL="2514600" indent="-228600" eaLnBrk="0" fontAlgn="base" hangingPunct="0">
              <a:spcBef>
                <a:spcPct val="0"/>
              </a:spcBef>
              <a:spcAft>
                <a:spcPct val="0"/>
              </a:spcAft>
              <a:defRPr sz="2800">
                <a:solidFill>
                  <a:schemeClr val="tx1"/>
                </a:solidFill>
                <a:latin typeface="Arial" charset="0"/>
                <a:cs typeface="Angsana New" pitchFamily="18" charset="-34"/>
              </a:defRPr>
            </a:lvl6pPr>
            <a:lvl7pPr marL="2971800" indent="-228600" eaLnBrk="0" fontAlgn="base" hangingPunct="0">
              <a:spcBef>
                <a:spcPct val="0"/>
              </a:spcBef>
              <a:spcAft>
                <a:spcPct val="0"/>
              </a:spcAft>
              <a:defRPr sz="2800">
                <a:solidFill>
                  <a:schemeClr val="tx1"/>
                </a:solidFill>
                <a:latin typeface="Arial" charset="0"/>
                <a:cs typeface="Angsana New" pitchFamily="18" charset="-34"/>
              </a:defRPr>
            </a:lvl7pPr>
            <a:lvl8pPr marL="3429000" indent="-228600" eaLnBrk="0" fontAlgn="base" hangingPunct="0">
              <a:spcBef>
                <a:spcPct val="0"/>
              </a:spcBef>
              <a:spcAft>
                <a:spcPct val="0"/>
              </a:spcAft>
              <a:defRPr sz="2800">
                <a:solidFill>
                  <a:schemeClr val="tx1"/>
                </a:solidFill>
                <a:latin typeface="Arial" charset="0"/>
                <a:cs typeface="Angsana New" pitchFamily="18" charset="-34"/>
              </a:defRPr>
            </a:lvl8pPr>
            <a:lvl9pPr marL="3886200" indent="-228600" eaLnBrk="0" fontAlgn="base" hangingPunct="0">
              <a:spcBef>
                <a:spcPct val="0"/>
              </a:spcBef>
              <a:spcAft>
                <a:spcPct val="0"/>
              </a:spcAft>
              <a:defRPr sz="2800">
                <a:solidFill>
                  <a:schemeClr val="tx1"/>
                </a:solidFill>
                <a:latin typeface="Arial" charset="0"/>
                <a:cs typeface="Angsana New" pitchFamily="18" charset="-34"/>
              </a:defRPr>
            </a:lvl9pPr>
          </a:lstStyle>
          <a:p>
            <a:pPr eaLnBrk="1" hangingPunct="1"/>
            <a:r>
              <a:rPr lang="en-US" sz="2400">
                <a:latin typeface="Times New Roman" pitchFamily="18" charset="0"/>
              </a:rPr>
              <a:t> </a:t>
            </a:r>
          </a:p>
        </p:txBody>
      </p:sp>
      <p:sp>
        <p:nvSpPr>
          <p:cNvPr id="1038" name="Text Box 14"/>
          <p:cNvSpPr txBox="1">
            <a:spLocks noChangeArrowheads="1"/>
          </p:cNvSpPr>
          <p:nvPr/>
        </p:nvSpPr>
        <p:spPr bwMode="auto">
          <a:xfrm>
            <a:off x="6537325" y="2251075"/>
            <a:ext cx="488950" cy="4572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cs typeface="Angsana New" pitchFamily="18" charset="-34"/>
              </a:defRPr>
            </a:lvl1pPr>
            <a:lvl2pPr marL="742950" indent="-285750" eaLnBrk="0" hangingPunct="0">
              <a:defRPr sz="2800">
                <a:solidFill>
                  <a:schemeClr val="tx1"/>
                </a:solidFill>
                <a:latin typeface="Arial" charset="0"/>
                <a:cs typeface="Angsana New" pitchFamily="18" charset="-34"/>
              </a:defRPr>
            </a:lvl2pPr>
            <a:lvl3pPr marL="1143000" indent="-228600" eaLnBrk="0" hangingPunct="0">
              <a:defRPr sz="2800">
                <a:solidFill>
                  <a:schemeClr val="tx1"/>
                </a:solidFill>
                <a:latin typeface="Arial" charset="0"/>
                <a:cs typeface="Angsana New" pitchFamily="18" charset="-34"/>
              </a:defRPr>
            </a:lvl3pPr>
            <a:lvl4pPr marL="1600200" indent="-228600" eaLnBrk="0" hangingPunct="0">
              <a:defRPr sz="2800">
                <a:solidFill>
                  <a:schemeClr val="tx1"/>
                </a:solidFill>
                <a:latin typeface="Arial" charset="0"/>
                <a:cs typeface="Angsana New" pitchFamily="18" charset="-34"/>
              </a:defRPr>
            </a:lvl4pPr>
            <a:lvl5pPr marL="2057400" indent="-228600" eaLnBrk="0" hangingPunct="0">
              <a:defRPr sz="2800">
                <a:solidFill>
                  <a:schemeClr val="tx1"/>
                </a:solidFill>
                <a:latin typeface="Arial" charset="0"/>
                <a:cs typeface="Angsana New" pitchFamily="18" charset="-34"/>
              </a:defRPr>
            </a:lvl5pPr>
            <a:lvl6pPr marL="2514600" indent="-228600" eaLnBrk="0" fontAlgn="base" hangingPunct="0">
              <a:spcBef>
                <a:spcPct val="0"/>
              </a:spcBef>
              <a:spcAft>
                <a:spcPct val="0"/>
              </a:spcAft>
              <a:defRPr sz="2800">
                <a:solidFill>
                  <a:schemeClr val="tx1"/>
                </a:solidFill>
                <a:latin typeface="Arial" charset="0"/>
                <a:cs typeface="Angsana New" pitchFamily="18" charset="-34"/>
              </a:defRPr>
            </a:lvl6pPr>
            <a:lvl7pPr marL="2971800" indent="-228600" eaLnBrk="0" fontAlgn="base" hangingPunct="0">
              <a:spcBef>
                <a:spcPct val="0"/>
              </a:spcBef>
              <a:spcAft>
                <a:spcPct val="0"/>
              </a:spcAft>
              <a:defRPr sz="2800">
                <a:solidFill>
                  <a:schemeClr val="tx1"/>
                </a:solidFill>
                <a:latin typeface="Arial" charset="0"/>
                <a:cs typeface="Angsana New" pitchFamily="18" charset="-34"/>
              </a:defRPr>
            </a:lvl7pPr>
            <a:lvl8pPr marL="3429000" indent="-228600" eaLnBrk="0" fontAlgn="base" hangingPunct="0">
              <a:spcBef>
                <a:spcPct val="0"/>
              </a:spcBef>
              <a:spcAft>
                <a:spcPct val="0"/>
              </a:spcAft>
              <a:defRPr sz="2800">
                <a:solidFill>
                  <a:schemeClr val="tx1"/>
                </a:solidFill>
                <a:latin typeface="Arial" charset="0"/>
                <a:cs typeface="Angsana New" pitchFamily="18" charset="-34"/>
              </a:defRPr>
            </a:lvl8pPr>
            <a:lvl9pPr marL="3886200" indent="-228600" eaLnBrk="0" fontAlgn="base" hangingPunct="0">
              <a:spcBef>
                <a:spcPct val="0"/>
              </a:spcBef>
              <a:spcAft>
                <a:spcPct val="0"/>
              </a:spcAft>
              <a:defRPr sz="2800">
                <a:solidFill>
                  <a:schemeClr val="tx1"/>
                </a:solidFill>
                <a:latin typeface="Arial" charset="0"/>
                <a:cs typeface="Angsana New" pitchFamily="18" charset="-34"/>
              </a:defRPr>
            </a:lvl9pPr>
          </a:lstStyle>
          <a:p>
            <a:pPr eaLnBrk="1" hangingPunct="1"/>
            <a:r>
              <a:rPr lang="en-US" sz="2400">
                <a:latin typeface="Times New Roman" pitchFamily="18" charset="0"/>
              </a:rPr>
              <a:t>    </a:t>
            </a:r>
          </a:p>
        </p:txBody>
      </p:sp>
      <p:sp>
        <p:nvSpPr>
          <p:cNvPr id="1039" name="Text Box 15"/>
          <p:cNvSpPr txBox="1">
            <a:spLocks noChangeArrowheads="1"/>
          </p:cNvSpPr>
          <p:nvPr/>
        </p:nvSpPr>
        <p:spPr bwMode="auto">
          <a:xfrm>
            <a:off x="8289925" y="2251075"/>
            <a:ext cx="412750" cy="4572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cs typeface="Angsana New" pitchFamily="18" charset="-34"/>
              </a:defRPr>
            </a:lvl1pPr>
            <a:lvl2pPr marL="742950" indent="-285750" eaLnBrk="0" hangingPunct="0">
              <a:defRPr sz="2800">
                <a:solidFill>
                  <a:schemeClr val="tx1"/>
                </a:solidFill>
                <a:latin typeface="Arial" charset="0"/>
                <a:cs typeface="Angsana New" pitchFamily="18" charset="-34"/>
              </a:defRPr>
            </a:lvl2pPr>
            <a:lvl3pPr marL="1143000" indent="-228600" eaLnBrk="0" hangingPunct="0">
              <a:defRPr sz="2800">
                <a:solidFill>
                  <a:schemeClr val="tx1"/>
                </a:solidFill>
                <a:latin typeface="Arial" charset="0"/>
                <a:cs typeface="Angsana New" pitchFamily="18" charset="-34"/>
              </a:defRPr>
            </a:lvl3pPr>
            <a:lvl4pPr marL="1600200" indent="-228600" eaLnBrk="0" hangingPunct="0">
              <a:defRPr sz="2800">
                <a:solidFill>
                  <a:schemeClr val="tx1"/>
                </a:solidFill>
                <a:latin typeface="Arial" charset="0"/>
                <a:cs typeface="Angsana New" pitchFamily="18" charset="-34"/>
              </a:defRPr>
            </a:lvl4pPr>
            <a:lvl5pPr marL="2057400" indent="-228600" eaLnBrk="0" hangingPunct="0">
              <a:defRPr sz="2800">
                <a:solidFill>
                  <a:schemeClr val="tx1"/>
                </a:solidFill>
                <a:latin typeface="Arial" charset="0"/>
                <a:cs typeface="Angsana New" pitchFamily="18" charset="-34"/>
              </a:defRPr>
            </a:lvl5pPr>
            <a:lvl6pPr marL="2514600" indent="-228600" eaLnBrk="0" fontAlgn="base" hangingPunct="0">
              <a:spcBef>
                <a:spcPct val="0"/>
              </a:spcBef>
              <a:spcAft>
                <a:spcPct val="0"/>
              </a:spcAft>
              <a:defRPr sz="2800">
                <a:solidFill>
                  <a:schemeClr val="tx1"/>
                </a:solidFill>
                <a:latin typeface="Arial" charset="0"/>
                <a:cs typeface="Angsana New" pitchFamily="18" charset="-34"/>
              </a:defRPr>
            </a:lvl6pPr>
            <a:lvl7pPr marL="2971800" indent="-228600" eaLnBrk="0" fontAlgn="base" hangingPunct="0">
              <a:spcBef>
                <a:spcPct val="0"/>
              </a:spcBef>
              <a:spcAft>
                <a:spcPct val="0"/>
              </a:spcAft>
              <a:defRPr sz="2800">
                <a:solidFill>
                  <a:schemeClr val="tx1"/>
                </a:solidFill>
                <a:latin typeface="Arial" charset="0"/>
                <a:cs typeface="Angsana New" pitchFamily="18" charset="-34"/>
              </a:defRPr>
            </a:lvl7pPr>
            <a:lvl8pPr marL="3429000" indent="-228600" eaLnBrk="0" fontAlgn="base" hangingPunct="0">
              <a:spcBef>
                <a:spcPct val="0"/>
              </a:spcBef>
              <a:spcAft>
                <a:spcPct val="0"/>
              </a:spcAft>
              <a:defRPr sz="2800">
                <a:solidFill>
                  <a:schemeClr val="tx1"/>
                </a:solidFill>
                <a:latin typeface="Arial" charset="0"/>
                <a:cs typeface="Angsana New" pitchFamily="18" charset="-34"/>
              </a:defRPr>
            </a:lvl8pPr>
            <a:lvl9pPr marL="3886200" indent="-228600" eaLnBrk="0" fontAlgn="base" hangingPunct="0">
              <a:spcBef>
                <a:spcPct val="0"/>
              </a:spcBef>
              <a:spcAft>
                <a:spcPct val="0"/>
              </a:spcAft>
              <a:defRPr sz="2800">
                <a:solidFill>
                  <a:schemeClr val="tx1"/>
                </a:solidFill>
                <a:latin typeface="Arial" charset="0"/>
                <a:cs typeface="Angsana New" pitchFamily="18" charset="-34"/>
              </a:defRPr>
            </a:lvl9pPr>
          </a:lstStyle>
          <a:p>
            <a:pPr eaLnBrk="1" hangingPunct="1"/>
            <a:r>
              <a:rPr lang="en-US" sz="2400">
                <a:latin typeface="Times New Roman" pitchFamily="18" charset="0"/>
              </a:rPr>
              <a:t>   </a:t>
            </a:r>
          </a:p>
        </p:txBody>
      </p:sp>
    </p:spTree>
    <p:extLst>
      <p:ext uri="{BB962C8B-B14F-4D97-AF65-F5344CB8AC3E}">
        <p14:creationId xmlns="" xmlns:p14="http://schemas.microsoft.com/office/powerpoint/2010/main" val="42357393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asellaDiTesto 2"/>
          <p:cNvSpPr txBox="1">
            <a:spLocks noChangeArrowheads="1"/>
          </p:cNvSpPr>
          <p:nvPr/>
        </p:nvSpPr>
        <p:spPr bwMode="auto">
          <a:xfrm>
            <a:off x="571500" y="1609725"/>
            <a:ext cx="3429000" cy="2462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i="1">
                <a:latin typeface="Arial" charset="0"/>
                <a:cs typeface="Arial" charset="0"/>
              </a:rPr>
              <a:t>4-stroke engine</a:t>
            </a:r>
          </a:p>
          <a:p>
            <a:pPr eaLnBrk="1" hangingPunct="1"/>
            <a:endParaRPr lang="en-US" sz="1400" b="1" i="1">
              <a:latin typeface="Arial" charset="0"/>
              <a:cs typeface="Arial" charset="0"/>
            </a:endParaRPr>
          </a:p>
          <a:p>
            <a:pPr eaLnBrk="1" hangingPunct="1">
              <a:buFont typeface="Wingdings" pitchFamily="2" charset="2"/>
              <a:buChar char="ü"/>
            </a:pPr>
            <a:r>
              <a:rPr lang="en-US" sz="1400">
                <a:latin typeface="Arial" charset="0"/>
                <a:cs typeface="Arial" charset="0"/>
              </a:rPr>
              <a:t>High volumetric efficiency over a wide engine speed range</a:t>
            </a:r>
          </a:p>
          <a:p>
            <a:pPr eaLnBrk="1" hangingPunct="1">
              <a:buFont typeface="Wingdings" pitchFamily="2" charset="2"/>
              <a:buChar char="ü"/>
            </a:pPr>
            <a:r>
              <a:rPr lang="en-US" sz="1400">
                <a:latin typeface="Arial" charset="0"/>
                <a:cs typeface="Arial" charset="0"/>
              </a:rPr>
              <a:t>Low sensitivity to pressure losses in the exhaust  system</a:t>
            </a:r>
          </a:p>
          <a:p>
            <a:pPr eaLnBrk="1" hangingPunct="1">
              <a:buFont typeface="Wingdings" pitchFamily="2" charset="2"/>
              <a:buChar char="ü"/>
            </a:pPr>
            <a:r>
              <a:rPr lang="en-US" sz="1400">
                <a:latin typeface="Arial" charset="0"/>
                <a:cs typeface="Arial" charset="0"/>
              </a:rPr>
              <a:t>Effective control of the charging efficiency trough appropriate valve timing and intake system design</a:t>
            </a:r>
          </a:p>
          <a:p>
            <a:pPr eaLnBrk="1" hangingPunct="1">
              <a:buFont typeface="Wingdings" pitchFamily="2" charset="2"/>
              <a:buChar char="ü"/>
            </a:pPr>
            <a:endParaRPr lang="en-US" sz="1400">
              <a:latin typeface="Arial" charset="0"/>
              <a:cs typeface="Arial" charset="0"/>
            </a:endParaRPr>
          </a:p>
          <a:p>
            <a:pPr eaLnBrk="1" hangingPunct="1">
              <a:buFont typeface="Wingdings" pitchFamily="2" charset="2"/>
              <a:buChar char="ü"/>
            </a:pPr>
            <a:endParaRPr lang="en-US" sz="1400">
              <a:latin typeface="Arial" charset="0"/>
              <a:cs typeface="Arial" charset="0"/>
            </a:endParaRPr>
          </a:p>
        </p:txBody>
      </p:sp>
      <p:sp>
        <p:nvSpPr>
          <p:cNvPr id="39939" name="CasellaDiTesto 3"/>
          <p:cNvSpPr txBox="1">
            <a:spLocks noChangeArrowheads="1"/>
          </p:cNvSpPr>
          <p:nvPr/>
        </p:nvSpPr>
        <p:spPr bwMode="auto">
          <a:xfrm>
            <a:off x="4643438" y="1609725"/>
            <a:ext cx="3429000"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i="1">
                <a:latin typeface="Arial" charset="0"/>
                <a:cs typeface="Arial" charset="0"/>
              </a:rPr>
              <a:t>2-stroke engine</a:t>
            </a:r>
          </a:p>
          <a:p>
            <a:pPr eaLnBrk="1" hangingPunct="1"/>
            <a:endParaRPr lang="en-US" sz="1400" b="1" i="1">
              <a:latin typeface="Arial" charset="0"/>
              <a:cs typeface="Arial" charset="0"/>
            </a:endParaRPr>
          </a:p>
          <a:p>
            <a:pPr eaLnBrk="1" hangingPunct="1">
              <a:buFont typeface="Wingdings" pitchFamily="2" charset="2"/>
              <a:buChar char="ü"/>
            </a:pPr>
            <a:r>
              <a:rPr lang="en-US" sz="1400">
                <a:latin typeface="Arial" charset="0"/>
                <a:cs typeface="Arial" charset="0"/>
              </a:rPr>
              <a:t>Very simple and cheap engine design</a:t>
            </a:r>
          </a:p>
          <a:p>
            <a:pPr eaLnBrk="1" hangingPunct="1">
              <a:buFont typeface="Wingdings" pitchFamily="2" charset="2"/>
              <a:buChar char="ü"/>
            </a:pPr>
            <a:r>
              <a:rPr lang="en-US" sz="1400">
                <a:latin typeface="Arial" charset="0"/>
                <a:cs typeface="Arial" charset="0"/>
              </a:rPr>
              <a:t>Low weight</a:t>
            </a:r>
          </a:p>
          <a:p>
            <a:pPr eaLnBrk="1" hangingPunct="1">
              <a:buFont typeface="Wingdings" pitchFamily="2" charset="2"/>
              <a:buChar char="ü"/>
            </a:pPr>
            <a:r>
              <a:rPr lang="en-US" sz="1400">
                <a:latin typeface="Arial" charset="0"/>
                <a:cs typeface="Arial" charset="0"/>
              </a:rPr>
              <a:t>Low manufacturing cost</a:t>
            </a:r>
          </a:p>
          <a:p>
            <a:pPr eaLnBrk="1" hangingPunct="1">
              <a:buFont typeface="Wingdings" pitchFamily="2" charset="2"/>
              <a:buChar char="ü"/>
            </a:pPr>
            <a:r>
              <a:rPr lang="en-US" sz="1400">
                <a:latin typeface="Arial" charset="0"/>
                <a:cs typeface="Arial" charset="0"/>
              </a:rPr>
              <a:t>Better torsional forces pattern</a:t>
            </a:r>
          </a:p>
          <a:p>
            <a:pPr eaLnBrk="1" hangingPunct="1">
              <a:buFont typeface="Wingdings" pitchFamily="2" charset="2"/>
              <a:buChar char="ü"/>
            </a:pPr>
            <a:endParaRPr lang="en-US" sz="1400">
              <a:latin typeface="Arial" charset="0"/>
              <a:cs typeface="Arial" charset="0"/>
            </a:endParaRPr>
          </a:p>
          <a:p>
            <a:pPr eaLnBrk="1" hangingPunct="1">
              <a:buFont typeface="Wingdings" pitchFamily="2" charset="2"/>
              <a:buChar char="ü"/>
            </a:pPr>
            <a:endParaRPr lang="en-US" sz="1400">
              <a:latin typeface="Arial" charset="0"/>
              <a:cs typeface="Arial" charset="0"/>
            </a:endParaRPr>
          </a:p>
        </p:txBody>
      </p:sp>
      <p:sp>
        <p:nvSpPr>
          <p:cNvPr id="39940" name="CasellaDiTesto 4"/>
          <p:cNvSpPr txBox="1">
            <a:spLocks noChangeArrowheads="1"/>
          </p:cNvSpPr>
          <p:nvPr/>
        </p:nvSpPr>
        <p:spPr bwMode="auto">
          <a:xfrm>
            <a:off x="4786313" y="4108450"/>
            <a:ext cx="3429000" cy="2892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i="1">
                <a:latin typeface="Arial" charset="0"/>
                <a:cs typeface="Arial" charset="0"/>
              </a:rPr>
              <a:t>2-stroke engine</a:t>
            </a:r>
          </a:p>
          <a:p>
            <a:pPr eaLnBrk="1" hangingPunct="1"/>
            <a:endParaRPr lang="en-US" sz="1400" b="1" i="1">
              <a:latin typeface="Arial" charset="0"/>
              <a:cs typeface="Arial" charset="0"/>
            </a:endParaRPr>
          </a:p>
          <a:p>
            <a:pPr eaLnBrk="1" hangingPunct="1">
              <a:buFont typeface="Wingdings" pitchFamily="2" charset="2"/>
              <a:buChar char="ü"/>
            </a:pPr>
            <a:r>
              <a:rPr lang="en-US" sz="1400">
                <a:latin typeface="Arial" charset="0"/>
                <a:cs typeface="Arial" charset="0"/>
              </a:rPr>
              <a:t>Higher fuel consumption </a:t>
            </a:r>
          </a:p>
          <a:p>
            <a:pPr eaLnBrk="1" hangingPunct="1">
              <a:buFont typeface="Wingdings" pitchFamily="2" charset="2"/>
              <a:buChar char="ü"/>
            </a:pPr>
            <a:r>
              <a:rPr lang="en-US" sz="1400">
                <a:latin typeface="Arial" charset="0"/>
                <a:cs typeface="Arial" charset="0"/>
              </a:rPr>
              <a:t>Higher HC emissions because of a problematic cylinder scavenging </a:t>
            </a:r>
          </a:p>
          <a:p>
            <a:pPr eaLnBrk="1" hangingPunct="1">
              <a:buFont typeface="Wingdings" pitchFamily="2" charset="2"/>
              <a:buChar char="ü"/>
            </a:pPr>
            <a:r>
              <a:rPr lang="en-US" sz="1400">
                <a:latin typeface="Arial" charset="0"/>
                <a:cs typeface="Arial" charset="0"/>
              </a:rPr>
              <a:t>Lower mean effective pressure because of poorer volumetric efficiency</a:t>
            </a:r>
          </a:p>
          <a:p>
            <a:pPr eaLnBrk="1" hangingPunct="1">
              <a:buFont typeface="Wingdings" pitchFamily="2" charset="2"/>
              <a:buChar char="ü"/>
            </a:pPr>
            <a:r>
              <a:rPr lang="en-US" sz="1400">
                <a:latin typeface="Arial" charset="0"/>
                <a:cs typeface="Arial" charset="0"/>
              </a:rPr>
              <a:t>Higher thermal load because no gas echange stroke</a:t>
            </a:r>
          </a:p>
          <a:p>
            <a:pPr eaLnBrk="1" hangingPunct="1">
              <a:buFont typeface="Wingdings" pitchFamily="2" charset="2"/>
              <a:buChar char="ü"/>
            </a:pPr>
            <a:r>
              <a:rPr lang="en-US" sz="1400">
                <a:latin typeface="Arial" charset="0"/>
                <a:cs typeface="Arial" charset="0"/>
              </a:rPr>
              <a:t>Poor idle because of high residual gas percentage into the cylinder</a:t>
            </a:r>
          </a:p>
          <a:p>
            <a:pPr eaLnBrk="1" hangingPunct="1"/>
            <a:endParaRPr lang="en-US" sz="1400">
              <a:latin typeface="Arial" charset="0"/>
              <a:cs typeface="Arial" charset="0"/>
            </a:endParaRPr>
          </a:p>
          <a:p>
            <a:pPr eaLnBrk="1" hangingPunct="1">
              <a:buFont typeface="Wingdings" pitchFamily="2" charset="2"/>
              <a:buChar char="ü"/>
            </a:pPr>
            <a:endParaRPr lang="en-US" sz="1400">
              <a:latin typeface="Arial" charset="0"/>
              <a:cs typeface="Arial" charset="0"/>
            </a:endParaRPr>
          </a:p>
        </p:txBody>
      </p:sp>
      <p:sp>
        <p:nvSpPr>
          <p:cNvPr id="39941" name="CasellaDiTesto 5"/>
          <p:cNvSpPr txBox="1">
            <a:spLocks noChangeArrowheads="1"/>
          </p:cNvSpPr>
          <p:nvPr/>
        </p:nvSpPr>
        <p:spPr bwMode="auto">
          <a:xfrm>
            <a:off x="642938" y="4108450"/>
            <a:ext cx="3429000" cy="1814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i="1">
                <a:latin typeface="Arial" charset="0"/>
                <a:cs typeface="Arial" charset="0"/>
              </a:rPr>
              <a:t>4-stroke engine</a:t>
            </a:r>
          </a:p>
          <a:p>
            <a:pPr eaLnBrk="1" hangingPunct="1"/>
            <a:endParaRPr lang="en-US" sz="1400" b="1" i="1">
              <a:latin typeface="Arial" charset="0"/>
              <a:cs typeface="Arial" charset="0"/>
            </a:endParaRPr>
          </a:p>
          <a:p>
            <a:pPr eaLnBrk="1" hangingPunct="1">
              <a:buFont typeface="Wingdings" pitchFamily="2" charset="2"/>
              <a:buChar char="ü"/>
            </a:pPr>
            <a:r>
              <a:rPr lang="en-US" sz="1400">
                <a:latin typeface="Arial" charset="0"/>
                <a:cs typeface="Arial" charset="0"/>
              </a:rPr>
              <a:t>High complexity of the valve control</a:t>
            </a:r>
          </a:p>
          <a:p>
            <a:pPr eaLnBrk="1" hangingPunct="1">
              <a:buFont typeface="Wingdings" pitchFamily="2" charset="2"/>
              <a:buChar char="ü"/>
            </a:pPr>
            <a:r>
              <a:rPr lang="en-US" sz="1400">
                <a:latin typeface="Arial" charset="0"/>
                <a:cs typeface="Arial" charset="0"/>
              </a:rPr>
              <a:t>Reduced power density because the work is generated only every second shaft rotation</a:t>
            </a:r>
          </a:p>
          <a:p>
            <a:pPr eaLnBrk="1" hangingPunct="1">
              <a:buFont typeface="Wingdings" pitchFamily="2" charset="2"/>
              <a:buChar char="ü"/>
            </a:pPr>
            <a:endParaRPr lang="en-US" sz="1400">
              <a:latin typeface="Arial" charset="0"/>
              <a:cs typeface="Arial" charset="0"/>
            </a:endParaRPr>
          </a:p>
          <a:p>
            <a:pPr eaLnBrk="1" hangingPunct="1">
              <a:buFont typeface="Wingdings" pitchFamily="2" charset="2"/>
              <a:buChar char="ü"/>
            </a:pPr>
            <a:endParaRPr lang="en-US" sz="1400">
              <a:latin typeface="Arial" charset="0"/>
              <a:cs typeface="Arial" charset="0"/>
            </a:endParaRPr>
          </a:p>
        </p:txBody>
      </p:sp>
      <p:sp>
        <p:nvSpPr>
          <p:cNvPr id="39942" name="CasellaDiTesto 5"/>
          <p:cNvSpPr txBox="1">
            <a:spLocks noChangeArrowheads="1"/>
          </p:cNvSpPr>
          <p:nvPr/>
        </p:nvSpPr>
        <p:spPr bwMode="auto">
          <a:xfrm>
            <a:off x="785813" y="500063"/>
            <a:ext cx="5000625" cy="430212"/>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n-US" sz="2200" b="1" i="1">
                <a:latin typeface="Arial" charset="0"/>
                <a:cs typeface="Arial" charset="0"/>
              </a:rPr>
              <a:t>Four stroke vs Two-stroke cycle</a:t>
            </a:r>
          </a:p>
        </p:txBody>
      </p:sp>
      <p:sp>
        <p:nvSpPr>
          <p:cNvPr id="39943" name="CasellaDiTesto 7"/>
          <p:cNvSpPr txBox="1">
            <a:spLocks noChangeArrowheads="1"/>
          </p:cNvSpPr>
          <p:nvPr/>
        </p:nvSpPr>
        <p:spPr bwMode="auto">
          <a:xfrm>
            <a:off x="3571875" y="1143000"/>
            <a:ext cx="1428750" cy="338138"/>
          </a:xfrm>
          <a:prstGeom prst="rect">
            <a:avLst/>
          </a:prstGeom>
          <a:noFill/>
          <a:ln w="25400">
            <a:solidFill>
              <a:srgbClr val="C0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b="1" i="1">
                <a:latin typeface="Arial" charset="0"/>
                <a:cs typeface="Arial" charset="0"/>
              </a:rPr>
              <a:t>Advantages</a:t>
            </a:r>
          </a:p>
        </p:txBody>
      </p:sp>
      <p:sp>
        <p:nvSpPr>
          <p:cNvPr id="39944" name="CasellaDiTesto 8"/>
          <p:cNvSpPr txBox="1">
            <a:spLocks noChangeArrowheads="1"/>
          </p:cNvSpPr>
          <p:nvPr/>
        </p:nvSpPr>
        <p:spPr bwMode="auto">
          <a:xfrm>
            <a:off x="3500438" y="3643313"/>
            <a:ext cx="1714500" cy="338137"/>
          </a:xfrm>
          <a:prstGeom prst="rect">
            <a:avLst/>
          </a:prstGeom>
          <a:noFill/>
          <a:ln w="25400">
            <a:solidFill>
              <a:srgbClr val="C0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b="1" i="1">
                <a:latin typeface="Arial" charset="0"/>
                <a:cs typeface="Arial" charset="0"/>
              </a:rPr>
              <a:t>Disadvantages</a:t>
            </a:r>
          </a:p>
        </p:txBody>
      </p:sp>
    </p:spTree>
    <p:extLst>
      <p:ext uri="{BB962C8B-B14F-4D97-AF65-F5344CB8AC3E}">
        <p14:creationId xmlns="" xmlns:p14="http://schemas.microsoft.com/office/powerpoint/2010/main" val="77517801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90600" y="266700"/>
            <a:ext cx="7772400" cy="1104900"/>
          </a:xfrm>
          <a:noFill/>
          <a:ln/>
        </p:spPr>
        <p:txBody>
          <a:bodyPr/>
          <a:lstStyle/>
          <a:p>
            <a:pPr algn="ctr"/>
            <a:r>
              <a:rPr lang="en-US" sz="3200"/>
              <a:t>Sequence of Events in a </a:t>
            </a:r>
            <a:br>
              <a:rPr lang="en-US" sz="3200"/>
            </a:br>
            <a:r>
              <a:rPr lang="en-US" sz="3200"/>
              <a:t>2-Stroke Cycle Engine</a:t>
            </a:r>
          </a:p>
        </p:txBody>
      </p:sp>
      <p:sp>
        <p:nvSpPr>
          <p:cNvPr id="8195" name="Rectangle 3"/>
          <p:cNvSpPr>
            <a:spLocks noChangeArrowheads="1"/>
          </p:cNvSpPr>
          <p:nvPr/>
        </p:nvSpPr>
        <p:spPr bwMode="auto">
          <a:xfrm>
            <a:off x="7432675" y="193675"/>
            <a:ext cx="1293813" cy="800100"/>
          </a:xfrm>
          <a:prstGeom prst="rect">
            <a:avLst/>
          </a:prstGeom>
          <a:noFill/>
          <a:ln w="38100" cmpd="dbl">
            <a:solidFill>
              <a:srgbClr val="66CC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US" sz="4400">
                <a:solidFill>
                  <a:srgbClr val="FF3399"/>
                </a:solidFill>
              </a:rPr>
              <a:t>Ch 5</a:t>
            </a:r>
          </a:p>
        </p:txBody>
      </p:sp>
      <p:pic>
        <p:nvPicPr>
          <p:cNvPr id="8196" name="Picture 4"/>
          <p:cNvPicPr>
            <a:picLocks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09613" y="277813"/>
            <a:ext cx="1628775" cy="1527175"/>
          </a:xfrm>
          <a:prstGeom prst="rect">
            <a:avLst/>
          </a:prstGeom>
          <a:noFill/>
          <a:ln w="47625" cmpd="thinThick">
            <a:solidFill>
              <a:srgbClr val="66CC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7" name="Picture 5"/>
          <p:cNvPicPr>
            <a:picLocks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201738" y="2501900"/>
            <a:ext cx="1851025" cy="3214688"/>
          </a:xfrm>
          <a:prstGeom prst="rect">
            <a:avLst/>
          </a:prstGeom>
          <a:noFill/>
          <a:ln w="47625" cmpd="thinThick">
            <a:solidFill>
              <a:srgbClr val="66CC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8" name="Picture 6"/>
          <p:cNvPicPr>
            <a:picLocks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049588" y="2501900"/>
            <a:ext cx="2728912" cy="3214688"/>
          </a:xfrm>
          <a:prstGeom prst="rect">
            <a:avLst/>
          </a:prstGeom>
          <a:noFill/>
          <a:ln w="47625" cmpd="thinThick">
            <a:solidFill>
              <a:srgbClr val="66CC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9" name="Picture 7"/>
          <p:cNvPicPr>
            <a:picLocks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810250" y="2500313"/>
            <a:ext cx="2692400" cy="3190875"/>
          </a:xfrm>
          <a:prstGeom prst="rect">
            <a:avLst/>
          </a:prstGeom>
          <a:noFill/>
          <a:ln w="47625" cmpd="thinThick">
            <a:solidFill>
              <a:srgbClr val="66CC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022115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3"/>
          <p:cNvSpPr txBox="1">
            <a:spLocks noChangeArrowheads="1"/>
          </p:cNvSpPr>
          <p:nvPr/>
        </p:nvSpPr>
        <p:spPr bwMode="auto">
          <a:xfrm>
            <a:off x="527050" y="849313"/>
            <a:ext cx="5568950"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800" b="1" i="0">
                <a:solidFill>
                  <a:srgbClr val="FF3300"/>
                </a:solidFill>
              </a:rPr>
              <a:t>Internal Combustion Engine Basics</a:t>
            </a:r>
            <a:endParaRPr lang="en-US" sz="2400" i="0"/>
          </a:p>
        </p:txBody>
      </p:sp>
      <p:sp>
        <p:nvSpPr>
          <p:cNvPr id="23561" name="Rectangle 9"/>
          <p:cNvSpPr>
            <a:spLocks noChangeArrowheads="1"/>
          </p:cNvSpPr>
          <p:nvPr/>
        </p:nvSpPr>
        <p:spPr bwMode="auto">
          <a:xfrm>
            <a:off x="4240213" y="2671763"/>
            <a:ext cx="1254125" cy="365125"/>
          </a:xfrm>
          <a:prstGeom prst="rect">
            <a:avLst/>
          </a:prstGeom>
          <a:solidFill>
            <a:srgbClr val="CCFFFF"/>
          </a:solidFill>
          <a:ln w="5715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2" name="WordArt 10"/>
          <p:cNvSpPr>
            <a:spLocks noChangeArrowheads="1" noChangeShapeType="1" noTextEdit="1"/>
          </p:cNvSpPr>
          <p:nvPr/>
        </p:nvSpPr>
        <p:spPr bwMode="auto">
          <a:xfrm>
            <a:off x="4379913" y="2678113"/>
            <a:ext cx="842962" cy="268287"/>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Wave1">
              <a:avLst>
                <a:gd name="adj1" fmla="val 13005"/>
                <a:gd name="adj2" fmla="val 0"/>
              </a:avLst>
            </a:prstTxWarp>
          </a:bodyPr>
          <a:lstStyle/>
          <a:p>
            <a:r>
              <a:rPr lang="en-US" sz="2000" kern="10">
                <a:gradFill rotWithShape="0">
                  <a:gsLst>
                    <a:gs pos="0">
                      <a:srgbClr val="9999FF"/>
                    </a:gs>
                    <a:gs pos="100000">
                      <a:srgbClr val="009999"/>
                    </a:gs>
                  </a:gsLst>
                  <a:lin ang="5400000" scaled="1"/>
                </a:gradFill>
                <a:latin typeface="Times New Roman"/>
                <a:cs typeface="Times New Roman"/>
              </a:rPr>
              <a:t>air + fuel</a:t>
            </a:r>
          </a:p>
        </p:txBody>
      </p:sp>
      <p:grpSp>
        <p:nvGrpSpPr>
          <p:cNvPr id="23563" name="Group 11"/>
          <p:cNvGrpSpPr>
            <a:grpSpLocks/>
          </p:cNvGrpSpPr>
          <p:nvPr/>
        </p:nvGrpSpPr>
        <p:grpSpPr bwMode="auto">
          <a:xfrm>
            <a:off x="2300288" y="3089275"/>
            <a:ext cx="1628775" cy="1565275"/>
            <a:chOff x="3640" y="1400"/>
            <a:chExt cx="1026" cy="986"/>
          </a:xfrm>
        </p:grpSpPr>
        <p:sp>
          <p:nvSpPr>
            <p:cNvPr id="23564" name="WordArt 12"/>
            <p:cNvSpPr>
              <a:spLocks noChangeArrowheads="1" noChangeShapeType="1" noTextEdit="1"/>
            </p:cNvSpPr>
            <p:nvPr/>
          </p:nvSpPr>
          <p:spPr bwMode="auto">
            <a:xfrm>
              <a:off x="3640" y="1978"/>
              <a:ext cx="1026" cy="408"/>
            </a:xfrm>
            <a:prstGeom prst="rect">
              <a:avLst/>
            </a:prstGeom>
          </p:spPr>
          <p:txBody>
            <a:bodyPr wrap="none" fromWordArt="1">
              <a:prstTxWarp prst="textFadeUp">
                <a:avLst>
                  <a:gd name="adj" fmla="val 9991"/>
                </a:avLst>
              </a:prstTxWarp>
            </a:bodyPr>
            <a:lstStyle/>
            <a:p>
              <a:r>
                <a:rPr lang="en-US" sz="3600"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outerShdw>
                  </a:effectLst>
                  <a:latin typeface="Arial Black"/>
                </a:rPr>
                <a:t>pressure</a:t>
              </a:r>
            </a:p>
          </p:txBody>
        </p:sp>
        <p:sp>
          <p:nvSpPr>
            <p:cNvPr id="23565" name="AutoShape 13"/>
            <p:cNvSpPr>
              <a:spLocks noChangeArrowheads="1"/>
            </p:cNvSpPr>
            <p:nvPr/>
          </p:nvSpPr>
          <p:spPr bwMode="auto">
            <a:xfrm>
              <a:off x="3991" y="1400"/>
              <a:ext cx="309" cy="509"/>
            </a:xfrm>
            <a:prstGeom prst="upArrow">
              <a:avLst>
                <a:gd name="adj1" fmla="val 50000"/>
                <a:gd name="adj2" fmla="val 41181"/>
              </a:avLst>
            </a:prstGeom>
            <a:solidFill>
              <a:srgbClr val="FFFF66"/>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566" name="Group 14"/>
          <p:cNvGrpSpPr>
            <a:grpSpLocks/>
          </p:cNvGrpSpPr>
          <p:nvPr/>
        </p:nvGrpSpPr>
        <p:grpSpPr bwMode="auto">
          <a:xfrm>
            <a:off x="5349875" y="3911600"/>
            <a:ext cx="2187575" cy="709613"/>
            <a:chOff x="3551" y="2400"/>
            <a:chExt cx="1378" cy="447"/>
          </a:xfrm>
        </p:grpSpPr>
        <p:sp>
          <p:nvSpPr>
            <p:cNvPr id="23567" name="Text Box 15"/>
            <p:cNvSpPr txBox="1">
              <a:spLocks noChangeArrowheads="1"/>
            </p:cNvSpPr>
            <p:nvPr/>
          </p:nvSpPr>
          <p:spPr bwMode="auto">
            <a:xfrm>
              <a:off x="4470" y="2559"/>
              <a:ext cx="435"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400" i="0"/>
                <a:t>area</a:t>
              </a:r>
            </a:p>
          </p:txBody>
        </p:sp>
        <p:sp>
          <p:nvSpPr>
            <p:cNvPr id="23568" name="Text Box 16"/>
            <p:cNvSpPr txBox="1">
              <a:spLocks noChangeArrowheads="1"/>
            </p:cNvSpPr>
            <p:nvPr/>
          </p:nvSpPr>
          <p:spPr bwMode="auto">
            <a:xfrm>
              <a:off x="4419" y="2400"/>
              <a:ext cx="510"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400" i="0"/>
                <a:t>force</a:t>
              </a:r>
            </a:p>
          </p:txBody>
        </p:sp>
        <p:sp>
          <p:nvSpPr>
            <p:cNvPr id="23569" name="Text Box 17"/>
            <p:cNvSpPr txBox="1">
              <a:spLocks noChangeArrowheads="1"/>
            </p:cNvSpPr>
            <p:nvPr/>
          </p:nvSpPr>
          <p:spPr bwMode="auto">
            <a:xfrm>
              <a:off x="3551" y="2468"/>
              <a:ext cx="960"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400" i="0"/>
                <a:t>pressure = </a:t>
              </a:r>
            </a:p>
          </p:txBody>
        </p:sp>
        <p:sp>
          <p:nvSpPr>
            <p:cNvPr id="23570" name="Line 18"/>
            <p:cNvSpPr>
              <a:spLocks noChangeShapeType="1"/>
            </p:cNvSpPr>
            <p:nvPr/>
          </p:nvSpPr>
          <p:spPr bwMode="auto">
            <a:xfrm>
              <a:off x="4490" y="2637"/>
              <a:ext cx="391"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571" name="Group 19"/>
          <p:cNvGrpSpPr>
            <a:grpSpLocks/>
          </p:cNvGrpSpPr>
          <p:nvPr/>
        </p:nvGrpSpPr>
        <p:grpSpPr bwMode="auto">
          <a:xfrm>
            <a:off x="5738813" y="4703763"/>
            <a:ext cx="2978150" cy="479425"/>
            <a:chOff x="3533" y="3454"/>
            <a:chExt cx="1876" cy="302"/>
          </a:xfrm>
        </p:grpSpPr>
        <p:sp>
          <p:nvSpPr>
            <p:cNvPr id="23572" name="Text Box 20"/>
            <p:cNvSpPr txBox="1">
              <a:spLocks noChangeArrowheads="1"/>
            </p:cNvSpPr>
            <p:nvPr/>
          </p:nvSpPr>
          <p:spPr bwMode="auto">
            <a:xfrm>
              <a:off x="3533" y="3468"/>
              <a:ext cx="666"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400" i="0"/>
                <a:t>force =</a:t>
              </a:r>
            </a:p>
          </p:txBody>
        </p:sp>
        <p:sp>
          <p:nvSpPr>
            <p:cNvPr id="23573" name="Text Box 21"/>
            <p:cNvSpPr txBox="1">
              <a:spLocks noChangeArrowheads="1"/>
            </p:cNvSpPr>
            <p:nvPr/>
          </p:nvSpPr>
          <p:spPr bwMode="auto">
            <a:xfrm>
              <a:off x="4137" y="3454"/>
              <a:ext cx="900"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400" i="0"/>
                <a:t>pressure x</a:t>
              </a:r>
            </a:p>
          </p:txBody>
        </p:sp>
        <p:sp>
          <p:nvSpPr>
            <p:cNvPr id="23574" name="Text Box 22"/>
            <p:cNvSpPr txBox="1">
              <a:spLocks noChangeArrowheads="1"/>
            </p:cNvSpPr>
            <p:nvPr/>
          </p:nvSpPr>
          <p:spPr bwMode="auto">
            <a:xfrm>
              <a:off x="4974" y="3455"/>
              <a:ext cx="435"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400" i="0"/>
                <a:t>area</a:t>
              </a:r>
            </a:p>
          </p:txBody>
        </p:sp>
      </p:grpSp>
      <p:grpSp>
        <p:nvGrpSpPr>
          <p:cNvPr id="23575" name="Group 23"/>
          <p:cNvGrpSpPr>
            <a:grpSpLocks/>
          </p:cNvGrpSpPr>
          <p:nvPr/>
        </p:nvGrpSpPr>
        <p:grpSpPr bwMode="auto">
          <a:xfrm>
            <a:off x="5260975" y="2690813"/>
            <a:ext cx="884238" cy="239712"/>
            <a:chOff x="3314" y="1695"/>
            <a:chExt cx="557" cy="151"/>
          </a:xfrm>
        </p:grpSpPr>
        <p:grpSp>
          <p:nvGrpSpPr>
            <p:cNvPr id="23576" name="Group 24"/>
            <p:cNvGrpSpPr>
              <a:grpSpLocks/>
            </p:cNvGrpSpPr>
            <p:nvPr/>
          </p:nvGrpSpPr>
          <p:grpSpPr bwMode="auto">
            <a:xfrm rot="5400000" flipH="1">
              <a:off x="3564" y="1540"/>
              <a:ext cx="151" cy="462"/>
              <a:chOff x="700" y="728"/>
              <a:chExt cx="464" cy="1427"/>
            </a:xfrm>
          </p:grpSpPr>
          <p:sp>
            <p:nvSpPr>
              <p:cNvPr id="23577" name="Rectangle 25"/>
              <p:cNvSpPr>
                <a:spLocks noChangeArrowheads="1"/>
              </p:cNvSpPr>
              <p:nvPr/>
            </p:nvSpPr>
            <p:spPr bwMode="auto">
              <a:xfrm>
                <a:off x="927" y="2001"/>
                <a:ext cx="47" cy="82"/>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8" name="AutoShape 26"/>
              <p:cNvSpPr>
                <a:spLocks noChangeArrowheads="1"/>
              </p:cNvSpPr>
              <p:nvPr/>
            </p:nvSpPr>
            <p:spPr bwMode="auto">
              <a:xfrm>
                <a:off x="800" y="1682"/>
                <a:ext cx="291" cy="34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9" name="Rectangle 27"/>
              <p:cNvSpPr>
                <a:spLocks noChangeArrowheads="1"/>
              </p:cNvSpPr>
              <p:nvPr/>
            </p:nvSpPr>
            <p:spPr bwMode="auto">
              <a:xfrm>
                <a:off x="700" y="1509"/>
                <a:ext cx="464" cy="182"/>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0" name="AutoShape 28"/>
              <p:cNvSpPr>
                <a:spLocks noChangeArrowheads="1"/>
              </p:cNvSpPr>
              <p:nvPr/>
            </p:nvSpPr>
            <p:spPr bwMode="auto">
              <a:xfrm flipV="1">
                <a:off x="791" y="864"/>
                <a:ext cx="292" cy="64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1" name="Freeform 29"/>
              <p:cNvSpPr>
                <a:spLocks/>
              </p:cNvSpPr>
              <p:nvPr/>
            </p:nvSpPr>
            <p:spPr bwMode="auto">
              <a:xfrm>
                <a:off x="873" y="2019"/>
                <a:ext cx="119" cy="136"/>
              </a:xfrm>
              <a:custGeom>
                <a:avLst/>
                <a:gdLst>
                  <a:gd name="T0" fmla="*/ 0 w 246"/>
                  <a:gd name="T1" fmla="*/ 91 h 218"/>
                  <a:gd name="T2" fmla="*/ 9 w 246"/>
                  <a:gd name="T3" fmla="*/ 182 h 218"/>
                  <a:gd name="T4" fmla="*/ 246 w 246"/>
                  <a:gd name="T5" fmla="*/ 218 h 218"/>
                  <a:gd name="T6" fmla="*/ 227 w 246"/>
                  <a:gd name="T7" fmla="*/ 155 h 218"/>
                  <a:gd name="T8" fmla="*/ 91 w 246"/>
                  <a:gd name="T9" fmla="*/ 128 h 218"/>
                  <a:gd name="T10" fmla="*/ 64 w 246"/>
                  <a:gd name="T11" fmla="*/ 0 h 218"/>
                  <a:gd name="T12" fmla="*/ 0 w 246"/>
                  <a:gd name="T13" fmla="*/ 9 h 218"/>
                  <a:gd name="T14" fmla="*/ 0 w 246"/>
                  <a:gd name="T15" fmla="*/ 91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18">
                    <a:moveTo>
                      <a:pt x="0" y="91"/>
                    </a:moveTo>
                    <a:cubicBezTo>
                      <a:pt x="10" y="164"/>
                      <a:pt x="9" y="133"/>
                      <a:pt x="9" y="182"/>
                    </a:cubicBezTo>
                    <a:lnTo>
                      <a:pt x="246" y="218"/>
                    </a:lnTo>
                    <a:lnTo>
                      <a:pt x="227" y="155"/>
                    </a:lnTo>
                    <a:lnTo>
                      <a:pt x="91" y="128"/>
                    </a:lnTo>
                    <a:lnTo>
                      <a:pt x="64" y="0"/>
                    </a:lnTo>
                    <a:lnTo>
                      <a:pt x="0" y="9"/>
                    </a:lnTo>
                    <a:lnTo>
                      <a:pt x="0" y="91"/>
                    </a:lnTo>
                    <a:close/>
                  </a:path>
                </a:pathLst>
              </a:cu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2" name="Rectangle 30"/>
              <p:cNvSpPr>
                <a:spLocks noChangeArrowheads="1"/>
              </p:cNvSpPr>
              <p:nvPr/>
            </p:nvSpPr>
            <p:spPr bwMode="auto">
              <a:xfrm>
                <a:off x="700" y="1547"/>
                <a:ext cx="118" cy="135"/>
              </a:xfrm>
              <a:prstGeom prst="rect">
                <a:avLst/>
              </a:prstGeom>
              <a:gradFill rotWithShape="0">
                <a:gsLst>
                  <a:gs pos="0">
                    <a:schemeClr val="folHlink">
                      <a:gamma/>
                      <a:shade val="46275"/>
                      <a:invGamma/>
                    </a:schemeClr>
                  </a:gs>
                  <a:gs pos="100000">
                    <a:schemeClr val="folHlink"/>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3" name="Rectangle 31"/>
              <p:cNvSpPr>
                <a:spLocks noChangeArrowheads="1"/>
              </p:cNvSpPr>
              <p:nvPr/>
            </p:nvSpPr>
            <p:spPr bwMode="auto">
              <a:xfrm>
                <a:off x="1042" y="1542"/>
                <a:ext cx="118" cy="145"/>
              </a:xfrm>
              <a:prstGeom prst="rect">
                <a:avLst/>
              </a:prstGeom>
              <a:gradFill rotWithShape="0">
                <a:gsLst>
                  <a:gs pos="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4" name="Rectangle 32"/>
              <p:cNvSpPr>
                <a:spLocks noChangeArrowheads="1"/>
              </p:cNvSpPr>
              <p:nvPr/>
            </p:nvSpPr>
            <p:spPr bwMode="auto">
              <a:xfrm>
                <a:off x="818" y="1545"/>
                <a:ext cx="227" cy="146"/>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5" name="Rectangle 33"/>
              <p:cNvSpPr>
                <a:spLocks noChangeArrowheads="1"/>
              </p:cNvSpPr>
              <p:nvPr/>
            </p:nvSpPr>
            <p:spPr bwMode="auto">
              <a:xfrm>
                <a:off x="909" y="728"/>
                <a:ext cx="56" cy="137"/>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586" name="AutoShape 34"/>
            <p:cNvSpPr>
              <a:spLocks noChangeArrowheads="1"/>
            </p:cNvSpPr>
            <p:nvPr/>
          </p:nvSpPr>
          <p:spPr bwMode="auto">
            <a:xfrm>
              <a:off x="3314" y="1705"/>
              <a:ext cx="125" cy="130"/>
            </a:xfrm>
            <a:prstGeom prst="irregularSeal2">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 xmlns:p14="http://schemas.microsoft.com/office/powerpoint/2010/main" val="384375612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stroke cycle</a:t>
            </a:r>
            <a:endParaRPr lang="en-US" dirty="0"/>
          </a:p>
        </p:txBody>
      </p:sp>
      <p:pic>
        <p:nvPicPr>
          <p:cNvPr id="5" name="How 2 Stroke Engine Works(720P_HD).mp4">
            <a:hlinkClick r:id="" action="ppaction://media"/>
          </p:cNvPr>
          <p:cNvPicPr>
            <a:picLocks noGrp="1" noRot="1" noChangeAspect="1"/>
          </p:cNvPicPr>
          <p:nvPr>
            <p:ph sz="half" idx="1"/>
            <a:videoFile r:link="rId1"/>
          </p:nvPr>
        </p:nvPicPr>
        <p:blipFill>
          <a:blip r:embed="rId3"/>
          <a:stretch>
            <a:fillRect/>
          </a:stretch>
        </p:blipFill>
        <p:spPr>
          <a:xfrm>
            <a:off x="785786" y="1714488"/>
            <a:ext cx="7643866" cy="450059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90600" y="266700"/>
            <a:ext cx="7772400" cy="1104900"/>
          </a:xfrm>
          <a:noFill/>
          <a:ln/>
        </p:spPr>
        <p:txBody>
          <a:bodyPr/>
          <a:lstStyle/>
          <a:p>
            <a:pPr algn="ctr"/>
            <a:r>
              <a:rPr lang="en-US" sz="3200"/>
              <a:t>Advantages &amp; Disadvantages</a:t>
            </a:r>
            <a:br>
              <a:rPr lang="en-US" sz="3200"/>
            </a:br>
            <a:r>
              <a:rPr lang="en-US" sz="3200"/>
              <a:t>to a 4-Stroke Cycle Engine</a:t>
            </a:r>
          </a:p>
        </p:txBody>
      </p:sp>
      <p:sp>
        <p:nvSpPr>
          <p:cNvPr id="12291" name="Rectangle 3"/>
          <p:cNvSpPr>
            <a:spLocks noChangeArrowheads="1"/>
          </p:cNvSpPr>
          <p:nvPr/>
        </p:nvSpPr>
        <p:spPr bwMode="auto">
          <a:xfrm>
            <a:off x="7432675" y="193675"/>
            <a:ext cx="1293813" cy="800100"/>
          </a:xfrm>
          <a:prstGeom prst="rect">
            <a:avLst/>
          </a:prstGeom>
          <a:noFill/>
          <a:ln w="38100" cmpd="dbl">
            <a:solidFill>
              <a:srgbClr val="66CC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US" sz="4400">
                <a:solidFill>
                  <a:srgbClr val="FF3399"/>
                </a:solidFill>
              </a:rPr>
              <a:t>Ch 5</a:t>
            </a:r>
          </a:p>
        </p:txBody>
      </p:sp>
      <p:pic>
        <p:nvPicPr>
          <p:cNvPr id="12292" name="Picture 4"/>
          <p:cNvPicPr>
            <a:picLocks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09613" y="277813"/>
            <a:ext cx="1628775" cy="1527175"/>
          </a:xfrm>
          <a:prstGeom prst="rect">
            <a:avLst/>
          </a:prstGeom>
          <a:noFill/>
          <a:ln w="47625" cmpd="thinThick">
            <a:solidFill>
              <a:srgbClr val="66CC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293" name="Rectangle 5"/>
          <p:cNvSpPr>
            <a:spLocks noGrp="1" noChangeArrowheads="1"/>
          </p:cNvSpPr>
          <p:nvPr>
            <p:ph type="body" sz="half" idx="1"/>
          </p:nvPr>
        </p:nvSpPr>
        <p:spPr>
          <a:xfrm>
            <a:off x="557213" y="2157413"/>
            <a:ext cx="3914775" cy="4448175"/>
          </a:xfrm>
          <a:noFill/>
          <a:ln w="47625" cap="flat" cmpd="thinThick">
            <a:solidFill>
              <a:srgbClr val="66CCFF"/>
            </a:solidFill>
            <a:miter lim="800000"/>
            <a:headEnd/>
            <a:tailEnd/>
          </a:ln>
        </p:spPr>
        <p:txBody>
          <a:bodyPr/>
          <a:lstStyle/>
          <a:p>
            <a:r>
              <a:rPr lang="en-US" sz="2400"/>
              <a:t>High torque output</a:t>
            </a:r>
          </a:p>
          <a:p>
            <a:r>
              <a:rPr lang="en-US" sz="2400"/>
              <a:t>Smooth running</a:t>
            </a:r>
          </a:p>
          <a:p>
            <a:r>
              <a:rPr lang="en-US" sz="2400"/>
              <a:t>Quieter operation</a:t>
            </a:r>
          </a:p>
          <a:p>
            <a:r>
              <a:rPr lang="en-US" sz="2400"/>
              <a:t>Lower emissions output</a:t>
            </a:r>
          </a:p>
          <a:p>
            <a:r>
              <a:rPr lang="en-US" sz="2400"/>
              <a:t>More forgiving to poor operational practices</a:t>
            </a:r>
          </a:p>
          <a:p>
            <a:r>
              <a:rPr lang="en-US" sz="2400"/>
              <a:t>Higher horse power availability</a:t>
            </a:r>
          </a:p>
          <a:p>
            <a:r>
              <a:rPr lang="en-US" sz="2400"/>
              <a:t>Heavier construction</a:t>
            </a:r>
          </a:p>
          <a:p>
            <a:r>
              <a:rPr lang="en-US" sz="2400"/>
              <a:t>No Gas/Oil mixing</a:t>
            </a:r>
          </a:p>
        </p:txBody>
      </p:sp>
      <p:sp>
        <p:nvSpPr>
          <p:cNvPr id="12294" name="Rectangle 6"/>
          <p:cNvSpPr>
            <a:spLocks noChangeArrowheads="1"/>
          </p:cNvSpPr>
          <p:nvPr/>
        </p:nvSpPr>
        <p:spPr bwMode="auto">
          <a:xfrm>
            <a:off x="457200" y="1736725"/>
            <a:ext cx="2622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lvl="2"/>
            <a:r>
              <a:rPr lang="en-US">
                <a:solidFill>
                  <a:schemeClr val="hlink"/>
                </a:solidFill>
              </a:rPr>
              <a:t>Advantages:</a:t>
            </a:r>
          </a:p>
        </p:txBody>
      </p:sp>
      <p:sp>
        <p:nvSpPr>
          <p:cNvPr id="12295" name="Rectangle 7"/>
          <p:cNvSpPr>
            <a:spLocks noChangeArrowheads="1"/>
          </p:cNvSpPr>
          <p:nvPr/>
        </p:nvSpPr>
        <p:spPr bwMode="auto">
          <a:xfrm>
            <a:off x="5927725" y="1676400"/>
            <a:ext cx="204628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solidFill>
                  <a:schemeClr val="hlink"/>
                </a:solidFill>
              </a:rPr>
              <a:t>Disadvantages:</a:t>
            </a:r>
          </a:p>
        </p:txBody>
      </p:sp>
      <p:sp>
        <p:nvSpPr>
          <p:cNvPr id="12296" name="Rectangle 8"/>
          <p:cNvSpPr>
            <a:spLocks noChangeArrowheads="1"/>
          </p:cNvSpPr>
          <p:nvPr/>
        </p:nvSpPr>
        <p:spPr bwMode="auto">
          <a:xfrm>
            <a:off x="4595813" y="2157413"/>
            <a:ext cx="4067175" cy="4448175"/>
          </a:xfrm>
          <a:prstGeom prst="rect">
            <a:avLst/>
          </a:prstGeom>
          <a:noFill/>
          <a:ln w="47625" cmpd="thinThick">
            <a:solidFill>
              <a:srgbClr val="66CC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buClr>
                <a:schemeClr val="accent2"/>
              </a:buClr>
              <a:buSzPct val="75000"/>
              <a:buFont typeface="Monotype Sorts" pitchFamily="2" charset="2"/>
              <a:buChar char="u"/>
            </a:pPr>
            <a:r>
              <a:rPr lang="en-US"/>
              <a:t>Heavy</a:t>
            </a:r>
          </a:p>
          <a:p>
            <a:pPr marL="342900" indent="-342900">
              <a:spcBef>
                <a:spcPct val="20000"/>
              </a:spcBef>
              <a:buClr>
                <a:schemeClr val="accent2"/>
              </a:buClr>
              <a:buSzPct val="75000"/>
              <a:buFont typeface="Monotype Sorts" pitchFamily="2" charset="2"/>
              <a:buChar char="u"/>
            </a:pPr>
            <a:r>
              <a:rPr lang="en-US"/>
              <a:t>Limited slope operation</a:t>
            </a:r>
          </a:p>
          <a:p>
            <a:pPr marL="342900" indent="-342900">
              <a:spcBef>
                <a:spcPct val="20000"/>
              </a:spcBef>
              <a:buClr>
                <a:schemeClr val="accent2"/>
              </a:buClr>
              <a:buSzPct val="75000"/>
              <a:buFont typeface="Monotype Sorts" pitchFamily="2" charset="2"/>
              <a:buChar char="u"/>
            </a:pPr>
            <a:r>
              <a:rPr lang="en-US"/>
              <a:t>More moving parts</a:t>
            </a:r>
          </a:p>
        </p:txBody>
      </p:sp>
    </p:spTree>
    <p:extLst>
      <p:ext uri="{BB962C8B-B14F-4D97-AF65-F5344CB8AC3E}">
        <p14:creationId xmlns="" xmlns:p14="http://schemas.microsoft.com/office/powerpoint/2010/main" val="37255207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90600" y="266700"/>
            <a:ext cx="7772400" cy="1104900"/>
          </a:xfrm>
          <a:noFill/>
          <a:ln/>
        </p:spPr>
        <p:txBody>
          <a:bodyPr/>
          <a:lstStyle/>
          <a:p>
            <a:pPr algn="ctr"/>
            <a:r>
              <a:rPr lang="en-US" sz="3200"/>
              <a:t>Advantages &amp; Disadvantages</a:t>
            </a:r>
            <a:br>
              <a:rPr lang="en-US" sz="3200"/>
            </a:br>
            <a:r>
              <a:rPr lang="en-US" sz="3200"/>
              <a:t>to a 2-Stroke Cycle Engine</a:t>
            </a:r>
          </a:p>
        </p:txBody>
      </p:sp>
      <p:sp>
        <p:nvSpPr>
          <p:cNvPr id="13315" name="Rectangle 3"/>
          <p:cNvSpPr>
            <a:spLocks noChangeArrowheads="1"/>
          </p:cNvSpPr>
          <p:nvPr/>
        </p:nvSpPr>
        <p:spPr bwMode="auto">
          <a:xfrm>
            <a:off x="7432675" y="193675"/>
            <a:ext cx="1293813" cy="800100"/>
          </a:xfrm>
          <a:prstGeom prst="rect">
            <a:avLst/>
          </a:prstGeom>
          <a:noFill/>
          <a:ln w="38100" cmpd="dbl">
            <a:solidFill>
              <a:srgbClr val="66CC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US" sz="4400">
                <a:solidFill>
                  <a:srgbClr val="FF3399"/>
                </a:solidFill>
              </a:rPr>
              <a:t>Ch 5</a:t>
            </a:r>
          </a:p>
        </p:txBody>
      </p:sp>
      <p:pic>
        <p:nvPicPr>
          <p:cNvPr id="13316" name="Picture 4"/>
          <p:cNvPicPr>
            <a:picLocks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09613" y="277813"/>
            <a:ext cx="1628775" cy="1527175"/>
          </a:xfrm>
          <a:prstGeom prst="rect">
            <a:avLst/>
          </a:prstGeom>
          <a:noFill/>
          <a:ln w="47625" cmpd="thinThick">
            <a:solidFill>
              <a:srgbClr val="66CC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317" name="Rectangle 5"/>
          <p:cNvSpPr>
            <a:spLocks noGrp="1" noChangeArrowheads="1"/>
          </p:cNvSpPr>
          <p:nvPr>
            <p:ph type="body" sz="half" idx="1"/>
          </p:nvPr>
        </p:nvSpPr>
        <p:spPr>
          <a:xfrm>
            <a:off x="4824413" y="2233613"/>
            <a:ext cx="3914775" cy="4143375"/>
          </a:xfrm>
          <a:noFill/>
          <a:ln w="47625" cap="flat" cmpd="thinThick">
            <a:solidFill>
              <a:srgbClr val="66CCFF"/>
            </a:solidFill>
            <a:miter lim="800000"/>
            <a:headEnd/>
            <a:tailEnd/>
          </a:ln>
        </p:spPr>
        <p:txBody>
          <a:bodyPr/>
          <a:lstStyle/>
          <a:p>
            <a:r>
              <a:rPr lang="en-US" sz="2400"/>
              <a:t>Low torque output</a:t>
            </a:r>
          </a:p>
          <a:p>
            <a:r>
              <a:rPr lang="en-US" sz="2400"/>
              <a:t>Erratic running Characteristic</a:t>
            </a:r>
          </a:p>
          <a:p>
            <a:r>
              <a:rPr lang="en-US" sz="2400"/>
              <a:t>Noisy</a:t>
            </a:r>
          </a:p>
          <a:p>
            <a:r>
              <a:rPr lang="en-US" sz="2400"/>
              <a:t>Higher emissions output</a:t>
            </a:r>
          </a:p>
          <a:p>
            <a:r>
              <a:rPr lang="en-US" sz="2400"/>
              <a:t>Gas/Oil mixing</a:t>
            </a:r>
          </a:p>
        </p:txBody>
      </p:sp>
      <p:sp>
        <p:nvSpPr>
          <p:cNvPr id="13318" name="Rectangle 6"/>
          <p:cNvSpPr>
            <a:spLocks noChangeArrowheads="1"/>
          </p:cNvSpPr>
          <p:nvPr/>
        </p:nvSpPr>
        <p:spPr bwMode="auto">
          <a:xfrm>
            <a:off x="457200" y="1736725"/>
            <a:ext cx="2622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lvl="2"/>
            <a:r>
              <a:rPr lang="en-US">
                <a:solidFill>
                  <a:schemeClr val="hlink"/>
                </a:solidFill>
              </a:rPr>
              <a:t>Advantages:</a:t>
            </a:r>
          </a:p>
        </p:txBody>
      </p:sp>
      <p:sp>
        <p:nvSpPr>
          <p:cNvPr id="13319" name="Rectangle 7"/>
          <p:cNvSpPr>
            <a:spLocks noChangeArrowheads="1"/>
          </p:cNvSpPr>
          <p:nvPr/>
        </p:nvSpPr>
        <p:spPr bwMode="auto">
          <a:xfrm>
            <a:off x="5927725" y="1676400"/>
            <a:ext cx="204628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solidFill>
                  <a:schemeClr val="hlink"/>
                </a:solidFill>
              </a:rPr>
              <a:t>Disadvantages:</a:t>
            </a:r>
          </a:p>
        </p:txBody>
      </p:sp>
      <p:sp>
        <p:nvSpPr>
          <p:cNvPr id="13320" name="Rectangle 8"/>
          <p:cNvSpPr>
            <a:spLocks noChangeArrowheads="1"/>
          </p:cNvSpPr>
          <p:nvPr/>
        </p:nvSpPr>
        <p:spPr bwMode="auto">
          <a:xfrm>
            <a:off x="481013" y="2232025"/>
            <a:ext cx="4067175" cy="4144963"/>
          </a:xfrm>
          <a:prstGeom prst="rect">
            <a:avLst/>
          </a:prstGeom>
          <a:noFill/>
          <a:ln w="47625" cmpd="thinThick">
            <a:solidFill>
              <a:srgbClr val="66CC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buClr>
                <a:schemeClr val="accent2"/>
              </a:buClr>
              <a:buSzPct val="75000"/>
              <a:buFont typeface="Monotype Sorts" pitchFamily="2" charset="2"/>
              <a:buChar char="u"/>
            </a:pPr>
            <a:r>
              <a:rPr lang="en-US"/>
              <a:t>Lighter</a:t>
            </a:r>
          </a:p>
          <a:p>
            <a:pPr marL="342900" indent="-342900">
              <a:spcBef>
                <a:spcPct val="20000"/>
              </a:spcBef>
              <a:buClr>
                <a:schemeClr val="accent2"/>
              </a:buClr>
              <a:buSzPct val="75000"/>
              <a:buFont typeface="Monotype Sorts" pitchFamily="2" charset="2"/>
              <a:buChar char="u"/>
            </a:pPr>
            <a:r>
              <a:rPr lang="en-US"/>
              <a:t>Can be operated in all positions</a:t>
            </a:r>
          </a:p>
          <a:p>
            <a:pPr marL="342900" indent="-342900">
              <a:spcBef>
                <a:spcPct val="20000"/>
              </a:spcBef>
              <a:buClr>
                <a:schemeClr val="accent2"/>
              </a:buClr>
              <a:buSzPct val="75000"/>
              <a:buFont typeface="Monotype Sorts" pitchFamily="2" charset="2"/>
              <a:buChar char="u"/>
            </a:pPr>
            <a:r>
              <a:rPr lang="en-US"/>
              <a:t>Less moving parts</a:t>
            </a:r>
          </a:p>
          <a:p>
            <a:pPr marL="342900" indent="-342900">
              <a:spcBef>
                <a:spcPct val="20000"/>
              </a:spcBef>
              <a:buClr>
                <a:schemeClr val="accent2"/>
              </a:buClr>
              <a:buSzPct val="75000"/>
              <a:buFont typeface="Monotype Sorts" pitchFamily="2" charset="2"/>
              <a:buChar char="u"/>
            </a:pPr>
            <a:r>
              <a:rPr lang="en-US"/>
              <a:t>Higher horse power per cc displacement</a:t>
            </a:r>
          </a:p>
        </p:txBody>
      </p:sp>
    </p:spTree>
    <p:extLst>
      <p:ext uri="{BB962C8B-B14F-4D97-AF65-F5344CB8AC3E}">
        <p14:creationId xmlns="" xmlns:p14="http://schemas.microsoft.com/office/powerpoint/2010/main" val="26087083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VALVE TIMING DIAGRAM</a:t>
            </a:r>
            <a:endParaRPr lang="en-US" dirty="0"/>
          </a:p>
        </p:txBody>
      </p:sp>
      <p:sp>
        <p:nvSpPr>
          <p:cNvPr id="3" name="Content Placeholder 2"/>
          <p:cNvSpPr>
            <a:spLocks noGrp="1"/>
          </p:cNvSpPr>
          <p:nvPr>
            <p:ph sz="half" idx="1"/>
          </p:nvPr>
        </p:nvSpPr>
        <p:spPr>
          <a:xfrm>
            <a:off x="457200" y="1600200"/>
            <a:ext cx="8258204" cy="4525963"/>
          </a:xfrm>
        </p:spPr>
        <p:txBody>
          <a:bodyPr>
            <a:normAutofit/>
          </a:bodyPr>
          <a:lstStyle/>
          <a:p>
            <a:pPr>
              <a:buNone/>
            </a:pPr>
            <a:r>
              <a:rPr lang="en-US" dirty="0" smtClean="0"/>
              <a:t>    A valve timing diagram is a graphical representation of the opening and closing of the intake and exhaust valve of the engine, The opening and closing of the valves of the engine depend upon the movement of piston from TDC to BDC, This relation between piston and valves is controlled by setting a graphical representation between these two, which is known as valve timing diagram.</a:t>
            </a: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WE NEED VALVE TIMING DIAGRAM?</a:t>
            </a:r>
            <a:endParaRPr lang="en-US" dirty="0"/>
          </a:p>
        </p:txBody>
      </p:sp>
      <p:sp>
        <p:nvSpPr>
          <p:cNvPr id="3" name="Content Placeholder 2"/>
          <p:cNvSpPr>
            <a:spLocks noGrp="1"/>
          </p:cNvSpPr>
          <p:nvPr>
            <p:ph sz="half" idx="1"/>
          </p:nvPr>
        </p:nvSpPr>
        <p:spPr>
          <a:xfrm>
            <a:off x="457200" y="1600200"/>
            <a:ext cx="8186766" cy="4525963"/>
          </a:xfrm>
        </p:spPr>
        <p:txBody>
          <a:bodyPr/>
          <a:lstStyle/>
          <a:p>
            <a:pPr>
              <a:buNone/>
            </a:pPr>
            <a:r>
              <a:rPr lang="en-US" dirty="0" smtClean="0"/>
              <a:t>    The normal engine completes around 100000 cycles per minute, as we know there are number of processes involve in a single cycle (from the intake of the air-fuel mixture to the exhaust of the combustion residual) of a internal which makes it necessary to be equipped with an effective system that can enable</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VALVE TIMING DIAGRAM OF 2 STROKE </a:t>
            </a:r>
            <a:br>
              <a:rPr lang="en-IN" dirty="0" smtClean="0"/>
            </a:br>
            <a:r>
              <a:rPr lang="en-IN" dirty="0" smtClean="0"/>
              <a:t>PETROL ENGINE</a:t>
            </a:r>
            <a:endParaRPr lang="en-US" dirty="0" smtClean="0"/>
          </a:p>
        </p:txBody>
      </p:sp>
      <p:pic>
        <p:nvPicPr>
          <p:cNvPr id="5" name="Content Placeholder 4" descr="WHY.jpg"/>
          <p:cNvPicPr>
            <a:picLocks noGrp="1" noChangeAspect="1"/>
          </p:cNvPicPr>
          <p:nvPr>
            <p:ph sz="half" idx="1"/>
          </p:nvPr>
        </p:nvPicPr>
        <p:blipFill>
          <a:blip r:embed="rId2"/>
          <a:stretch>
            <a:fillRect/>
          </a:stretch>
        </p:blipFill>
        <p:spPr>
          <a:xfrm>
            <a:off x="1390624" y="1600200"/>
            <a:ext cx="6319890" cy="4525963"/>
          </a:xfr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VALVE TIMING DIAGRAM OF 2 STROKE </a:t>
            </a:r>
            <a:br>
              <a:rPr lang="en-IN" dirty="0" smtClean="0"/>
            </a:br>
            <a:r>
              <a:rPr lang="en-IN" dirty="0" smtClean="0"/>
              <a:t>DIESEL ENGINE</a:t>
            </a:r>
            <a:endParaRPr lang="en-US" dirty="0"/>
          </a:p>
        </p:txBody>
      </p:sp>
      <p:pic>
        <p:nvPicPr>
          <p:cNvPr id="7" name="Content Placeholder 6" descr="DIESEL.jpg"/>
          <p:cNvPicPr>
            <a:picLocks noGrp="1" noChangeAspect="1"/>
          </p:cNvPicPr>
          <p:nvPr>
            <p:ph sz="half" idx="1"/>
          </p:nvPr>
        </p:nvPicPr>
        <p:blipFill>
          <a:blip r:embed="rId2"/>
          <a:stretch>
            <a:fillRect/>
          </a:stretch>
        </p:blipFill>
        <p:spPr>
          <a:xfrm>
            <a:off x="785786" y="1785926"/>
            <a:ext cx="7615262" cy="4071966"/>
          </a:xfr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COMBUSTION</a:t>
            </a:r>
            <a:endParaRPr lang="en-US" dirty="0"/>
          </a:p>
        </p:txBody>
      </p:sp>
      <p:pic>
        <p:nvPicPr>
          <p:cNvPr id="5" name="Content Placeholder 4" descr="COMBUSTION.jpg"/>
          <p:cNvPicPr>
            <a:picLocks noGrp="1" noChangeAspect="1"/>
          </p:cNvPicPr>
          <p:nvPr>
            <p:ph sz="half" idx="1"/>
          </p:nvPr>
        </p:nvPicPr>
        <p:blipFill>
          <a:blip r:embed="rId2"/>
          <a:stretch>
            <a:fillRect/>
          </a:stretch>
        </p:blipFill>
        <p:spPr>
          <a:xfrm>
            <a:off x="2071670" y="1643063"/>
            <a:ext cx="5214973" cy="3857639"/>
          </a:xfr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Combustion in CI engine</a:t>
            </a:r>
            <a:endParaRPr lang="en-US" dirty="0"/>
          </a:p>
        </p:txBody>
      </p:sp>
      <p:sp>
        <p:nvSpPr>
          <p:cNvPr id="3" name="Content Placeholder 2"/>
          <p:cNvSpPr>
            <a:spLocks noGrp="1"/>
          </p:cNvSpPr>
          <p:nvPr>
            <p:ph sz="half" idx="1"/>
          </p:nvPr>
        </p:nvSpPr>
        <p:spPr>
          <a:xfrm>
            <a:off x="428596" y="1643050"/>
            <a:ext cx="8358246" cy="4525963"/>
          </a:xfrm>
        </p:spPr>
        <p:txBody>
          <a:bodyPr>
            <a:normAutofit fontScale="92500" lnSpcReduction="10000"/>
          </a:bodyPr>
          <a:lstStyle/>
          <a:p>
            <a:r>
              <a:rPr lang="en-US" b="1" i="1" dirty="0" err="1" smtClean="0"/>
              <a:t>gnition</a:t>
            </a:r>
            <a:r>
              <a:rPr lang="en-US" b="1" i="1" dirty="0" smtClean="0"/>
              <a:t> delay</a:t>
            </a:r>
            <a:r>
              <a:rPr lang="en-US" dirty="0" smtClean="0"/>
              <a:t> - This is the period between fuel injection initiation and beginning of combustion </a:t>
            </a:r>
          </a:p>
          <a:p>
            <a:r>
              <a:rPr lang="en-US" b="1" i="1" dirty="0" smtClean="0"/>
              <a:t>Premixed or rapid combustion phase </a:t>
            </a:r>
            <a:r>
              <a:rPr lang="en-US" dirty="0" smtClean="0"/>
              <a:t>- The fuel accumulated in the combustion chamber ignites as the fuel reaches its self ignition temperature. High heat release rate is obtained during this phase. </a:t>
            </a:r>
          </a:p>
          <a:p>
            <a:r>
              <a:rPr lang="en-US" b="1" i="1" dirty="0" smtClean="0"/>
              <a:t>Mixing controlled combustion phase </a:t>
            </a:r>
            <a:r>
              <a:rPr lang="en-US" dirty="0" smtClean="0"/>
              <a:t>- The burning rate in this phase is of controlled manner and the heat release decreases in this phase. </a:t>
            </a:r>
          </a:p>
          <a:p>
            <a:r>
              <a:rPr lang="en-US" b="1" i="1" dirty="0" smtClean="0"/>
              <a:t>Late combustion phase </a:t>
            </a:r>
            <a:r>
              <a:rPr lang="en-US" dirty="0" smtClean="0"/>
              <a:t>- Heat release rate is lowest in this phase, as small amount of fuel is available for burning.</a:t>
            </a:r>
          </a:p>
          <a:p>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Combustion in spark ignition engine</a:t>
            </a:r>
            <a:endParaRPr lang="en-US" dirty="0"/>
          </a:p>
        </p:txBody>
      </p:sp>
      <p:sp>
        <p:nvSpPr>
          <p:cNvPr id="3" name="Content Placeholder 2"/>
          <p:cNvSpPr>
            <a:spLocks noGrp="1"/>
          </p:cNvSpPr>
          <p:nvPr>
            <p:ph sz="half" idx="1"/>
          </p:nvPr>
        </p:nvSpPr>
        <p:spPr>
          <a:xfrm>
            <a:off x="457200" y="1600200"/>
            <a:ext cx="8115328" cy="4525963"/>
          </a:xfrm>
        </p:spPr>
        <p:txBody>
          <a:bodyPr>
            <a:normAutofit lnSpcReduction="10000"/>
          </a:bodyPr>
          <a:lstStyle/>
          <a:p>
            <a:pPr>
              <a:buNone/>
            </a:pPr>
            <a:r>
              <a:rPr lang="en-US" dirty="0" smtClean="0"/>
              <a:t>    The density of unburned mixture ahead of the flame front is as large as four times the density of burned gas which lies behind the flame. 25% of the mass still remains </a:t>
            </a:r>
            <a:r>
              <a:rPr lang="en-US" dirty="0" err="1" smtClean="0"/>
              <a:t>unburnt</a:t>
            </a:r>
            <a:r>
              <a:rPr lang="en-US" dirty="0" smtClean="0"/>
              <a:t> even if the entire combustion chamber is enflamed. Hence combustion in SI engines can be divided in the following phases-</a:t>
            </a:r>
          </a:p>
          <a:p>
            <a:r>
              <a:rPr lang="en-US" dirty="0" smtClean="0"/>
              <a:t>Spark ignition</a:t>
            </a:r>
          </a:p>
          <a:p>
            <a:r>
              <a:rPr lang="en-US" dirty="0" smtClean="0"/>
              <a:t>Early flame development</a:t>
            </a:r>
          </a:p>
          <a:p>
            <a:r>
              <a:rPr lang="en-US" dirty="0" smtClean="0"/>
              <a:t>Flame propagation </a:t>
            </a:r>
          </a:p>
          <a:p>
            <a:r>
              <a:rPr lang="en-US" dirty="0" smtClean="0"/>
              <a:t>Flame termination</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38175" y="295275"/>
            <a:ext cx="77724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0" normalizeH="0" baseline="0" noProof="0" smtClean="0">
                <a:ln>
                  <a:noFill/>
                </a:ln>
                <a:solidFill>
                  <a:schemeClr val="tx2">
                    <a:satMod val="130000"/>
                  </a:schemeClr>
                </a:solidFill>
                <a:effectLst>
                  <a:outerShdw blurRad="50000" dist="30000" dir="5400000" algn="tl" rotWithShape="0">
                    <a:srgbClr val="000000">
                      <a:alpha val="30000"/>
                    </a:srgbClr>
                  </a:outerShdw>
                </a:effectLst>
                <a:uLnTx/>
                <a:uFillTx/>
                <a:latin typeface="Tahoma" pitchFamily="34" charset="0"/>
                <a:ea typeface="+mj-ea"/>
                <a:cs typeface="+mj-cs"/>
              </a:rPr>
              <a:t>Internal Combustion Engines</a:t>
            </a:r>
          </a:p>
        </p:txBody>
      </p:sp>
      <p:sp>
        <p:nvSpPr>
          <p:cNvPr id="3" name="Text Box 8"/>
          <p:cNvSpPr txBox="1">
            <a:spLocks noChangeArrowheads="1"/>
          </p:cNvSpPr>
          <p:nvPr/>
        </p:nvSpPr>
        <p:spPr bwMode="auto">
          <a:xfrm>
            <a:off x="4297363" y="2790825"/>
            <a:ext cx="4551362" cy="1546225"/>
          </a:xfrm>
          <a:prstGeom prst="rect">
            <a:avLst/>
          </a:prstGeom>
          <a:noFill/>
          <a:ln w="12700">
            <a:noFill/>
            <a:miter lim="800000"/>
            <a:headEnd/>
            <a:tailEnd/>
          </a:ln>
          <a:effectLst/>
        </p:spPr>
        <p:txBody>
          <a:bodyPr lIns="54000" tIns="10800" rIns="54000" bIns="10800">
            <a:spAutoFit/>
          </a:bodyPr>
          <a:lstStyle/>
          <a:p>
            <a:pPr algn="ctr">
              <a:defRPr/>
            </a:pPr>
            <a:r>
              <a:rPr lang="en-GB" sz="2000" b="1" i="1">
                <a:solidFill>
                  <a:srgbClr val="FF0000"/>
                </a:solidFill>
                <a:effectLst>
                  <a:outerShdw blurRad="38100" dist="38100" dir="2700000" algn="tl">
                    <a:srgbClr val="C0C0C0"/>
                  </a:outerShdw>
                </a:effectLst>
                <a:latin typeface="Tahoma" pitchFamily="34" charset="0"/>
              </a:rPr>
              <a:t>The internal combustion engine is an engine in which the combustion of fuel-oxidizer mixture occurs in a confined space</a:t>
            </a:r>
          </a:p>
          <a:p>
            <a:pPr algn="ctr">
              <a:defRPr/>
            </a:pPr>
            <a:endParaRPr lang="en-GB" sz="2000" b="1" i="1">
              <a:solidFill>
                <a:srgbClr val="FF0000"/>
              </a:solidFill>
              <a:effectLst>
                <a:outerShdw blurRad="38100" dist="38100" dir="2700000" algn="tl">
                  <a:srgbClr val="C0C0C0"/>
                </a:outerShdw>
              </a:effectLst>
              <a:latin typeface="Tahoma" pitchFamily="34" charset="0"/>
            </a:endParaRPr>
          </a:p>
        </p:txBody>
      </p:sp>
      <p:sp>
        <p:nvSpPr>
          <p:cNvPr id="4" name="Text Box 15"/>
          <p:cNvSpPr txBox="1">
            <a:spLocks noChangeArrowheads="1"/>
          </p:cNvSpPr>
          <p:nvPr/>
        </p:nvSpPr>
        <p:spPr bwMode="auto">
          <a:xfrm>
            <a:off x="393700" y="4138613"/>
            <a:ext cx="2305050" cy="2155825"/>
          </a:xfrm>
          <a:prstGeom prst="rect">
            <a:avLst/>
          </a:prstGeom>
          <a:noFill/>
          <a:ln w="12700">
            <a:noFill/>
            <a:miter lim="800000"/>
            <a:headEnd/>
            <a:tailEnd/>
          </a:ln>
        </p:spPr>
        <p:txBody>
          <a:bodyPr wrap="none" lIns="54000" tIns="10800" rIns="54000" bIns="10800">
            <a:spAutoFit/>
          </a:bodyPr>
          <a:lstStyle/>
          <a:p>
            <a:r>
              <a:rPr lang="en-GB" sz="2000">
                <a:latin typeface="Comic Sans MS" pitchFamily="66" charset="0"/>
              </a:rPr>
              <a:t>applied in: </a:t>
            </a:r>
          </a:p>
          <a:p>
            <a:r>
              <a:rPr lang="en-GB" sz="2000">
                <a:latin typeface="Comic Sans MS" pitchFamily="66" charset="0"/>
              </a:rPr>
              <a:t>automotive</a:t>
            </a:r>
          </a:p>
          <a:p>
            <a:r>
              <a:rPr lang="en-GB" sz="2000">
                <a:latin typeface="Comic Sans MS" pitchFamily="66" charset="0"/>
              </a:rPr>
              <a:t>rail transportation</a:t>
            </a:r>
          </a:p>
          <a:p>
            <a:r>
              <a:rPr lang="en-GB" sz="2000">
                <a:latin typeface="Comic Sans MS" pitchFamily="66" charset="0"/>
              </a:rPr>
              <a:t>power generation</a:t>
            </a:r>
          </a:p>
          <a:p>
            <a:r>
              <a:rPr lang="en-GB" sz="2000">
                <a:latin typeface="Comic Sans MS" pitchFamily="66" charset="0"/>
              </a:rPr>
              <a:t>ships</a:t>
            </a:r>
          </a:p>
          <a:p>
            <a:r>
              <a:rPr lang="en-GB" sz="2000">
                <a:latin typeface="Comic Sans MS" pitchFamily="66" charset="0"/>
              </a:rPr>
              <a:t>aviation</a:t>
            </a:r>
          </a:p>
          <a:p>
            <a:r>
              <a:rPr lang="en-GB" sz="2000">
                <a:latin typeface="Comic Sans MS" pitchFamily="66" charset="0"/>
              </a:rPr>
              <a:t>garden appliances</a:t>
            </a:r>
          </a:p>
        </p:txBody>
      </p:sp>
      <p:pic>
        <p:nvPicPr>
          <p:cNvPr id="5" name="Picture 18" descr="cadillac_cien_cc_01"/>
          <p:cNvPicPr>
            <a:picLocks noChangeAspect="1" noChangeArrowheads="1"/>
          </p:cNvPicPr>
          <p:nvPr/>
        </p:nvPicPr>
        <p:blipFill>
          <a:blip r:embed="rId2" cstate="print"/>
          <a:srcRect t="28668"/>
          <a:stretch>
            <a:fillRect/>
          </a:stretch>
        </p:blipFill>
        <p:spPr bwMode="auto">
          <a:xfrm>
            <a:off x="1009650" y="1611313"/>
            <a:ext cx="2570163" cy="1371600"/>
          </a:xfrm>
          <a:prstGeom prst="rect">
            <a:avLst/>
          </a:prstGeom>
          <a:noFill/>
          <a:ln w="9525">
            <a:noFill/>
            <a:miter lim="800000"/>
            <a:headEnd/>
            <a:tailEnd/>
          </a:ln>
        </p:spPr>
      </p:pic>
      <p:pic>
        <p:nvPicPr>
          <p:cNvPr id="6" name="Picture 21" descr="Radio - Controlled Airplane"/>
          <p:cNvPicPr>
            <a:picLocks noChangeAspect="1" noChangeArrowheads="1"/>
          </p:cNvPicPr>
          <p:nvPr/>
        </p:nvPicPr>
        <p:blipFill>
          <a:blip r:embed="rId3" cstate="print"/>
          <a:srcRect b="13124"/>
          <a:stretch>
            <a:fillRect/>
          </a:stretch>
        </p:blipFill>
        <p:spPr bwMode="auto">
          <a:xfrm>
            <a:off x="3546475" y="4724400"/>
            <a:ext cx="2286000" cy="1985963"/>
          </a:xfrm>
          <a:prstGeom prst="rect">
            <a:avLst/>
          </a:prstGeom>
          <a:noFill/>
          <a:ln w="9525">
            <a:noFill/>
            <a:miter lim="800000"/>
            <a:headEnd/>
            <a:tailEnd/>
          </a:ln>
        </p:spPr>
      </p:pic>
      <p:pic>
        <p:nvPicPr>
          <p:cNvPr id="7" name="Picture 24" descr="nexa_012607_ship-IHI"/>
          <p:cNvPicPr>
            <a:picLocks noChangeAspect="1" noChangeArrowheads="1"/>
          </p:cNvPicPr>
          <p:nvPr/>
        </p:nvPicPr>
        <p:blipFill>
          <a:blip r:embed="rId4" cstate="print"/>
          <a:srcRect/>
          <a:stretch>
            <a:fillRect/>
          </a:stretch>
        </p:blipFill>
        <p:spPr bwMode="auto">
          <a:xfrm>
            <a:off x="5905500" y="4078288"/>
            <a:ext cx="3057525" cy="2047875"/>
          </a:xfrm>
          <a:prstGeom prst="rect">
            <a:avLst/>
          </a:prstGeom>
          <a:noFill/>
          <a:ln w="9525">
            <a:noFill/>
            <a:miter lim="800000"/>
            <a:headEnd/>
            <a:tailEnd/>
          </a:ln>
        </p:spPr>
      </p:pic>
      <p:pic>
        <p:nvPicPr>
          <p:cNvPr id="8" name="Picture 26" descr="Kosiarka spalinowa Honda HRX 537C VYE"/>
          <p:cNvPicPr>
            <a:picLocks noChangeAspect="1" noChangeArrowheads="1"/>
          </p:cNvPicPr>
          <p:nvPr/>
        </p:nvPicPr>
        <p:blipFill>
          <a:blip r:embed="rId5" cstate="print"/>
          <a:srcRect/>
          <a:stretch>
            <a:fillRect/>
          </a:stretch>
        </p:blipFill>
        <p:spPr bwMode="auto">
          <a:xfrm>
            <a:off x="4505325" y="1066800"/>
            <a:ext cx="1571625" cy="1571625"/>
          </a:xfrm>
          <a:prstGeom prst="rect">
            <a:avLst/>
          </a:prstGeom>
          <a:noFill/>
          <a:ln w="9525">
            <a:noFill/>
            <a:miter lim="800000"/>
            <a:headEnd/>
            <a:tailEnd/>
          </a:ln>
        </p:spPr>
      </p:pic>
      <p:pic>
        <p:nvPicPr>
          <p:cNvPr id="9" name="Picture 29" descr="Chainsaw"/>
          <p:cNvPicPr>
            <a:picLocks noChangeAspect="1" noChangeArrowheads="1"/>
          </p:cNvPicPr>
          <p:nvPr/>
        </p:nvPicPr>
        <p:blipFill>
          <a:blip r:embed="rId6" cstate="print"/>
          <a:srcRect/>
          <a:stretch>
            <a:fillRect/>
          </a:stretch>
        </p:blipFill>
        <p:spPr bwMode="auto">
          <a:xfrm>
            <a:off x="7185025" y="577850"/>
            <a:ext cx="1724025" cy="1724025"/>
          </a:xfrm>
          <a:prstGeom prst="rect">
            <a:avLst/>
          </a:prstGeom>
          <a:noFill/>
          <a:ln w="9525">
            <a:noFill/>
            <a:miter lim="800000"/>
            <a:headEnd/>
            <a:tailEnd/>
          </a:ln>
        </p:spPr>
      </p:pic>
      <p:pic>
        <p:nvPicPr>
          <p:cNvPr id="10" name="Picture 32" descr="istockphoto_3552234_colorful_train"/>
          <p:cNvPicPr>
            <a:picLocks noChangeAspect="1" noChangeArrowheads="1"/>
          </p:cNvPicPr>
          <p:nvPr/>
        </p:nvPicPr>
        <p:blipFill>
          <a:blip r:embed="rId7" cstate="print"/>
          <a:srcRect t="21758"/>
          <a:stretch>
            <a:fillRect/>
          </a:stretch>
        </p:blipFill>
        <p:spPr bwMode="auto">
          <a:xfrm>
            <a:off x="2540000" y="3013075"/>
            <a:ext cx="1808163" cy="1768475"/>
          </a:xfrm>
          <a:prstGeom prst="rect">
            <a:avLst/>
          </a:prstGeom>
          <a:noFill/>
          <a:ln w="9525">
            <a:noFill/>
            <a:miter lim="800000"/>
            <a:headEnd/>
            <a:tailEnd/>
          </a:ln>
        </p:spPr>
      </p:pic>
    </p:spTree>
    <p:extLst>
      <p:ext uri="{BB962C8B-B14F-4D97-AF65-F5344CB8AC3E}">
        <p14:creationId xmlns="" xmlns:p14="http://schemas.microsoft.com/office/powerpoint/2010/main" val="3647457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533400" y="685800"/>
            <a:ext cx="5410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b="1">
                <a:latin typeface="Arial Unicode MS" pitchFamily="34" charset="-128"/>
              </a:rPr>
              <a:t>	</a:t>
            </a:r>
          </a:p>
        </p:txBody>
      </p:sp>
      <p:sp>
        <p:nvSpPr>
          <p:cNvPr id="28675" name="Text Box 5"/>
          <p:cNvSpPr txBox="1">
            <a:spLocks noChangeArrowheads="1"/>
          </p:cNvSpPr>
          <p:nvPr/>
        </p:nvSpPr>
        <p:spPr bwMode="auto">
          <a:xfrm>
            <a:off x="544286" y="456294"/>
            <a:ext cx="4357687" cy="430212"/>
          </a:xfrm>
          <a:prstGeom prst="rect">
            <a:avLst/>
          </a:prstGeom>
          <a:noFill/>
          <a:ln w="1905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200" b="1" i="1">
                <a:latin typeface="Arial" charset="0"/>
              </a:rPr>
              <a:t>Combustion Engine Definiton</a:t>
            </a:r>
          </a:p>
        </p:txBody>
      </p:sp>
      <p:sp>
        <p:nvSpPr>
          <p:cNvPr id="28676" name="Text Box 6"/>
          <p:cNvSpPr txBox="1">
            <a:spLocks noChangeArrowheads="1"/>
          </p:cNvSpPr>
          <p:nvPr/>
        </p:nvSpPr>
        <p:spPr bwMode="auto">
          <a:xfrm>
            <a:off x="337116" y="1905000"/>
            <a:ext cx="8044883" cy="3139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en-US" sz="1800" b="1" dirty="0">
                <a:latin typeface="Arial" charset="0"/>
              </a:rPr>
              <a:t>Combustion engines are machines that deliver mechanical work through a linked thermal and combustion process: mechanical work is obtained from the chemical bound energy of the fuel (fuel energy) through combustion by means of thermal energy.</a:t>
            </a:r>
          </a:p>
          <a:p>
            <a:pPr algn="just" eaLnBrk="1" hangingPunct="1">
              <a:spcBef>
                <a:spcPct val="50000"/>
              </a:spcBef>
            </a:pPr>
            <a:endParaRPr lang="en-US" sz="1800" b="1" dirty="0">
              <a:latin typeface="Arial" charset="0"/>
            </a:endParaRPr>
          </a:p>
          <a:p>
            <a:pPr algn="just" eaLnBrk="1" hangingPunct="1">
              <a:spcBef>
                <a:spcPct val="50000"/>
              </a:spcBef>
            </a:pPr>
            <a:r>
              <a:rPr lang="en-US" sz="1800" b="1" dirty="0">
                <a:latin typeface="Arial" charset="0"/>
              </a:rPr>
              <a:t>In the reciprocating engines the working chamber has rigid walls: the stroke of one of the these walls (pistons) provides a variable volume.</a:t>
            </a:r>
          </a:p>
          <a:p>
            <a:pPr algn="just" eaLnBrk="1" hangingPunct="1">
              <a:spcBef>
                <a:spcPct val="50000"/>
              </a:spcBef>
            </a:pPr>
            <a:endParaRPr lang="en-US" sz="1800" b="1" dirty="0">
              <a:latin typeface="Arial" charset="0"/>
            </a:endParaRPr>
          </a:p>
          <a:p>
            <a:pPr algn="just" eaLnBrk="1" hangingPunct="1">
              <a:spcBef>
                <a:spcPct val="50000"/>
              </a:spcBef>
            </a:pPr>
            <a:r>
              <a:rPr lang="en-US" sz="1800" b="1" dirty="0">
                <a:latin typeface="Arial" charset="0"/>
              </a:rPr>
              <a:t>The work output is gained from the gas pressure </a:t>
            </a:r>
          </a:p>
        </p:txBody>
      </p:sp>
    </p:spTree>
    <p:extLst>
      <p:ext uri="{BB962C8B-B14F-4D97-AF65-F5344CB8AC3E}">
        <p14:creationId xmlns="" xmlns:p14="http://schemas.microsoft.com/office/powerpoint/2010/main" val="10574586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3404</Words>
  <Application>Microsoft Office PowerPoint</Application>
  <PresentationFormat>On-screen Show (4:3)</PresentationFormat>
  <Paragraphs>522</Paragraphs>
  <Slides>79</Slides>
  <Notes>0</Notes>
  <HiddenSlides>0</HiddenSlides>
  <MMClips>2</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79</vt:i4>
      </vt:variant>
    </vt:vector>
  </HeadingPairs>
  <TitlesOfParts>
    <vt:vector size="82" baseType="lpstr">
      <vt:lpstr>Office Theme</vt:lpstr>
      <vt:lpstr>Equation</vt:lpstr>
      <vt:lpstr>點陣圖影像</vt:lpstr>
      <vt:lpstr>ME3451 THERMAL ENGINEERING</vt:lpstr>
      <vt:lpstr>UNIT IV</vt:lpstr>
      <vt:lpstr>Slide 3</vt:lpstr>
      <vt:lpstr>Slide 4</vt:lpstr>
      <vt:lpstr>Slide 5</vt:lpstr>
      <vt:lpstr>Slide 6</vt:lpstr>
      <vt:lpstr>Slide 7</vt:lpstr>
      <vt:lpstr>Slide 8</vt:lpstr>
      <vt:lpstr>Slide 9</vt:lpstr>
      <vt:lpstr>Engines</vt:lpstr>
      <vt:lpstr>Engines</vt:lpstr>
      <vt:lpstr>Engines</vt:lpstr>
      <vt:lpstr>Engines</vt:lpstr>
      <vt:lpstr>Engines</vt:lpstr>
      <vt:lpstr>Engines</vt:lpstr>
      <vt:lpstr>Engines</vt:lpstr>
      <vt:lpstr>Engines</vt:lpstr>
      <vt:lpstr>Engines</vt:lpstr>
      <vt:lpstr>Engines</vt:lpstr>
      <vt:lpstr>Engines</vt:lpstr>
      <vt:lpstr>Engines</vt:lpstr>
      <vt:lpstr>Engines</vt:lpstr>
      <vt:lpstr>Engines</vt:lpstr>
      <vt:lpstr>Engine Related Terms</vt:lpstr>
      <vt:lpstr>Slide 25</vt:lpstr>
      <vt:lpstr>Slide 26</vt:lpstr>
      <vt:lpstr>Slide 27</vt:lpstr>
      <vt:lpstr>Slide 28</vt:lpstr>
      <vt:lpstr>Slide 29</vt:lpstr>
      <vt:lpstr>Slide 30</vt:lpstr>
      <vt:lpstr>Slide 31</vt:lpstr>
      <vt:lpstr>Slide 32</vt:lpstr>
      <vt:lpstr>Four Stroke Cycle</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Intake Stroke</vt:lpstr>
      <vt:lpstr>Compression Stroke</vt:lpstr>
      <vt:lpstr>Power Stroke</vt:lpstr>
      <vt:lpstr>Exhaust Stroke</vt:lpstr>
      <vt:lpstr>Sequence of Events in a 4-Stroke Cycle Engine</vt:lpstr>
      <vt:lpstr>Four stroke diesel cycle</vt:lpstr>
      <vt:lpstr>Four Stroke Cycle Animation</vt:lpstr>
      <vt:lpstr>Two Stroke Animation</vt:lpstr>
      <vt:lpstr>Slide 57</vt:lpstr>
      <vt:lpstr>Slide 58</vt:lpstr>
      <vt:lpstr>Slide 59</vt:lpstr>
      <vt:lpstr>Slide 60</vt:lpstr>
      <vt:lpstr>Slide 61</vt:lpstr>
      <vt:lpstr>Slide 62</vt:lpstr>
      <vt:lpstr>4-Stroke Engines</vt:lpstr>
      <vt:lpstr>Diesel Animation </vt:lpstr>
      <vt:lpstr>Diesel 2 stroke</vt:lpstr>
      <vt:lpstr>Slide 66</vt:lpstr>
      <vt:lpstr>2-StrokeEngines</vt:lpstr>
      <vt:lpstr>Slide 68</vt:lpstr>
      <vt:lpstr>Sequence of Events in a  2-Stroke Cycle Engine</vt:lpstr>
      <vt:lpstr>Two stroke cycle</vt:lpstr>
      <vt:lpstr>Advantages &amp; Disadvantages to a 4-Stroke Cycle Engine</vt:lpstr>
      <vt:lpstr>Advantages &amp; Disadvantages to a 2-Stroke Cycle Engine</vt:lpstr>
      <vt:lpstr>VALVE TIMING DIAGRAM</vt:lpstr>
      <vt:lpstr>WHY DO WE NEED VALVE TIMING DIAGRAM?</vt:lpstr>
      <vt:lpstr>VALVE TIMING DIAGRAM OF 2 STROKE  PETROL ENGINE</vt:lpstr>
      <vt:lpstr>VALVE TIMING DIAGRAM OF 2 STROKE  DIESEL ENGINE</vt:lpstr>
      <vt:lpstr>COMBUSTION</vt:lpstr>
      <vt:lpstr>Combustion in CI engine</vt:lpstr>
      <vt:lpstr>Combustion in spark ignition engine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nimy</dc:creator>
  <cp:lastModifiedBy>user</cp:lastModifiedBy>
  <cp:revision>28</cp:revision>
  <dcterms:created xsi:type="dcterms:W3CDTF">2014-02-11T03:47:31Z</dcterms:created>
  <dcterms:modified xsi:type="dcterms:W3CDTF">2023-01-19T07:03:41Z</dcterms:modified>
</cp:coreProperties>
</file>