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handoutMasterIdLst>
    <p:handoutMasterId r:id="rId78"/>
  </p:handoutMasterIdLst>
  <p:sldIdLst>
    <p:sldId id="402" r:id="rId2"/>
    <p:sldId id="304" r:id="rId3"/>
    <p:sldId id="361" r:id="rId4"/>
    <p:sldId id="357" r:id="rId5"/>
    <p:sldId id="358" r:id="rId6"/>
    <p:sldId id="359" r:id="rId7"/>
    <p:sldId id="360" r:id="rId8"/>
    <p:sldId id="362" r:id="rId9"/>
    <p:sldId id="280" r:id="rId10"/>
    <p:sldId id="311" r:id="rId11"/>
    <p:sldId id="281" r:id="rId12"/>
    <p:sldId id="282" r:id="rId13"/>
    <p:sldId id="365" r:id="rId14"/>
    <p:sldId id="284" r:id="rId15"/>
    <p:sldId id="312" r:id="rId16"/>
    <p:sldId id="285" r:id="rId17"/>
    <p:sldId id="286" r:id="rId18"/>
    <p:sldId id="287" r:id="rId19"/>
    <p:sldId id="288" r:id="rId20"/>
    <p:sldId id="313" r:id="rId21"/>
    <p:sldId id="317" r:id="rId22"/>
    <p:sldId id="289" r:id="rId23"/>
    <p:sldId id="290" r:id="rId24"/>
    <p:sldId id="363" r:id="rId25"/>
    <p:sldId id="364" r:id="rId26"/>
    <p:sldId id="366" r:id="rId27"/>
    <p:sldId id="367" r:id="rId28"/>
    <p:sldId id="368" r:id="rId29"/>
    <p:sldId id="388" r:id="rId30"/>
    <p:sldId id="389" r:id="rId31"/>
    <p:sldId id="390" r:id="rId32"/>
    <p:sldId id="391" r:id="rId33"/>
    <p:sldId id="392" r:id="rId34"/>
    <p:sldId id="393" r:id="rId35"/>
    <p:sldId id="395" r:id="rId36"/>
    <p:sldId id="396" r:id="rId37"/>
    <p:sldId id="371" r:id="rId38"/>
    <p:sldId id="400" r:id="rId39"/>
    <p:sldId id="397" r:id="rId40"/>
    <p:sldId id="372" r:id="rId41"/>
    <p:sldId id="373" r:id="rId42"/>
    <p:sldId id="374" r:id="rId43"/>
    <p:sldId id="375" r:id="rId44"/>
    <p:sldId id="376" r:id="rId45"/>
    <p:sldId id="377" r:id="rId46"/>
    <p:sldId id="378" r:id="rId47"/>
    <p:sldId id="398" r:id="rId48"/>
    <p:sldId id="399" r:id="rId49"/>
    <p:sldId id="370" r:id="rId50"/>
    <p:sldId id="291" r:id="rId51"/>
    <p:sldId id="292" r:id="rId52"/>
    <p:sldId id="352" r:id="rId53"/>
    <p:sldId id="293" r:id="rId54"/>
    <p:sldId id="379" r:id="rId55"/>
    <p:sldId id="294" r:id="rId56"/>
    <p:sldId id="349" r:id="rId57"/>
    <p:sldId id="380" r:id="rId58"/>
    <p:sldId id="381" r:id="rId59"/>
    <p:sldId id="323" r:id="rId60"/>
    <p:sldId id="324" r:id="rId61"/>
    <p:sldId id="325" r:id="rId62"/>
    <p:sldId id="326" r:id="rId63"/>
    <p:sldId id="327" r:id="rId64"/>
    <p:sldId id="328" r:id="rId65"/>
    <p:sldId id="329" r:id="rId66"/>
    <p:sldId id="382" r:id="rId67"/>
    <p:sldId id="386" r:id="rId68"/>
    <p:sldId id="383" r:id="rId69"/>
    <p:sldId id="387" r:id="rId70"/>
    <p:sldId id="330" r:id="rId71"/>
    <p:sldId id="331" r:id="rId72"/>
    <p:sldId id="332" r:id="rId73"/>
    <p:sldId id="333" r:id="rId74"/>
    <p:sldId id="384" r:id="rId75"/>
    <p:sldId id="385" r:id="rId76"/>
    <p:sldId id="401" r:id="rId7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VvNS/2PCkhGOshhrcZPQ/A" hashData="7khNKLgOYbMX4N0En5keo5TAowY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CC"/>
    <a:srgbClr val="808080"/>
    <a:srgbClr val="CC3300"/>
    <a:srgbClr val="00FFFF"/>
    <a:srgbClr val="99FF66"/>
    <a:srgbClr val="CC6600"/>
    <a:srgbClr val="FFFF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 autoAdjust="0"/>
  </p:normalViewPr>
  <p:slideViewPr>
    <p:cSldViewPr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9.xml"/><Relationship Id="rId2" Type="http://schemas.openxmlformats.org/officeDocument/2006/relationships/slide" Target="slides/slide57.xml"/><Relationship Id="rId1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8A899D-9974-456A-8FBC-F400A9AF9D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457200" y="2363788"/>
            <a:ext cx="8153400" cy="1600200"/>
            <a:chOff x="288" y="1489"/>
            <a:chExt cx="5136" cy="1008"/>
          </a:xfrm>
        </p:grpSpPr>
        <p:sp>
          <p:nvSpPr>
            <p:cNvPr id="10243" name="Arc 3"/>
            <p:cNvSpPr>
              <a:spLocks/>
            </p:cNvSpPr>
            <p:nvPr/>
          </p:nvSpPr>
          <p:spPr bwMode="invGray">
            <a:xfrm>
              <a:off x="3595" y="1489"/>
              <a:ext cx="1829" cy="1008"/>
            </a:xfrm>
            <a:custGeom>
              <a:avLst/>
              <a:gdLst>
                <a:gd name="G0" fmla="+- 312 0 0"/>
                <a:gd name="G1" fmla="+- 21600 0 0"/>
                <a:gd name="G2" fmla="+- 21600 0 0"/>
                <a:gd name="T0" fmla="*/ 300 w 21912"/>
                <a:gd name="T1" fmla="*/ 0 h 43200"/>
                <a:gd name="T2" fmla="*/ 0 w 21912"/>
                <a:gd name="T3" fmla="*/ 43198 h 43200"/>
                <a:gd name="T4" fmla="*/ 312 w 2191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  <a:lnTo>
                    <a:pt x="312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4" name="Arc 4"/>
            <p:cNvSpPr>
              <a:spLocks/>
            </p:cNvSpPr>
            <p:nvPr/>
          </p:nvSpPr>
          <p:spPr bwMode="invGray">
            <a:xfrm>
              <a:off x="3548" y="1593"/>
              <a:ext cx="1831" cy="800"/>
            </a:xfrm>
            <a:custGeom>
              <a:avLst/>
              <a:gdLst>
                <a:gd name="G0" fmla="+- 324 0 0"/>
                <a:gd name="G1" fmla="+- 21600 0 0"/>
                <a:gd name="G2" fmla="+- 21600 0 0"/>
                <a:gd name="T0" fmla="*/ 312 w 21924"/>
                <a:gd name="T1" fmla="*/ 0 h 43200"/>
                <a:gd name="T2" fmla="*/ 0 w 21924"/>
                <a:gd name="T3" fmla="*/ 43198 h 43200"/>
                <a:gd name="T4" fmla="*/ 324 w 219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  <a:lnTo>
                    <a:pt x="324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5" name="Arc 5"/>
            <p:cNvSpPr>
              <a:spLocks/>
            </p:cNvSpPr>
            <p:nvPr/>
          </p:nvSpPr>
          <p:spPr bwMode="invGray">
            <a:xfrm>
              <a:off x="3521" y="1732"/>
              <a:ext cx="1830" cy="522"/>
            </a:xfrm>
            <a:custGeom>
              <a:avLst/>
              <a:gdLst>
                <a:gd name="G0" fmla="+- 325 0 0"/>
                <a:gd name="G1" fmla="+- 21600 0 0"/>
                <a:gd name="G2" fmla="+- 21600 0 0"/>
                <a:gd name="T0" fmla="*/ 313 w 21925"/>
                <a:gd name="T1" fmla="*/ 0 h 43200"/>
                <a:gd name="T2" fmla="*/ 0 w 21925"/>
                <a:gd name="T3" fmla="*/ 43198 h 43200"/>
                <a:gd name="T4" fmla="*/ 325 w 219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  <a:lnTo>
                    <a:pt x="325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" name="AutoShape 6"/>
            <p:cNvSpPr>
              <a:spLocks noChangeArrowheads="1"/>
            </p:cNvSpPr>
            <p:nvPr/>
          </p:nvSpPr>
          <p:spPr bwMode="invGray">
            <a:xfrm>
              <a:off x="288" y="1940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440AF99-F141-49E0-9F7B-5F7978C50B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04041-2034-4C17-AD6C-D06D7A7CB7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A2B1E-AA9B-4B1B-94AC-D2974F1D50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6824FF7-1512-4D1A-B9FA-D3E324A344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D06E0-AB1C-45EF-BABC-C4C47855CA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5A98C-FB40-4529-AF5F-F7DD23F29F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158C6-C0C4-4215-BF20-D35B17D1CD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A92F8-6A53-41FD-A4B1-C4ABFC979A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45822-9953-48EA-9AE1-34B3408116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DA63E-9718-4627-9D36-6181AD05FF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D550E-496F-4D3E-8B3A-8EC91E4B1B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74F69-74A3-4568-B8FA-EB97D70AFA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457200" y="992188"/>
            <a:ext cx="8153400" cy="1600200"/>
            <a:chOff x="288" y="625"/>
            <a:chExt cx="5136" cy="1008"/>
          </a:xfrm>
        </p:grpSpPr>
        <p:sp>
          <p:nvSpPr>
            <p:cNvPr id="9219" name="Arc 3"/>
            <p:cNvSpPr>
              <a:spLocks/>
            </p:cNvSpPr>
            <p:nvPr/>
          </p:nvSpPr>
          <p:spPr bwMode="invGray">
            <a:xfrm>
              <a:off x="3595" y="625"/>
              <a:ext cx="1829" cy="1008"/>
            </a:xfrm>
            <a:custGeom>
              <a:avLst/>
              <a:gdLst>
                <a:gd name="G0" fmla="+- 312 0 0"/>
                <a:gd name="G1" fmla="+- 21600 0 0"/>
                <a:gd name="G2" fmla="+- 21600 0 0"/>
                <a:gd name="T0" fmla="*/ 300 w 21912"/>
                <a:gd name="T1" fmla="*/ 0 h 43200"/>
                <a:gd name="T2" fmla="*/ 0 w 21912"/>
                <a:gd name="T3" fmla="*/ 43198 h 43200"/>
                <a:gd name="T4" fmla="*/ 312 w 2191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  <a:lnTo>
                    <a:pt x="312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0" name="Arc 4"/>
            <p:cNvSpPr>
              <a:spLocks/>
            </p:cNvSpPr>
            <p:nvPr/>
          </p:nvSpPr>
          <p:spPr bwMode="invGray">
            <a:xfrm>
              <a:off x="3548" y="729"/>
              <a:ext cx="1831" cy="800"/>
            </a:xfrm>
            <a:custGeom>
              <a:avLst/>
              <a:gdLst>
                <a:gd name="G0" fmla="+- 324 0 0"/>
                <a:gd name="G1" fmla="+- 21600 0 0"/>
                <a:gd name="G2" fmla="+- 21600 0 0"/>
                <a:gd name="T0" fmla="*/ 312 w 21924"/>
                <a:gd name="T1" fmla="*/ 0 h 43200"/>
                <a:gd name="T2" fmla="*/ 0 w 21924"/>
                <a:gd name="T3" fmla="*/ 43198 h 43200"/>
                <a:gd name="T4" fmla="*/ 324 w 219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  <a:lnTo>
                    <a:pt x="324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1" name="Arc 5"/>
            <p:cNvSpPr>
              <a:spLocks/>
            </p:cNvSpPr>
            <p:nvPr/>
          </p:nvSpPr>
          <p:spPr bwMode="invGray">
            <a:xfrm>
              <a:off x="3521" y="868"/>
              <a:ext cx="1830" cy="522"/>
            </a:xfrm>
            <a:custGeom>
              <a:avLst/>
              <a:gdLst>
                <a:gd name="G0" fmla="+- 325 0 0"/>
                <a:gd name="G1" fmla="+- 21600 0 0"/>
                <a:gd name="G2" fmla="+- 21600 0 0"/>
                <a:gd name="T0" fmla="*/ 313 w 21925"/>
                <a:gd name="T1" fmla="*/ 0 h 43200"/>
                <a:gd name="T2" fmla="*/ 0 w 21925"/>
                <a:gd name="T3" fmla="*/ 43198 h 43200"/>
                <a:gd name="T4" fmla="*/ 325 w 219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  <a:lnTo>
                    <a:pt x="325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" name="AutoShape 6"/>
            <p:cNvSpPr>
              <a:spLocks noChangeArrowheads="1"/>
            </p:cNvSpPr>
            <p:nvPr/>
          </p:nvSpPr>
          <p:spPr bwMode="invGray">
            <a:xfrm>
              <a:off x="288" y="1076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074A51BD-39EE-4FF9-934A-3C43B307FAED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5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6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20.bin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2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981200"/>
            <a:ext cx="7772400" cy="2895600"/>
          </a:xfrm>
        </p:spPr>
        <p:txBody>
          <a:bodyPr/>
          <a:lstStyle/>
          <a:p>
            <a:r>
              <a:rPr lang="en-US"/>
              <a:t>Compiled by</a:t>
            </a:r>
            <a:br>
              <a:rPr lang="en-US"/>
            </a:br>
            <a:r>
              <a:rPr lang="en-US"/>
              <a:t>Veerapandian .K</a:t>
            </a:r>
            <a:br>
              <a:rPr lang="en-US"/>
            </a:br>
            <a:r>
              <a:rPr lang="en-US"/>
              <a:t>Mechanical engineering</a:t>
            </a:r>
            <a:br>
              <a:rPr lang="en-US"/>
            </a:br>
            <a:r>
              <a:rPr lang="en-US"/>
              <a:t>Vedharanyam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1981200" y="1809750"/>
            <a:ext cx="5172075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FFFF"/>
                </a:solidFill>
                <a:latin typeface="Comic Sans MS" pitchFamily="66" charset="0"/>
              </a:rPr>
              <a:t>FALLING BODIES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593725" y="371475"/>
            <a:ext cx="4781550" cy="974725"/>
          </a:xfrm>
          <a:prstGeom prst="rect">
            <a:avLst/>
          </a:prstGeom>
          <a:noFill/>
          <a:ln w="28575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Falling objects accelerate at a </a:t>
            </a:r>
          </a:p>
          <a:p>
            <a:r>
              <a:rPr lang="en-US" sz="2800" b="1"/>
              <a:t>constant rate (</a:t>
            </a:r>
            <a:r>
              <a:rPr lang="en-US" sz="2800" b="1" i="1">
                <a:solidFill>
                  <a:srgbClr val="FF0000"/>
                </a:solidFill>
              </a:rPr>
              <a:t>Galileo</a:t>
            </a:r>
            <a:r>
              <a:rPr lang="en-US" sz="2800" b="1"/>
              <a:t>):</a:t>
            </a:r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762000" y="6019800"/>
            <a:ext cx="77724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4045" name="Group 13"/>
          <p:cNvGrpSpPr>
            <a:grpSpLocks/>
          </p:cNvGrpSpPr>
          <p:nvPr/>
        </p:nvGrpSpPr>
        <p:grpSpPr bwMode="auto">
          <a:xfrm>
            <a:off x="2590800" y="1981200"/>
            <a:ext cx="5967413" cy="1373188"/>
            <a:chOff x="1632" y="1248"/>
            <a:chExt cx="3759" cy="865"/>
          </a:xfrm>
        </p:grpSpPr>
        <p:sp>
          <p:nvSpPr>
            <p:cNvPr id="44037" name="Text Box 5"/>
            <p:cNvSpPr txBox="1">
              <a:spLocks noChangeArrowheads="1"/>
            </p:cNvSpPr>
            <p:nvPr/>
          </p:nvSpPr>
          <p:spPr bwMode="auto">
            <a:xfrm>
              <a:off x="2064" y="1248"/>
              <a:ext cx="3327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/>
                <a:t>Speed is gained at a </a:t>
              </a:r>
              <a:r>
                <a:rPr lang="en-US" sz="2800" b="1" i="1"/>
                <a:t>constant rate</a:t>
              </a:r>
              <a:r>
                <a:rPr lang="en-US" sz="2800" b="1"/>
                <a:t>:</a:t>
              </a:r>
            </a:p>
            <a:p>
              <a:endParaRPr lang="en-US" sz="2800" b="1"/>
            </a:p>
            <a:p>
              <a:r>
                <a:rPr lang="en-US" sz="2800" b="1"/>
                <a:t>	    </a:t>
              </a:r>
              <a:r>
                <a:rPr lang="en-US" sz="2800" b="1" u="sng"/>
                <a:t>9.8 m/sec/sec</a:t>
              </a:r>
            </a:p>
          </p:txBody>
        </p:sp>
        <p:sp>
          <p:nvSpPr>
            <p:cNvPr id="44038" name="Line 6"/>
            <p:cNvSpPr>
              <a:spLocks noChangeShapeType="1"/>
            </p:cNvSpPr>
            <p:nvPr/>
          </p:nvSpPr>
          <p:spPr bwMode="auto">
            <a:xfrm>
              <a:off x="1632" y="1392"/>
              <a:ext cx="33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3352800" y="3657600"/>
            <a:ext cx="4665663" cy="5286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</a:rPr>
              <a:t>“Acceleration due to gravity”</a:t>
            </a:r>
          </a:p>
        </p:txBody>
      </p:sp>
      <p:pic>
        <p:nvPicPr>
          <p:cNvPr id="44040" name="Picture 8" descr="na0144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5105400"/>
            <a:ext cx="1079500" cy="1219200"/>
          </a:xfrm>
          <a:prstGeom prst="rect">
            <a:avLst/>
          </a:prstGeom>
          <a:noFill/>
        </p:spPr>
      </p:pic>
      <p:grpSp>
        <p:nvGrpSpPr>
          <p:cNvPr id="44044" name="Group 12"/>
          <p:cNvGrpSpPr>
            <a:grpSpLocks/>
          </p:cNvGrpSpPr>
          <p:nvPr/>
        </p:nvGrpSpPr>
        <p:grpSpPr bwMode="auto">
          <a:xfrm>
            <a:off x="762000" y="2362200"/>
            <a:ext cx="1219200" cy="2133600"/>
            <a:chOff x="480" y="1488"/>
            <a:chExt cx="768" cy="1344"/>
          </a:xfrm>
        </p:grpSpPr>
        <p:sp>
          <p:nvSpPr>
            <p:cNvPr id="44036" name="Line 4"/>
            <p:cNvSpPr>
              <a:spLocks noChangeShapeType="1"/>
            </p:cNvSpPr>
            <p:nvPr/>
          </p:nvSpPr>
          <p:spPr bwMode="auto">
            <a:xfrm>
              <a:off x="1104" y="2112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41" name="Text Box 9"/>
            <p:cNvSpPr txBox="1">
              <a:spLocks noChangeArrowheads="1"/>
            </p:cNvSpPr>
            <p:nvPr/>
          </p:nvSpPr>
          <p:spPr bwMode="auto">
            <a:xfrm>
              <a:off x="480" y="1488"/>
              <a:ext cx="50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CCFF99"/>
                  </a:solidFill>
                </a:rPr>
                <a:t>Ball</a:t>
              </a:r>
            </a:p>
          </p:txBody>
        </p:sp>
        <p:sp>
          <p:nvSpPr>
            <p:cNvPr id="44042" name="Oval 10"/>
            <p:cNvSpPr>
              <a:spLocks noChangeArrowheads="1"/>
            </p:cNvSpPr>
            <p:nvPr/>
          </p:nvSpPr>
          <p:spPr bwMode="auto">
            <a:xfrm>
              <a:off x="960" y="172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5470525" y="6010275"/>
            <a:ext cx="1073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Earth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762000" y="6019800"/>
            <a:ext cx="914400" cy="538163"/>
          </a:xfrm>
          <a:prstGeom prst="rect">
            <a:avLst/>
          </a:prstGeom>
          <a:noFill/>
          <a:ln w="19050">
            <a:solidFill>
              <a:srgbClr val="FF0066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p. 82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381000" y="533400"/>
          <a:ext cx="8553450" cy="5953125"/>
        </p:xfrm>
        <a:graphic>
          <a:graphicData uri="http://schemas.openxmlformats.org/presentationml/2006/ole">
            <p:oleObj spid="_x0000_s45058" name="Worksheet" r:id="rId3" imgW="8868190" imgH="5953420" progId="Excel.Sheet.8">
              <p:embed/>
            </p:oleObj>
          </a:graphicData>
        </a:graphic>
      </p:graphicFrame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762000" y="4114800"/>
            <a:ext cx="197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Speed (m/sec)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181600" y="6400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Time (sec)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219200" y="914400"/>
            <a:ext cx="6529388" cy="946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Acceleration is same for ALL OBJECTS, </a:t>
            </a:r>
          </a:p>
          <a:p>
            <a:pPr algn="ctr"/>
            <a:r>
              <a:rPr lang="en-US" sz="2800" b="1">
                <a:solidFill>
                  <a:schemeClr val="bg1"/>
                </a:solidFill>
              </a:rPr>
              <a:t>regardless of mass!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Line 2"/>
          <p:cNvSpPr>
            <a:spLocks noChangeShapeType="1"/>
          </p:cNvSpPr>
          <p:nvPr/>
        </p:nvSpPr>
        <p:spPr bwMode="auto">
          <a:xfrm>
            <a:off x="533400" y="5867400"/>
            <a:ext cx="81534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442913" y="533400"/>
            <a:ext cx="68897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ym typeface="Symbol" pitchFamily="18" charset="2"/>
              </a:rPr>
              <a:t></a:t>
            </a:r>
            <a:r>
              <a:rPr lang="en-US" sz="2800" b="1">
                <a:sym typeface="Symbol" pitchFamily="18" charset="2"/>
              </a:rPr>
              <a:t>  </a:t>
            </a:r>
            <a:r>
              <a:rPr lang="en-US" sz="2800" b="1"/>
              <a:t>Newton’s 2</a:t>
            </a:r>
            <a:r>
              <a:rPr lang="en-US" sz="2800" b="1" baseline="30000"/>
              <a:t>nd</a:t>
            </a:r>
            <a:r>
              <a:rPr lang="en-US" sz="2800" b="1"/>
              <a:t> law  </a:t>
            </a:r>
            <a:r>
              <a:rPr lang="en-US" sz="2800" b="1">
                <a:sym typeface="Symbol" pitchFamily="18" charset="2"/>
              </a:rPr>
              <a:t> force (F) is acting on </a:t>
            </a:r>
          </a:p>
          <a:p>
            <a:r>
              <a:rPr lang="en-US" sz="2800" b="1">
                <a:sym typeface="Symbol" pitchFamily="18" charset="2"/>
              </a:rPr>
              <a:t>			falling ball (mass = m)</a:t>
            </a:r>
            <a:endParaRPr lang="en-US" sz="2800" b="1"/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2362200" y="1981200"/>
            <a:ext cx="5738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ym typeface="Symbol" pitchFamily="18" charset="2"/>
              </a:rPr>
              <a:t></a:t>
            </a:r>
            <a:r>
              <a:rPr lang="en-US" sz="2800" b="1"/>
              <a:t>   All masses have same acceleration</a:t>
            </a:r>
            <a:endParaRPr lang="en-US" sz="2800" b="1">
              <a:sym typeface="Symbol" pitchFamily="18" charset="2"/>
            </a:endParaRP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2743200" y="2971800"/>
            <a:ext cx="54848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. . . </a:t>
            </a:r>
            <a:r>
              <a:rPr lang="en-US" sz="2800" b="1" u="sng">
                <a:solidFill>
                  <a:srgbClr val="CCFF66"/>
                </a:solidFill>
              </a:rPr>
              <a:t>so more mass means</a:t>
            </a:r>
            <a:r>
              <a:rPr lang="en-US" sz="2800"/>
              <a:t> </a:t>
            </a:r>
            <a:r>
              <a:rPr lang="en-US" sz="2800" b="1" i="1"/>
              <a:t>more force</a:t>
            </a:r>
          </a:p>
          <a:p>
            <a:r>
              <a:rPr lang="en-US" sz="2800"/>
              <a:t>     </a:t>
            </a:r>
            <a:r>
              <a:rPr lang="en-US" sz="2800" b="1" i="1"/>
              <a:t>needed</a:t>
            </a:r>
            <a:r>
              <a:rPr lang="en-US" sz="2800"/>
              <a:t>:</a:t>
            </a:r>
            <a:endParaRPr lang="en-US" sz="2800" b="1"/>
          </a:p>
        </p:txBody>
      </p:sp>
      <p:graphicFrame>
        <p:nvGraphicFramePr>
          <p:cNvPr id="137222" name="Object 6"/>
          <p:cNvGraphicFramePr>
            <a:graphicFrameLocks noChangeAspect="1"/>
          </p:cNvGraphicFramePr>
          <p:nvPr/>
        </p:nvGraphicFramePr>
        <p:xfrm>
          <a:off x="5029200" y="4038600"/>
          <a:ext cx="1219200" cy="396875"/>
        </p:xfrm>
        <a:graphic>
          <a:graphicData uri="http://schemas.openxmlformats.org/presentationml/2006/ole">
            <p:oleObj spid="_x0000_s137222" name="Equation" r:id="rId3" imgW="507960" imgH="164880" progId="Equation.3">
              <p:embed/>
            </p:oleObj>
          </a:graphicData>
        </a:graphic>
      </p:graphicFrame>
      <p:grpSp>
        <p:nvGrpSpPr>
          <p:cNvPr id="137223" name="Group 7"/>
          <p:cNvGrpSpPr>
            <a:grpSpLocks/>
          </p:cNvGrpSpPr>
          <p:nvPr/>
        </p:nvGrpSpPr>
        <p:grpSpPr bwMode="auto">
          <a:xfrm>
            <a:off x="381000" y="1981200"/>
            <a:ext cx="1600200" cy="1890713"/>
            <a:chOff x="240" y="1248"/>
            <a:chExt cx="1008" cy="1191"/>
          </a:xfrm>
        </p:grpSpPr>
        <p:sp>
          <p:nvSpPr>
            <p:cNvPr id="137224" name="Oval 8"/>
            <p:cNvSpPr>
              <a:spLocks noChangeArrowheads="1"/>
            </p:cNvSpPr>
            <p:nvPr/>
          </p:nvSpPr>
          <p:spPr bwMode="auto">
            <a:xfrm>
              <a:off x="768" y="153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25" name="Line 9"/>
            <p:cNvSpPr>
              <a:spLocks noChangeShapeType="1"/>
            </p:cNvSpPr>
            <p:nvPr/>
          </p:nvSpPr>
          <p:spPr bwMode="auto">
            <a:xfrm>
              <a:off x="912" y="1728"/>
              <a:ext cx="0" cy="6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7226" name="Text Box 10"/>
            <p:cNvSpPr txBox="1">
              <a:spLocks noChangeArrowheads="1"/>
            </p:cNvSpPr>
            <p:nvPr/>
          </p:nvSpPr>
          <p:spPr bwMode="auto">
            <a:xfrm>
              <a:off x="528" y="2112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/>
                <a:t>F</a:t>
              </a:r>
            </a:p>
          </p:txBody>
        </p:sp>
        <p:sp>
          <p:nvSpPr>
            <p:cNvPr id="137227" name="Text Box 11"/>
            <p:cNvSpPr txBox="1">
              <a:spLocks noChangeArrowheads="1"/>
            </p:cNvSpPr>
            <p:nvPr/>
          </p:nvSpPr>
          <p:spPr bwMode="auto">
            <a:xfrm>
              <a:off x="960" y="1728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m</a:t>
              </a:r>
            </a:p>
          </p:txBody>
        </p:sp>
        <p:sp>
          <p:nvSpPr>
            <p:cNvPr id="137228" name="Text Box 12"/>
            <p:cNvSpPr txBox="1">
              <a:spLocks noChangeArrowheads="1"/>
            </p:cNvSpPr>
            <p:nvPr/>
          </p:nvSpPr>
          <p:spPr bwMode="auto">
            <a:xfrm>
              <a:off x="240" y="1248"/>
              <a:ext cx="50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chemeClr val="tx2"/>
                  </a:solidFill>
                </a:rPr>
                <a:t>Ball</a:t>
              </a:r>
            </a:p>
          </p:txBody>
        </p:sp>
      </p:grpSp>
      <p:sp>
        <p:nvSpPr>
          <p:cNvPr id="137229" name="Oval 13"/>
          <p:cNvSpPr>
            <a:spLocks noChangeArrowheads="1"/>
          </p:cNvSpPr>
          <p:nvPr/>
        </p:nvSpPr>
        <p:spPr bwMode="auto">
          <a:xfrm>
            <a:off x="2514600" y="5105400"/>
            <a:ext cx="228600" cy="3810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30" name="Line 14"/>
          <p:cNvSpPr>
            <a:spLocks noChangeShapeType="1"/>
          </p:cNvSpPr>
          <p:nvPr/>
        </p:nvSpPr>
        <p:spPr bwMode="auto">
          <a:xfrm flipH="1">
            <a:off x="2438400" y="5486400"/>
            <a:ext cx="152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7231" name="Line 15"/>
          <p:cNvSpPr>
            <a:spLocks noChangeShapeType="1"/>
          </p:cNvSpPr>
          <p:nvPr/>
        </p:nvSpPr>
        <p:spPr bwMode="auto">
          <a:xfrm>
            <a:off x="2667000" y="5486400"/>
            <a:ext cx="228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7232" name="Line 16"/>
          <p:cNvSpPr>
            <a:spLocks noChangeShapeType="1"/>
          </p:cNvSpPr>
          <p:nvPr/>
        </p:nvSpPr>
        <p:spPr bwMode="auto">
          <a:xfrm>
            <a:off x="2743200" y="5257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7233" name="Line 17"/>
          <p:cNvSpPr>
            <a:spLocks noChangeShapeType="1"/>
          </p:cNvSpPr>
          <p:nvPr/>
        </p:nvSpPr>
        <p:spPr bwMode="auto">
          <a:xfrm flipH="1">
            <a:off x="2362200" y="5257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7234" name="Oval 18"/>
          <p:cNvSpPr>
            <a:spLocks noChangeArrowheads="1"/>
          </p:cNvSpPr>
          <p:nvPr/>
        </p:nvSpPr>
        <p:spPr bwMode="auto">
          <a:xfrm>
            <a:off x="2590800" y="4953000"/>
            <a:ext cx="76200" cy="1524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35" name="Text Box 19"/>
          <p:cNvSpPr txBox="1">
            <a:spLocks noChangeArrowheads="1"/>
          </p:cNvSpPr>
          <p:nvPr/>
        </p:nvSpPr>
        <p:spPr bwMode="auto">
          <a:xfrm>
            <a:off x="4038600" y="5943600"/>
            <a:ext cx="1073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Earth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7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7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 autoUpdateAnimBg="0"/>
      <p:bldP spid="137220" grpId="0" build="p" autoUpdateAnimBg="0"/>
      <p:bldP spid="13722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Line 2"/>
          <p:cNvSpPr>
            <a:spLocks noChangeShapeType="1"/>
          </p:cNvSpPr>
          <p:nvPr/>
        </p:nvSpPr>
        <p:spPr bwMode="auto">
          <a:xfrm>
            <a:off x="533400" y="5867400"/>
            <a:ext cx="81534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07" name="Oval 3"/>
          <p:cNvSpPr>
            <a:spLocks noChangeArrowheads="1"/>
          </p:cNvSpPr>
          <p:nvPr/>
        </p:nvSpPr>
        <p:spPr bwMode="auto">
          <a:xfrm>
            <a:off x="1219200" y="2438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1447800" y="2743200"/>
            <a:ext cx="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838200" y="3352800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F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42913" y="533400"/>
            <a:ext cx="6562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ym typeface="Symbol" pitchFamily="18" charset="2"/>
              </a:rPr>
              <a:t></a:t>
            </a:r>
            <a:r>
              <a:rPr lang="en-US" sz="2800" b="1">
                <a:sym typeface="Symbol" pitchFamily="18" charset="2"/>
              </a:rPr>
              <a:t>  </a:t>
            </a:r>
            <a:r>
              <a:rPr lang="en-US" sz="2800" b="1"/>
              <a:t>Newton’s 3</a:t>
            </a:r>
            <a:r>
              <a:rPr lang="en-US" sz="3200" b="1" baseline="30000"/>
              <a:t>rd</a:t>
            </a:r>
            <a:r>
              <a:rPr lang="en-US" sz="2800" b="1"/>
              <a:t> law  </a:t>
            </a:r>
            <a:r>
              <a:rPr lang="en-US" sz="2800" b="1">
                <a:sym typeface="Symbol" pitchFamily="18" charset="2"/>
              </a:rPr>
              <a:t>  ball pulls on </a:t>
            </a:r>
            <a:r>
              <a:rPr lang="en-US" sz="2800" b="1" i="1">
                <a:solidFill>
                  <a:srgbClr val="FF0000"/>
                </a:solidFill>
                <a:sym typeface="Symbol" pitchFamily="18" charset="2"/>
              </a:rPr>
              <a:t>Earth</a:t>
            </a:r>
            <a:endParaRPr lang="en-US" sz="2800" b="1" i="1">
              <a:solidFill>
                <a:srgbClr val="FF0000"/>
              </a:solidFill>
            </a:endParaRPr>
          </a:p>
        </p:txBody>
      </p:sp>
      <p:pic>
        <p:nvPicPr>
          <p:cNvPr id="47112" name="Picture 8" descr="na0144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4953000"/>
            <a:ext cx="1079500" cy="1219200"/>
          </a:xfrm>
          <a:prstGeom prst="rect">
            <a:avLst/>
          </a:prstGeom>
          <a:noFill/>
        </p:spPr>
      </p:pic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457200" y="2057400"/>
            <a:ext cx="795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CFF66"/>
                </a:solidFill>
              </a:rPr>
              <a:t>Ball</a:t>
            </a:r>
            <a:endParaRPr lang="en-US">
              <a:solidFill>
                <a:srgbClr val="CCFF66"/>
              </a:solidFill>
            </a:endParaRPr>
          </a:p>
        </p:txBody>
      </p:sp>
      <p:grpSp>
        <p:nvGrpSpPr>
          <p:cNvPr id="47120" name="Group 16"/>
          <p:cNvGrpSpPr>
            <a:grpSpLocks/>
          </p:cNvGrpSpPr>
          <p:nvPr/>
        </p:nvGrpSpPr>
        <p:grpSpPr bwMode="auto">
          <a:xfrm>
            <a:off x="1447800" y="4876800"/>
            <a:ext cx="630238" cy="1295400"/>
            <a:chOff x="912" y="3072"/>
            <a:chExt cx="397" cy="816"/>
          </a:xfrm>
        </p:grpSpPr>
        <p:sp>
          <p:nvSpPr>
            <p:cNvPr id="47114" name="Line 10"/>
            <p:cNvSpPr>
              <a:spLocks noChangeShapeType="1"/>
            </p:cNvSpPr>
            <p:nvPr/>
          </p:nvSpPr>
          <p:spPr bwMode="auto">
            <a:xfrm>
              <a:off x="912" y="3216"/>
              <a:ext cx="0" cy="6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115" name="Text Box 11"/>
            <p:cNvSpPr txBox="1">
              <a:spLocks noChangeArrowheads="1"/>
            </p:cNvSpPr>
            <p:nvPr/>
          </p:nvSpPr>
          <p:spPr bwMode="auto">
            <a:xfrm>
              <a:off x="1056" y="3072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/>
                <a:t>F</a:t>
              </a:r>
            </a:p>
          </p:txBody>
        </p:sp>
      </p:grpSp>
      <p:grpSp>
        <p:nvGrpSpPr>
          <p:cNvPr id="47121" name="Group 17"/>
          <p:cNvGrpSpPr>
            <a:grpSpLocks/>
          </p:cNvGrpSpPr>
          <p:nvPr/>
        </p:nvGrpSpPr>
        <p:grpSpPr bwMode="auto">
          <a:xfrm>
            <a:off x="2819400" y="4419600"/>
            <a:ext cx="4170363" cy="557213"/>
            <a:chOff x="1776" y="2784"/>
            <a:chExt cx="2627" cy="351"/>
          </a:xfrm>
        </p:grpSpPr>
        <p:sp>
          <p:nvSpPr>
            <p:cNvPr id="47116" name="Text Box 12"/>
            <p:cNvSpPr txBox="1">
              <a:spLocks noChangeArrowheads="1"/>
            </p:cNvSpPr>
            <p:nvPr/>
          </p:nvSpPr>
          <p:spPr bwMode="auto">
            <a:xfrm>
              <a:off x="2064" y="2784"/>
              <a:ext cx="2339" cy="351"/>
            </a:xfrm>
            <a:prstGeom prst="rect">
              <a:avLst/>
            </a:prstGeom>
            <a:noFill/>
            <a:ln w="38100">
              <a:solidFill>
                <a:srgbClr val="4D4D4D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u="sng">
                  <a:solidFill>
                    <a:srgbClr val="FF0000"/>
                  </a:solidFill>
                </a:rPr>
                <a:t>Does Earth accelerate?</a:t>
              </a:r>
            </a:p>
          </p:txBody>
        </p:sp>
        <p:sp>
          <p:nvSpPr>
            <p:cNvPr id="47117" name="Line 13"/>
            <p:cNvSpPr>
              <a:spLocks noChangeShapeType="1"/>
            </p:cNvSpPr>
            <p:nvPr/>
          </p:nvSpPr>
          <p:spPr bwMode="auto">
            <a:xfrm>
              <a:off x="1776" y="2976"/>
              <a:ext cx="24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4191000" y="5867400"/>
            <a:ext cx="1162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Earth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609600" y="1828800"/>
            <a:ext cx="8002588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FFFF"/>
                </a:solidFill>
                <a:latin typeface="Comic Sans MS" pitchFamily="66" charset="0"/>
              </a:rPr>
              <a:t>UNIVERSAL GRAVITATION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914400" y="1219200"/>
            <a:ext cx="7939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All bits of matter attract all other bits of matter . . .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1066800" y="1905000"/>
            <a:ext cx="652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M</a:t>
            </a:r>
            <a:r>
              <a:rPr lang="en-US" sz="3200" b="1" baseline="-25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7162800" y="1905000"/>
            <a:ext cx="652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M</a:t>
            </a:r>
            <a:r>
              <a:rPr lang="en-US" sz="3200" b="1" baseline="-25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8132" name="Oval 4"/>
          <p:cNvSpPr>
            <a:spLocks noChangeArrowheads="1"/>
          </p:cNvSpPr>
          <p:nvPr/>
        </p:nvSpPr>
        <p:spPr bwMode="auto">
          <a:xfrm>
            <a:off x="1143000" y="2438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Oval 5"/>
          <p:cNvSpPr>
            <a:spLocks noChangeArrowheads="1"/>
          </p:cNvSpPr>
          <p:nvPr/>
        </p:nvSpPr>
        <p:spPr bwMode="auto">
          <a:xfrm>
            <a:off x="7239000" y="2438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1524000" y="3276600"/>
            <a:ext cx="5638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4038600" y="33528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>
            <a:off x="1295400" y="2590800"/>
            <a:ext cx="914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>
            <a:off x="6477000" y="2590800"/>
            <a:ext cx="914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2498725" y="2352675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5867400" y="2362200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4800600" y="5715000"/>
            <a:ext cx="3554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 </a:t>
            </a:r>
            <a:r>
              <a:rPr lang="en-US" sz="2800" b="1" u="sng">
                <a:solidFill>
                  <a:srgbClr val="FF0000"/>
                </a:solidFill>
              </a:rPr>
              <a:t>“Inverse square law”</a:t>
            </a:r>
          </a:p>
        </p:txBody>
      </p:sp>
      <p:graphicFrame>
        <p:nvGraphicFramePr>
          <p:cNvPr id="48143" name="Object 15"/>
          <p:cNvGraphicFramePr>
            <a:graphicFrameLocks noChangeAspect="1"/>
          </p:cNvGraphicFramePr>
          <p:nvPr/>
        </p:nvGraphicFramePr>
        <p:xfrm>
          <a:off x="1463675" y="4191000"/>
          <a:ext cx="2405063" cy="1625600"/>
        </p:xfrm>
        <a:graphic>
          <a:graphicData uri="http://schemas.openxmlformats.org/presentationml/2006/ole">
            <p:oleObj spid="_x0000_s48143" name="Equation" r:id="rId3" imgW="939600" imgH="634680" progId="Equation.3">
              <p:embed/>
            </p:oleObj>
          </a:graphicData>
        </a:graphic>
      </p:graphicFrame>
      <p:sp>
        <p:nvSpPr>
          <p:cNvPr id="48144" name="Line 16"/>
          <p:cNvSpPr>
            <a:spLocks noChangeShapeType="1"/>
          </p:cNvSpPr>
          <p:nvPr/>
        </p:nvSpPr>
        <p:spPr bwMode="auto">
          <a:xfrm flipH="1" flipV="1">
            <a:off x="3657600" y="5486400"/>
            <a:ext cx="1143000" cy="533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304800" y="6019800"/>
            <a:ext cx="914400" cy="538163"/>
          </a:xfrm>
          <a:prstGeom prst="rect">
            <a:avLst/>
          </a:prstGeom>
          <a:noFill/>
          <a:ln w="19050">
            <a:solidFill>
              <a:srgbClr val="FF0066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p. 92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2" grpId="0" build="p" autoUpdateAnimBg="0"/>
      <p:bldP spid="481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8569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1.  </a:t>
            </a:r>
            <a:r>
              <a:rPr lang="en-US" sz="2800" b="1">
                <a:sym typeface="Symbol" pitchFamily="18" charset="2"/>
              </a:rPr>
              <a:t>  Increase one or both masses, and force increases.</a:t>
            </a:r>
            <a:endParaRPr lang="en-US" sz="2800" b="1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81000" y="1524000"/>
            <a:ext cx="6846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2.  </a:t>
            </a:r>
            <a:r>
              <a:rPr lang="en-US" sz="2800" b="1">
                <a:sym typeface="Symbol" pitchFamily="18" charset="2"/>
              </a:rPr>
              <a:t>  Force decreases as distance increases.</a:t>
            </a:r>
            <a:endParaRPr lang="en-US" sz="2800" b="1"/>
          </a:p>
        </p:txBody>
      </p:sp>
      <p:graphicFrame>
        <p:nvGraphicFramePr>
          <p:cNvPr id="49162" name="Group 10"/>
          <p:cNvGraphicFramePr>
            <a:graphicFrameLocks noGrp="1"/>
          </p:cNvGraphicFramePr>
          <p:nvPr/>
        </p:nvGraphicFramePr>
        <p:xfrm>
          <a:off x="5410200" y="3276600"/>
          <a:ext cx="3505200" cy="3108960"/>
        </p:xfrm>
        <a:graphic>
          <a:graphicData uri="http://schemas.openxmlformats.org/drawingml/2006/table">
            <a:tbl>
              <a:tblPr/>
              <a:tblGrid>
                <a:gridCol w="1752600"/>
                <a:gridCol w="1752600"/>
              </a:tblGrid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Force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Distance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400 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 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  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 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9194" name="Group 42"/>
          <p:cNvGrpSpPr>
            <a:grpSpLocks/>
          </p:cNvGrpSpPr>
          <p:nvPr/>
        </p:nvGrpSpPr>
        <p:grpSpPr bwMode="auto">
          <a:xfrm>
            <a:off x="304800" y="2286000"/>
            <a:ext cx="5053013" cy="1585913"/>
            <a:chOff x="192" y="1440"/>
            <a:chExt cx="3183" cy="999"/>
          </a:xfrm>
        </p:grpSpPr>
        <p:sp>
          <p:nvSpPr>
            <p:cNvPr id="49156" name="Oval 4"/>
            <p:cNvSpPr>
              <a:spLocks noChangeArrowheads="1"/>
            </p:cNvSpPr>
            <p:nvPr/>
          </p:nvSpPr>
          <p:spPr bwMode="auto">
            <a:xfrm>
              <a:off x="576" y="168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57" name="Oval 5"/>
            <p:cNvSpPr>
              <a:spLocks noChangeArrowheads="1"/>
            </p:cNvSpPr>
            <p:nvPr/>
          </p:nvSpPr>
          <p:spPr bwMode="auto">
            <a:xfrm>
              <a:off x="2832" y="177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58" name="Line 6"/>
            <p:cNvSpPr>
              <a:spLocks noChangeShapeType="1"/>
            </p:cNvSpPr>
            <p:nvPr/>
          </p:nvSpPr>
          <p:spPr bwMode="auto">
            <a:xfrm>
              <a:off x="768" y="2160"/>
              <a:ext cx="21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59" name="Text Box 7"/>
            <p:cNvSpPr txBox="1">
              <a:spLocks noChangeArrowheads="1"/>
            </p:cNvSpPr>
            <p:nvPr/>
          </p:nvSpPr>
          <p:spPr bwMode="auto">
            <a:xfrm>
              <a:off x="1632" y="2112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/>
                <a:t>d</a:t>
              </a:r>
            </a:p>
          </p:txBody>
        </p:sp>
        <p:sp>
          <p:nvSpPr>
            <p:cNvPr id="49160" name="Text Box 8"/>
            <p:cNvSpPr txBox="1">
              <a:spLocks noChangeArrowheads="1"/>
            </p:cNvSpPr>
            <p:nvPr/>
          </p:nvSpPr>
          <p:spPr bwMode="auto">
            <a:xfrm>
              <a:off x="192" y="1440"/>
              <a:ext cx="4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800"/>
                <a:t>M</a:t>
              </a:r>
              <a:r>
                <a:rPr lang="en-US" sz="3200" baseline="-25000"/>
                <a:t>1</a:t>
              </a:r>
            </a:p>
          </p:txBody>
        </p:sp>
        <p:sp>
          <p:nvSpPr>
            <p:cNvPr id="49161" name="Text Box 9"/>
            <p:cNvSpPr txBox="1">
              <a:spLocks noChangeArrowheads="1"/>
            </p:cNvSpPr>
            <p:nvPr/>
          </p:nvSpPr>
          <p:spPr bwMode="auto">
            <a:xfrm>
              <a:off x="2976" y="1488"/>
              <a:ext cx="3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/>
                <a:t>M</a:t>
              </a:r>
              <a:r>
                <a:rPr lang="en-US" sz="3200" baseline="-25000"/>
                <a:t>2</a:t>
              </a:r>
              <a:endParaRPr lang="en-US"/>
            </a:p>
          </p:txBody>
        </p:sp>
        <p:sp>
          <p:nvSpPr>
            <p:cNvPr id="49185" name="Line 33"/>
            <p:cNvSpPr>
              <a:spLocks noChangeShapeType="1"/>
            </p:cNvSpPr>
            <p:nvPr/>
          </p:nvSpPr>
          <p:spPr bwMode="auto">
            <a:xfrm>
              <a:off x="768" y="1872"/>
              <a:ext cx="57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86" name="Line 34"/>
            <p:cNvSpPr>
              <a:spLocks noChangeShapeType="1"/>
            </p:cNvSpPr>
            <p:nvPr/>
          </p:nvSpPr>
          <p:spPr bwMode="auto">
            <a:xfrm>
              <a:off x="2352" y="1872"/>
              <a:ext cx="57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87" name="Text Box 35"/>
            <p:cNvSpPr txBox="1">
              <a:spLocks noChangeArrowheads="1"/>
            </p:cNvSpPr>
            <p:nvPr/>
          </p:nvSpPr>
          <p:spPr bwMode="auto">
            <a:xfrm>
              <a:off x="1382" y="1578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/>
                <a:t>F</a:t>
              </a:r>
            </a:p>
          </p:txBody>
        </p:sp>
        <p:sp>
          <p:nvSpPr>
            <p:cNvPr id="49188" name="Text Box 36"/>
            <p:cNvSpPr txBox="1">
              <a:spLocks noChangeArrowheads="1"/>
            </p:cNvSpPr>
            <p:nvPr/>
          </p:nvSpPr>
          <p:spPr bwMode="auto">
            <a:xfrm>
              <a:off x="2112" y="1584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/>
                <a:t>F</a:t>
              </a:r>
            </a:p>
          </p:txBody>
        </p:sp>
      </p:grpSp>
      <p:sp>
        <p:nvSpPr>
          <p:cNvPr id="49189" name="Text Box 37"/>
          <p:cNvSpPr txBox="1">
            <a:spLocks noChangeArrowheads="1"/>
          </p:cNvSpPr>
          <p:nvPr/>
        </p:nvSpPr>
        <p:spPr bwMode="auto">
          <a:xfrm>
            <a:off x="1524000" y="4114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49190" name="Rectangle 38"/>
          <p:cNvGraphicFramePr>
            <a:graphicFrameLocks/>
          </p:cNvGraphicFramePr>
          <p:nvPr/>
        </p:nvGraphicFramePr>
        <p:xfrm>
          <a:off x="1524000" y="1371600"/>
          <a:ext cx="6096000" cy="4064000"/>
        </p:xfrm>
        <a:graphic>
          <a:graphicData uri="http://schemas.openxmlformats.org/presentationml/2006/ole">
            <p:oleObj spid="_x0000_s49190" name="Equation" r:id="rId3" imgW="0" imgH="0" progId="Equation.3">
              <p:embed/>
            </p:oleObj>
          </a:graphicData>
        </a:graphic>
      </p:graphicFrame>
      <p:graphicFrame>
        <p:nvGraphicFramePr>
          <p:cNvPr id="49191" name="Object 39"/>
          <p:cNvGraphicFramePr>
            <a:graphicFrameLocks noChangeAspect="1"/>
          </p:cNvGraphicFramePr>
          <p:nvPr/>
        </p:nvGraphicFramePr>
        <p:xfrm>
          <a:off x="533400" y="4724400"/>
          <a:ext cx="2540000" cy="915988"/>
        </p:xfrm>
        <a:graphic>
          <a:graphicData uri="http://schemas.openxmlformats.org/presentationml/2006/ole">
            <p:oleObj spid="_x0000_s49191" name="Equation" r:id="rId4" imgW="1091880" imgH="393480" progId="Equation.3">
              <p:embed/>
            </p:oleObj>
          </a:graphicData>
        </a:graphic>
      </p:graphicFrame>
      <p:sp>
        <p:nvSpPr>
          <p:cNvPr id="49192" name="Line 40"/>
          <p:cNvSpPr>
            <a:spLocks noChangeShapeType="1"/>
          </p:cNvSpPr>
          <p:nvPr/>
        </p:nvSpPr>
        <p:spPr bwMode="auto">
          <a:xfrm flipH="1">
            <a:off x="3200400" y="4572000"/>
            <a:ext cx="1828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93" name="Line 41"/>
          <p:cNvSpPr>
            <a:spLocks noChangeShapeType="1"/>
          </p:cNvSpPr>
          <p:nvPr/>
        </p:nvSpPr>
        <p:spPr bwMode="auto">
          <a:xfrm>
            <a:off x="5943600" y="2057400"/>
            <a:ext cx="762000" cy="9906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9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 autoUpdateAnimBg="0"/>
      <p:bldP spid="49155" grpId="0" build="p" autoUpdateAnimBg="0"/>
      <p:bldP spid="4919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762000" y="457200"/>
          <a:ext cx="7708900" cy="5848350"/>
        </p:xfrm>
        <a:graphic>
          <a:graphicData uri="http://schemas.openxmlformats.org/presentationml/2006/ole">
            <p:oleObj spid="_x0000_s50178" name="Worksheet" r:id="rId3" imgW="7972665" imgH="6334315" progId="Excel.Sheet.8">
              <p:embed/>
            </p:oleObj>
          </a:graphicData>
        </a:graphic>
      </p:graphicFrame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860925" y="6086475"/>
            <a:ext cx="1487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Distance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447800" y="3683000"/>
            <a:ext cx="1050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Force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4724400" y="3429000"/>
            <a:ext cx="34480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</a:rPr>
              <a:t>Force never  becomes</a:t>
            </a:r>
          </a:p>
          <a:p>
            <a:r>
              <a:rPr lang="en-US" sz="2800" b="1">
                <a:solidFill>
                  <a:srgbClr val="000099"/>
                </a:solidFill>
              </a:rPr>
              <a:t>zero.</a:t>
            </a:r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5638800" y="4267200"/>
            <a:ext cx="838200" cy="762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build="p" autoUpdateAnimBg="0"/>
      <p:bldP spid="5018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746125" y="574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593725" y="371475"/>
            <a:ext cx="77136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0099FF"/>
                </a:solidFill>
              </a:rPr>
              <a:t>Putting the two parts of the force law together . . .</a:t>
            </a:r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1082675" y="1387475"/>
          <a:ext cx="2049463" cy="1009650"/>
        </p:xfrm>
        <a:graphic>
          <a:graphicData uri="http://schemas.openxmlformats.org/presentationml/2006/ole">
            <p:oleObj spid="_x0000_s51204" name="Equation" r:id="rId3" imgW="799920" imgH="393480" progId="Equation.3">
              <p:embed/>
            </p:oleObj>
          </a:graphicData>
        </a:graphic>
      </p:graphicFrame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870325" y="1514475"/>
            <a:ext cx="4410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(G = gravitational constant)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371600" y="2895600"/>
            <a:ext cx="72183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Symbol" pitchFamily="18" charset="2"/>
              <a:buChar char="·"/>
            </a:pPr>
            <a:r>
              <a:rPr lang="en-US" sz="2800" b="1">
                <a:sym typeface="Symbol" pitchFamily="18" charset="2"/>
              </a:rPr>
              <a:t> Acts through empty space</a:t>
            </a:r>
          </a:p>
          <a:p>
            <a:pPr>
              <a:buFont typeface="Symbol" pitchFamily="18" charset="2"/>
              <a:buNone/>
            </a:pPr>
            <a:r>
              <a:rPr lang="en-US" sz="2800" b="1">
                <a:sym typeface="Symbol" pitchFamily="18" charset="2"/>
              </a:rPr>
              <a:t>	</a:t>
            </a:r>
            <a:r>
              <a:rPr lang="en-US" sz="2800" b="1" i="1">
                <a:solidFill>
                  <a:srgbClr val="CCFF66"/>
                </a:solidFill>
                <a:sym typeface="Symbol" pitchFamily="18" charset="2"/>
              </a:rPr>
              <a:t>“action at a distance”</a:t>
            </a:r>
          </a:p>
          <a:p>
            <a:pPr>
              <a:buFont typeface="Symbol" pitchFamily="18" charset="2"/>
              <a:buNone/>
            </a:pPr>
            <a:endParaRPr lang="en-US" sz="2800" b="1" i="1">
              <a:solidFill>
                <a:srgbClr val="CCFF66"/>
              </a:solidFill>
              <a:sym typeface="Symbol" pitchFamily="18" charset="2"/>
            </a:endParaRPr>
          </a:p>
          <a:p>
            <a:pPr>
              <a:buFont typeface="Symbol" pitchFamily="18" charset="2"/>
              <a:buNone/>
            </a:pPr>
            <a:r>
              <a:rPr lang="en-US" sz="2800" b="1">
                <a:sym typeface="Symbol" pitchFamily="18" charset="2"/>
              </a:rPr>
              <a:t></a:t>
            </a:r>
            <a:r>
              <a:rPr lang="en-US" sz="2800" b="1"/>
              <a:t>  Explains </a:t>
            </a:r>
            <a:r>
              <a:rPr lang="en-US" sz="2800" b="1" u="sng">
                <a:solidFill>
                  <a:schemeClr val="tx2"/>
                </a:solidFill>
              </a:rPr>
              <a:t>how</a:t>
            </a:r>
            <a:r>
              <a:rPr lang="en-US" sz="2800" b="1"/>
              <a:t> gravity behaves – but not </a:t>
            </a:r>
            <a:r>
              <a:rPr lang="en-US" sz="2800" b="1" u="sng">
                <a:solidFill>
                  <a:srgbClr val="FF0000"/>
                </a:solidFill>
              </a:rPr>
              <a:t>why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build="p" autoUpdateAnimBg="0"/>
      <p:bldP spid="51206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533400" y="465138"/>
            <a:ext cx="6221413" cy="100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6000" b="1">
                <a:latin typeface="NewCenturySchlbk" pitchFamily="18" charset="0"/>
              </a:rPr>
              <a:t>GRAVITATION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3251200" y="1828800"/>
            <a:ext cx="26162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FFFF"/>
                </a:solidFill>
                <a:latin typeface="Comic Sans MS" pitchFamily="66" charset="0"/>
              </a:rPr>
              <a:t>WEIGHT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0008219710235_500X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343400"/>
            <a:ext cx="2108200" cy="2108200"/>
          </a:xfrm>
          <a:prstGeom prst="rect">
            <a:avLst/>
          </a:prstGeom>
          <a:noFill/>
        </p:spPr>
      </p:pic>
      <p:grpSp>
        <p:nvGrpSpPr>
          <p:cNvPr id="82963" name="Group 19"/>
          <p:cNvGrpSpPr>
            <a:grpSpLocks/>
          </p:cNvGrpSpPr>
          <p:nvPr/>
        </p:nvGrpSpPr>
        <p:grpSpPr bwMode="auto">
          <a:xfrm>
            <a:off x="1295400" y="152400"/>
            <a:ext cx="3429000" cy="5257800"/>
            <a:chOff x="816" y="96"/>
            <a:chExt cx="2160" cy="3312"/>
          </a:xfrm>
        </p:grpSpPr>
        <p:grpSp>
          <p:nvGrpSpPr>
            <p:cNvPr id="82957" name="Group 13"/>
            <p:cNvGrpSpPr>
              <a:grpSpLocks/>
            </p:cNvGrpSpPr>
            <p:nvPr/>
          </p:nvGrpSpPr>
          <p:grpSpPr bwMode="auto">
            <a:xfrm>
              <a:off x="816" y="96"/>
              <a:ext cx="2160" cy="3312"/>
              <a:chOff x="816" y="96"/>
              <a:chExt cx="2160" cy="3312"/>
            </a:xfrm>
          </p:grpSpPr>
          <p:sp>
            <p:nvSpPr>
              <p:cNvPr id="82947" name="Oval 3"/>
              <p:cNvSpPr>
                <a:spLocks noChangeArrowheads="1"/>
              </p:cNvSpPr>
              <p:nvPr/>
            </p:nvSpPr>
            <p:spPr bwMode="auto">
              <a:xfrm>
                <a:off x="1440" y="528"/>
                <a:ext cx="912" cy="216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48" name="AutoShape 4"/>
              <p:cNvSpPr>
                <a:spLocks noChangeArrowheads="1"/>
              </p:cNvSpPr>
              <p:nvPr/>
            </p:nvSpPr>
            <p:spPr bwMode="auto">
              <a:xfrm>
                <a:off x="1584" y="96"/>
                <a:ext cx="576" cy="576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2951" name="Group 7"/>
              <p:cNvGrpSpPr>
                <a:grpSpLocks/>
              </p:cNvGrpSpPr>
              <p:nvPr/>
            </p:nvGrpSpPr>
            <p:grpSpPr bwMode="auto">
              <a:xfrm>
                <a:off x="1536" y="2544"/>
                <a:ext cx="192" cy="864"/>
                <a:chOff x="576" y="2160"/>
                <a:chExt cx="192" cy="864"/>
              </a:xfrm>
            </p:grpSpPr>
            <p:sp>
              <p:nvSpPr>
                <p:cNvPr id="82949" name="Line 5"/>
                <p:cNvSpPr>
                  <a:spLocks noChangeShapeType="1"/>
                </p:cNvSpPr>
                <p:nvPr/>
              </p:nvSpPr>
              <p:spPr bwMode="auto">
                <a:xfrm>
                  <a:off x="768" y="2160"/>
                  <a:ext cx="0" cy="864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82950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576" y="3024"/>
                  <a:ext cx="192" cy="0"/>
                </a:xfrm>
                <a:prstGeom prst="line">
                  <a:avLst/>
                </a:prstGeom>
                <a:noFill/>
                <a:ln w="5715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82952" name="Group 8"/>
              <p:cNvGrpSpPr>
                <a:grpSpLocks/>
              </p:cNvGrpSpPr>
              <p:nvPr/>
            </p:nvGrpSpPr>
            <p:grpSpPr bwMode="auto">
              <a:xfrm rot="73200" flipH="1">
                <a:off x="2112" y="2544"/>
                <a:ext cx="193" cy="864"/>
                <a:chOff x="576" y="2160"/>
                <a:chExt cx="192" cy="864"/>
              </a:xfrm>
            </p:grpSpPr>
            <p:sp>
              <p:nvSpPr>
                <p:cNvPr id="82953" name="Line 9"/>
                <p:cNvSpPr>
                  <a:spLocks noChangeShapeType="1"/>
                </p:cNvSpPr>
                <p:nvPr/>
              </p:nvSpPr>
              <p:spPr bwMode="auto">
                <a:xfrm>
                  <a:off x="768" y="2160"/>
                  <a:ext cx="0" cy="864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82954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576" y="3024"/>
                  <a:ext cx="192" cy="0"/>
                </a:xfrm>
                <a:prstGeom prst="line">
                  <a:avLst/>
                </a:prstGeom>
                <a:noFill/>
                <a:ln w="5715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82955" name="Line 11"/>
              <p:cNvSpPr>
                <a:spLocks noChangeShapeType="1"/>
              </p:cNvSpPr>
              <p:nvPr/>
            </p:nvSpPr>
            <p:spPr bwMode="auto">
              <a:xfrm>
                <a:off x="2160" y="816"/>
                <a:ext cx="816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2956" name="Line 12"/>
              <p:cNvSpPr>
                <a:spLocks noChangeShapeType="1"/>
              </p:cNvSpPr>
              <p:nvPr/>
            </p:nvSpPr>
            <p:spPr bwMode="auto">
              <a:xfrm>
                <a:off x="816" y="816"/>
                <a:ext cx="816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82958" name="Oval 14"/>
            <p:cNvSpPr>
              <a:spLocks noChangeArrowheads="1"/>
            </p:cNvSpPr>
            <p:nvPr/>
          </p:nvSpPr>
          <p:spPr bwMode="auto">
            <a:xfrm>
              <a:off x="1776" y="960"/>
              <a:ext cx="48" cy="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9" name="Oval 15"/>
            <p:cNvSpPr>
              <a:spLocks noChangeArrowheads="1"/>
            </p:cNvSpPr>
            <p:nvPr/>
          </p:nvSpPr>
          <p:spPr bwMode="auto">
            <a:xfrm>
              <a:off x="1776" y="1200"/>
              <a:ext cx="48" cy="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0" name="Oval 16"/>
            <p:cNvSpPr>
              <a:spLocks noChangeArrowheads="1"/>
            </p:cNvSpPr>
            <p:nvPr/>
          </p:nvSpPr>
          <p:spPr bwMode="auto">
            <a:xfrm>
              <a:off x="1776" y="1440"/>
              <a:ext cx="48" cy="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1" name="Oval 17"/>
            <p:cNvSpPr>
              <a:spLocks noChangeArrowheads="1"/>
            </p:cNvSpPr>
            <p:nvPr/>
          </p:nvSpPr>
          <p:spPr bwMode="auto">
            <a:xfrm>
              <a:off x="1776" y="1680"/>
              <a:ext cx="48" cy="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2" name="Oval 18"/>
            <p:cNvSpPr>
              <a:spLocks noChangeArrowheads="1"/>
            </p:cNvSpPr>
            <p:nvPr/>
          </p:nvSpPr>
          <p:spPr bwMode="auto">
            <a:xfrm>
              <a:off x="1776" y="1920"/>
              <a:ext cx="48" cy="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964" name="Text Box 20"/>
          <p:cNvSpPr txBox="1">
            <a:spLocks noChangeArrowheads="1"/>
          </p:cNvSpPr>
          <p:nvPr/>
        </p:nvSpPr>
        <p:spPr bwMode="auto">
          <a:xfrm>
            <a:off x="304800" y="6019800"/>
            <a:ext cx="914400" cy="538163"/>
          </a:xfrm>
          <a:prstGeom prst="rect">
            <a:avLst/>
          </a:prstGeom>
          <a:noFill/>
          <a:ln w="19050">
            <a:solidFill>
              <a:srgbClr val="FF0066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p. 83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898525" y="323850"/>
            <a:ext cx="144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/>
              <a:t>Weight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066800" y="1136650"/>
            <a:ext cx="73199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ym typeface="Symbol" pitchFamily="18" charset="2"/>
              </a:rPr>
              <a:t>  </a:t>
            </a:r>
            <a:r>
              <a:rPr lang="en-US" sz="2800" b="1"/>
              <a:t>Measure of </a:t>
            </a:r>
            <a:r>
              <a:rPr lang="en-US" sz="2800" b="1" u="sng"/>
              <a:t>gravitational attraction</a:t>
            </a:r>
            <a:r>
              <a:rPr lang="en-US" sz="2800" b="1"/>
              <a:t> of Earth </a:t>
            </a:r>
          </a:p>
          <a:p>
            <a:r>
              <a:rPr lang="en-US" sz="2800" b="1"/>
              <a:t>(or any other planet) for you.</a:t>
            </a:r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990600" y="2438400"/>
            <a:ext cx="3962400" cy="38100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133600" y="5359400"/>
            <a:ext cx="1073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chemeClr val="tx2"/>
                </a:solidFill>
              </a:rPr>
              <a:t>Earth</a:t>
            </a:r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 flipH="1">
            <a:off x="1447800" y="4343400"/>
            <a:ext cx="14478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1965325" y="433387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R</a:t>
            </a:r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 rot="20286508">
            <a:off x="5105400" y="3352800"/>
            <a:ext cx="6858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 flipH="1">
            <a:off x="4953000" y="3733800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 flipH="1">
            <a:off x="4800600" y="3581400"/>
            <a:ext cx="3048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 flipH="1" flipV="1">
            <a:off x="5257800" y="3048000"/>
            <a:ext cx="228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 flipH="1" flipV="1">
            <a:off x="5638800" y="3581400"/>
            <a:ext cx="228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5715000" y="3200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 flipH="1">
            <a:off x="3810000" y="3810000"/>
            <a:ext cx="11430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4191000" y="3505200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F</a:t>
            </a: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5699125" y="2581275"/>
            <a:ext cx="481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m</a:t>
            </a: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2651125" y="2962275"/>
            <a:ext cx="519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M</a:t>
            </a:r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 flipH="1">
            <a:off x="5638800" y="4495800"/>
            <a:ext cx="8382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6477000" y="4114800"/>
            <a:ext cx="1290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CCFF66"/>
                </a:solidFill>
              </a:rPr>
              <a:t>Weight</a:t>
            </a:r>
          </a:p>
        </p:txBody>
      </p:sp>
      <p:graphicFrame>
        <p:nvGraphicFramePr>
          <p:cNvPr id="52244" name="Object 20"/>
          <p:cNvGraphicFramePr>
            <a:graphicFrameLocks noChangeAspect="1"/>
          </p:cNvGraphicFramePr>
          <p:nvPr/>
        </p:nvGraphicFramePr>
        <p:xfrm>
          <a:off x="5181600" y="5334000"/>
          <a:ext cx="2603500" cy="1022350"/>
        </p:xfrm>
        <a:graphic>
          <a:graphicData uri="http://schemas.openxmlformats.org/presentationml/2006/ole">
            <p:oleObj spid="_x0000_s52244" name="Equation" r:id="rId3" imgW="10029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  <p:bldP spid="52242" grpId="0" animBg="1"/>
      <p:bldP spid="5224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219200" y="457200"/>
            <a:ext cx="64484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Other planets:  M and R change, so your </a:t>
            </a:r>
          </a:p>
          <a:p>
            <a:r>
              <a:rPr lang="en-US" sz="2800" b="1"/>
              <a:t>		weight </a:t>
            </a:r>
            <a:r>
              <a:rPr lang="en-US" sz="2800" b="1" u="sng">
                <a:solidFill>
                  <a:srgbClr val="CCFF66"/>
                </a:solidFill>
              </a:rPr>
              <a:t>must change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616075" y="3514725"/>
            <a:ext cx="58324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Mars: 	R = 0.53 x Earth’s radius</a:t>
            </a:r>
          </a:p>
          <a:p>
            <a:r>
              <a:rPr lang="en-US" sz="2800" b="1"/>
              <a:t>		M = 0.11 x Earth’s mass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768475" y="4581525"/>
            <a:ext cx="56356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		</a:t>
            </a:r>
            <a:r>
              <a:rPr lang="en-US" sz="2800" b="1"/>
              <a:t>Earth			Mars</a:t>
            </a:r>
          </a:p>
          <a:p>
            <a:r>
              <a:rPr lang="en-US" sz="2800" b="1">
                <a:solidFill>
                  <a:srgbClr val="FFFF00"/>
                </a:solidFill>
              </a:rPr>
              <a:t>Weight</a:t>
            </a:r>
            <a:r>
              <a:rPr lang="en-US" sz="2800" b="1"/>
              <a:t>	150 lbs		59 lbs</a:t>
            </a:r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1768475" y="5038725"/>
            <a:ext cx="571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1219200" y="2667000"/>
            <a:ext cx="269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/>
              <a:t>A real planet</a:t>
            </a:r>
            <a:r>
              <a:rPr lang="en-US" sz="2800" b="1"/>
              <a:t> . .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build="p" autoUpdateAnimBg="0"/>
      <p:bldP spid="53251" grpId="0" build="p" autoUpdateAnimBg="0"/>
      <p:bldP spid="53252" grpId="0" build="p" autoUpdateAnimBg="0"/>
      <p:bldP spid="53253" grpId="0" animBg="1"/>
      <p:bldP spid="5325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170" name="Object 2"/>
          <p:cNvGraphicFramePr>
            <a:graphicFrameLocks noChangeAspect="1"/>
          </p:cNvGraphicFramePr>
          <p:nvPr/>
        </p:nvGraphicFramePr>
        <p:xfrm>
          <a:off x="3810000" y="304800"/>
          <a:ext cx="4959350" cy="6172200"/>
        </p:xfrm>
        <a:graphic>
          <a:graphicData uri="http://schemas.openxmlformats.org/presentationml/2006/ole">
            <p:oleObj spid="_x0000_s135170" name="Photo Editor Photo" r:id="rId3" imgW="3543795" imgH="4409524" progId="MSPhotoEd.3">
              <p:embed/>
            </p:oleObj>
          </a:graphicData>
        </a:graphic>
      </p:graphicFrame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533400" y="457200"/>
            <a:ext cx="3149600" cy="1373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“Weight” can be</a:t>
            </a:r>
          </a:p>
          <a:p>
            <a:r>
              <a:rPr lang="en-US" sz="2800" b="1">
                <a:solidFill>
                  <a:schemeClr val="bg1"/>
                </a:solidFill>
              </a:rPr>
              <a:t>made to apparently</a:t>
            </a:r>
          </a:p>
          <a:p>
            <a:r>
              <a:rPr lang="en-US" sz="2800" b="1" i="1">
                <a:solidFill>
                  <a:srgbClr val="FF0000"/>
                </a:solidFill>
              </a:rPr>
              <a:t>increase</a:t>
            </a:r>
            <a:r>
              <a:rPr lang="en-US" sz="2800" b="1">
                <a:solidFill>
                  <a:schemeClr val="bg1"/>
                </a:solidFill>
              </a:rPr>
              <a:t> . . .</a:t>
            </a: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304800" y="6019800"/>
            <a:ext cx="914400" cy="538163"/>
          </a:xfrm>
          <a:prstGeom prst="rect">
            <a:avLst/>
          </a:prstGeom>
          <a:noFill/>
          <a:ln w="19050">
            <a:solidFill>
              <a:srgbClr val="FF0066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p. 83</a:t>
            </a:r>
          </a:p>
        </p:txBody>
      </p:sp>
      <p:grpSp>
        <p:nvGrpSpPr>
          <p:cNvPr id="135175" name="Group 7"/>
          <p:cNvGrpSpPr>
            <a:grpSpLocks/>
          </p:cNvGrpSpPr>
          <p:nvPr/>
        </p:nvGrpSpPr>
        <p:grpSpPr bwMode="auto">
          <a:xfrm>
            <a:off x="4114800" y="685800"/>
            <a:ext cx="3352800" cy="762000"/>
            <a:chOff x="2592" y="432"/>
            <a:chExt cx="2112" cy="480"/>
          </a:xfrm>
        </p:grpSpPr>
        <p:sp>
          <p:nvSpPr>
            <p:cNvPr id="135173" name="Line 5"/>
            <p:cNvSpPr>
              <a:spLocks noChangeShapeType="1"/>
            </p:cNvSpPr>
            <p:nvPr/>
          </p:nvSpPr>
          <p:spPr bwMode="auto">
            <a:xfrm>
              <a:off x="4704" y="432"/>
              <a:ext cx="0" cy="48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 type="triangle" w="med" len="med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5174" name="Text Box 6"/>
            <p:cNvSpPr txBox="1">
              <a:spLocks noChangeArrowheads="1"/>
            </p:cNvSpPr>
            <p:nvPr/>
          </p:nvSpPr>
          <p:spPr bwMode="auto">
            <a:xfrm>
              <a:off x="2592" y="480"/>
              <a:ext cx="1923" cy="327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8000"/>
                  </a:solidFill>
                </a:rPr>
                <a:t>upward acceleration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194" name="Object 2"/>
          <p:cNvGraphicFramePr>
            <a:graphicFrameLocks noChangeAspect="1"/>
          </p:cNvGraphicFramePr>
          <p:nvPr/>
        </p:nvGraphicFramePr>
        <p:xfrm>
          <a:off x="152400" y="152400"/>
          <a:ext cx="4895850" cy="6400800"/>
        </p:xfrm>
        <a:graphic>
          <a:graphicData uri="http://schemas.openxmlformats.org/presentationml/2006/ole">
            <p:oleObj spid="_x0000_s136194" name="Photo Editor Photo" r:id="rId3" imgW="3505689" imgH="4580952" progId="MSPhotoEd.3">
              <p:embed/>
            </p:oleObj>
          </a:graphicData>
        </a:graphic>
      </p:graphicFrame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5410200" y="1295400"/>
            <a:ext cx="25209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. . . or </a:t>
            </a:r>
            <a:r>
              <a:rPr lang="en-US" sz="2800" b="1" i="1">
                <a:solidFill>
                  <a:srgbClr val="FF0000"/>
                </a:solidFill>
              </a:rPr>
              <a:t>decrease</a:t>
            </a:r>
            <a:r>
              <a:rPr lang="en-US" sz="2800" b="1">
                <a:solidFill>
                  <a:schemeClr val="bg1"/>
                </a:solidFill>
              </a:rPr>
              <a:t>!</a:t>
            </a:r>
          </a:p>
        </p:txBody>
      </p:sp>
      <p:grpSp>
        <p:nvGrpSpPr>
          <p:cNvPr id="136206" name="Group 14"/>
          <p:cNvGrpSpPr>
            <a:grpSpLocks/>
          </p:cNvGrpSpPr>
          <p:nvPr/>
        </p:nvGrpSpPr>
        <p:grpSpPr bwMode="auto">
          <a:xfrm>
            <a:off x="457200" y="3962400"/>
            <a:ext cx="1897063" cy="2363788"/>
            <a:chOff x="288" y="2496"/>
            <a:chExt cx="1195" cy="1489"/>
          </a:xfrm>
        </p:grpSpPr>
        <p:sp>
          <p:nvSpPr>
            <p:cNvPr id="136198" name="Line 6"/>
            <p:cNvSpPr>
              <a:spLocks noChangeShapeType="1"/>
            </p:cNvSpPr>
            <p:nvPr/>
          </p:nvSpPr>
          <p:spPr bwMode="auto">
            <a:xfrm>
              <a:off x="816" y="2496"/>
              <a:ext cx="0" cy="48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6199" name="Text Box 7"/>
            <p:cNvSpPr txBox="1">
              <a:spLocks noChangeArrowheads="1"/>
            </p:cNvSpPr>
            <p:nvPr/>
          </p:nvSpPr>
          <p:spPr bwMode="auto">
            <a:xfrm>
              <a:off x="288" y="3120"/>
              <a:ext cx="1195" cy="865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8000"/>
                  </a:solidFill>
                </a:rPr>
                <a:t>downward</a:t>
              </a:r>
            </a:p>
            <a:p>
              <a:r>
                <a:rPr lang="en-US" sz="2800">
                  <a:solidFill>
                    <a:srgbClr val="008000"/>
                  </a:solidFill>
                </a:rPr>
                <a:t>acceleration</a:t>
              </a:r>
            </a:p>
            <a:p>
              <a:endParaRPr lang="en-US" sz="2800">
                <a:solidFill>
                  <a:srgbClr val="008000"/>
                </a:solidFill>
              </a:endParaRPr>
            </a:p>
          </p:txBody>
        </p:sp>
      </p:grpSp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2590800" y="5181600"/>
            <a:ext cx="2686050" cy="94615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“Weightlessness”</a:t>
            </a:r>
          </a:p>
          <a:p>
            <a:endParaRPr lang="en-US" sz="2800">
              <a:solidFill>
                <a:schemeClr val="bg1"/>
              </a:solidFill>
            </a:endParaRPr>
          </a:p>
        </p:txBody>
      </p:sp>
      <p:grpSp>
        <p:nvGrpSpPr>
          <p:cNvPr id="136207" name="Group 15"/>
          <p:cNvGrpSpPr>
            <a:grpSpLocks/>
          </p:cNvGrpSpPr>
          <p:nvPr/>
        </p:nvGrpSpPr>
        <p:grpSpPr bwMode="auto">
          <a:xfrm>
            <a:off x="4953000" y="3505200"/>
            <a:ext cx="1487488" cy="1447800"/>
            <a:chOff x="3120" y="2208"/>
            <a:chExt cx="937" cy="912"/>
          </a:xfrm>
        </p:grpSpPr>
        <p:sp>
          <p:nvSpPr>
            <p:cNvPr id="136203" name="Text Box 11"/>
            <p:cNvSpPr txBox="1">
              <a:spLocks noChangeArrowheads="1"/>
            </p:cNvSpPr>
            <p:nvPr/>
          </p:nvSpPr>
          <p:spPr bwMode="auto">
            <a:xfrm>
              <a:off x="3120" y="2208"/>
              <a:ext cx="937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</a:rPr>
                <a:t>9.8 m/s/s</a:t>
              </a:r>
            </a:p>
          </p:txBody>
        </p:sp>
        <p:sp>
          <p:nvSpPr>
            <p:cNvPr id="136205" name="Line 13"/>
            <p:cNvSpPr>
              <a:spLocks noChangeShapeType="1"/>
            </p:cNvSpPr>
            <p:nvPr/>
          </p:nvSpPr>
          <p:spPr bwMode="auto">
            <a:xfrm>
              <a:off x="3504" y="2640"/>
              <a:ext cx="0" cy="48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6211" name="Group 19"/>
          <p:cNvGrpSpPr>
            <a:grpSpLocks/>
          </p:cNvGrpSpPr>
          <p:nvPr/>
        </p:nvGrpSpPr>
        <p:grpSpPr bwMode="auto">
          <a:xfrm>
            <a:off x="6553200" y="3733800"/>
            <a:ext cx="2019300" cy="1295400"/>
            <a:chOff x="4128" y="2352"/>
            <a:chExt cx="1272" cy="816"/>
          </a:xfrm>
        </p:grpSpPr>
        <p:sp>
          <p:nvSpPr>
            <p:cNvPr id="136209" name="AutoShape 17"/>
            <p:cNvSpPr>
              <a:spLocks/>
            </p:cNvSpPr>
            <p:nvPr/>
          </p:nvSpPr>
          <p:spPr bwMode="auto">
            <a:xfrm>
              <a:off x="4128" y="2352"/>
              <a:ext cx="336" cy="816"/>
            </a:xfrm>
            <a:prstGeom prst="rightBrace">
              <a:avLst>
                <a:gd name="adj1" fmla="val 20238"/>
                <a:gd name="adj2" fmla="val 50000"/>
              </a:avLst>
            </a:prstGeom>
            <a:noFill/>
            <a:ln w="38100">
              <a:solidFill>
                <a:srgbClr val="FF0000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10" name="Text Box 18"/>
            <p:cNvSpPr txBox="1">
              <a:spLocks noChangeArrowheads="1"/>
            </p:cNvSpPr>
            <p:nvPr/>
          </p:nvSpPr>
          <p:spPr bwMode="auto">
            <a:xfrm>
              <a:off x="4464" y="2592"/>
              <a:ext cx="936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>
                  <a:solidFill>
                    <a:srgbClr val="0000FF"/>
                  </a:solidFill>
                </a:rPr>
                <a:t>Free-fall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6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6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2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2362200" y="1828800"/>
            <a:ext cx="4549775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FFFF"/>
                </a:solidFill>
                <a:latin typeface="Comic Sans MS" pitchFamily="66" charset="0"/>
              </a:rPr>
              <a:t>EARTH’S MASS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in_x_ear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4389438" cy="3292475"/>
          </a:xfrm>
          <a:prstGeom prst="rect">
            <a:avLst/>
          </a:prstGeom>
          <a:noFill/>
        </p:spPr>
      </p:pic>
      <p:graphicFrame>
        <p:nvGraphicFramePr>
          <p:cNvPr id="139267" name="Object 3"/>
          <p:cNvGraphicFramePr>
            <a:graphicFrameLocks noChangeAspect="1"/>
          </p:cNvGraphicFramePr>
          <p:nvPr/>
        </p:nvGraphicFramePr>
        <p:xfrm>
          <a:off x="4114800" y="2895600"/>
          <a:ext cx="3201988" cy="1552575"/>
        </p:xfrm>
        <a:graphic>
          <a:graphicData uri="http://schemas.openxmlformats.org/presentationml/2006/ole">
            <p:oleObj spid="_x0000_s139267" name="Equation" r:id="rId4" imgW="812520" imgH="393480" progId="Equation.3">
              <p:embed/>
            </p:oleObj>
          </a:graphicData>
        </a:graphic>
      </p:graphicFrame>
      <p:grpSp>
        <p:nvGrpSpPr>
          <p:cNvPr id="139268" name="Group 4"/>
          <p:cNvGrpSpPr>
            <a:grpSpLocks/>
          </p:cNvGrpSpPr>
          <p:nvPr/>
        </p:nvGrpSpPr>
        <p:grpSpPr bwMode="auto">
          <a:xfrm>
            <a:off x="2209800" y="3962400"/>
            <a:ext cx="2209800" cy="1052513"/>
            <a:chOff x="1392" y="2496"/>
            <a:chExt cx="1392" cy="663"/>
          </a:xfrm>
        </p:grpSpPr>
        <p:sp>
          <p:nvSpPr>
            <p:cNvPr id="139269" name="Line 5"/>
            <p:cNvSpPr>
              <a:spLocks noChangeShapeType="1"/>
            </p:cNvSpPr>
            <p:nvPr/>
          </p:nvSpPr>
          <p:spPr bwMode="auto">
            <a:xfrm flipV="1">
              <a:off x="2544" y="2496"/>
              <a:ext cx="24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9270" name="Text Box 6"/>
            <p:cNvSpPr txBox="1">
              <a:spLocks noChangeArrowheads="1"/>
            </p:cNvSpPr>
            <p:nvPr/>
          </p:nvSpPr>
          <p:spPr bwMode="auto">
            <a:xfrm>
              <a:off x="1392" y="2832"/>
              <a:ext cx="1374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  <a:latin typeface="Comic Sans MS" pitchFamily="66" charset="0"/>
                </a:rPr>
                <a:t>your weight</a:t>
              </a:r>
            </a:p>
          </p:txBody>
        </p:sp>
      </p:grpSp>
      <p:grpSp>
        <p:nvGrpSpPr>
          <p:cNvPr id="139271" name="Group 7"/>
          <p:cNvGrpSpPr>
            <a:grpSpLocks/>
          </p:cNvGrpSpPr>
          <p:nvPr/>
        </p:nvGrpSpPr>
        <p:grpSpPr bwMode="auto">
          <a:xfrm>
            <a:off x="7010400" y="1981200"/>
            <a:ext cx="1897063" cy="1066800"/>
            <a:chOff x="4416" y="1248"/>
            <a:chExt cx="1195" cy="672"/>
          </a:xfrm>
        </p:grpSpPr>
        <p:sp>
          <p:nvSpPr>
            <p:cNvPr id="139272" name="Text Box 8"/>
            <p:cNvSpPr txBox="1">
              <a:spLocks noChangeArrowheads="1"/>
            </p:cNvSpPr>
            <p:nvPr/>
          </p:nvSpPr>
          <p:spPr bwMode="auto">
            <a:xfrm>
              <a:off x="4416" y="1248"/>
              <a:ext cx="1195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  <a:latin typeface="Comic Sans MS" pitchFamily="66" charset="0"/>
                </a:rPr>
                <a:t>your mass</a:t>
              </a:r>
            </a:p>
          </p:txBody>
        </p:sp>
        <p:sp>
          <p:nvSpPr>
            <p:cNvPr id="139273" name="Line 9"/>
            <p:cNvSpPr>
              <a:spLocks noChangeShapeType="1"/>
            </p:cNvSpPr>
            <p:nvPr/>
          </p:nvSpPr>
          <p:spPr bwMode="auto">
            <a:xfrm flipV="1">
              <a:off x="4416" y="1584"/>
              <a:ext cx="24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9274" name="Group 10"/>
          <p:cNvGrpSpPr>
            <a:grpSpLocks/>
          </p:cNvGrpSpPr>
          <p:nvPr/>
        </p:nvGrpSpPr>
        <p:grpSpPr bwMode="auto">
          <a:xfrm>
            <a:off x="6248400" y="4495800"/>
            <a:ext cx="2590800" cy="1052513"/>
            <a:chOff x="3936" y="2832"/>
            <a:chExt cx="1632" cy="663"/>
          </a:xfrm>
        </p:grpSpPr>
        <p:sp>
          <p:nvSpPr>
            <p:cNvPr id="139275" name="Text Box 11"/>
            <p:cNvSpPr txBox="1">
              <a:spLocks noChangeArrowheads="1"/>
            </p:cNvSpPr>
            <p:nvPr/>
          </p:nvSpPr>
          <p:spPr bwMode="auto">
            <a:xfrm>
              <a:off x="3936" y="3168"/>
              <a:ext cx="1632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  <a:latin typeface="Comic Sans MS" pitchFamily="66" charset="0"/>
                </a:rPr>
                <a:t>Earth’s radius</a:t>
              </a:r>
            </a:p>
          </p:txBody>
        </p:sp>
        <p:sp>
          <p:nvSpPr>
            <p:cNvPr id="139276" name="Line 12"/>
            <p:cNvSpPr>
              <a:spLocks noChangeShapeType="1"/>
            </p:cNvSpPr>
            <p:nvPr/>
          </p:nvSpPr>
          <p:spPr bwMode="auto">
            <a:xfrm flipH="1" flipV="1">
              <a:off x="3936" y="2832"/>
              <a:ext cx="240" cy="2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9277" name="Group 13"/>
          <p:cNvGrpSpPr>
            <a:grpSpLocks/>
          </p:cNvGrpSpPr>
          <p:nvPr/>
        </p:nvGrpSpPr>
        <p:grpSpPr bwMode="auto">
          <a:xfrm>
            <a:off x="3810000" y="1828800"/>
            <a:ext cx="2438400" cy="1066800"/>
            <a:chOff x="2400" y="1152"/>
            <a:chExt cx="1536" cy="672"/>
          </a:xfrm>
        </p:grpSpPr>
        <p:sp>
          <p:nvSpPr>
            <p:cNvPr id="139278" name="Text Box 14"/>
            <p:cNvSpPr txBox="1">
              <a:spLocks noChangeArrowheads="1"/>
            </p:cNvSpPr>
            <p:nvPr/>
          </p:nvSpPr>
          <p:spPr bwMode="auto">
            <a:xfrm>
              <a:off x="2400" y="1152"/>
              <a:ext cx="1496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CCFF66"/>
                  </a:solidFill>
                  <a:latin typeface="Comic Sans MS" pitchFamily="66" charset="0"/>
                </a:rPr>
                <a:t>Earth’s mass</a:t>
              </a:r>
            </a:p>
          </p:txBody>
        </p:sp>
        <p:sp>
          <p:nvSpPr>
            <p:cNvPr id="139279" name="Line 15"/>
            <p:cNvSpPr>
              <a:spLocks noChangeShapeType="1"/>
            </p:cNvSpPr>
            <p:nvPr/>
          </p:nvSpPr>
          <p:spPr bwMode="auto">
            <a:xfrm>
              <a:off x="3696" y="1488"/>
              <a:ext cx="24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39280" name="Text Box 16"/>
          <p:cNvSpPr txBox="1">
            <a:spLocks noChangeArrowheads="1"/>
          </p:cNvSpPr>
          <p:nvPr/>
        </p:nvSpPr>
        <p:spPr bwMode="auto">
          <a:xfrm>
            <a:off x="1447800" y="5638800"/>
            <a:ext cx="33845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CCFF66"/>
                </a:solidFill>
              </a:rPr>
              <a:t>M</a:t>
            </a:r>
            <a:r>
              <a:rPr lang="en-US" sz="2800" b="1" u="sng">
                <a:solidFill>
                  <a:srgbClr val="CCFF66"/>
                </a:solidFill>
                <a:latin typeface="Comic Sans MS" pitchFamily="66" charset="0"/>
              </a:rPr>
              <a:t>  =  6 x 10</a:t>
            </a:r>
            <a:r>
              <a:rPr lang="en-US" sz="3200" b="1" u="sng" baseline="30000">
                <a:solidFill>
                  <a:srgbClr val="CCFF66"/>
                </a:solidFill>
                <a:latin typeface="Comic Sans MS" pitchFamily="66" charset="0"/>
              </a:rPr>
              <a:t>24</a:t>
            </a:r>
            <a:r>
              <a:rPr lang="en-US" sz="2800" b="1" u="sng">
                <a:solidFill>
                  <a:srgbClr val="CCFF66"/>
                </a:solidFill>
                <a:latin typeface="Comic Sans MS" pitchFamily="66" charset="0"/>
              </a:rPr>
              <a:t>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8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381000" y="1905000"/>
            <a:ext cx="83820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FFFF"/>
                </a:solidFill>
                <a:latin typeface="Comic Sans MS" pitchFamily="66" charset="0"/>
              </a:rPr>
              <a:t>HOW DO THE PLANETS GO?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1026" descr="28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6089650" cy="6172200"/>
          </a:xfrm>
          <a:prstGeom prst="rect">
            <a:avLst/>
          </a:prstGeom>
          <a:noFill/>
        </p:spPr>
      </p:pic>
      <p:sp>
        <p:nvSpPr>
          <p:cNvPr id="160771" name="Text Box 1027"/>
          <p:cNvSpPr txBox="1">
            <a:spLocks noChangeArrowheads="1"/>
          </p:cNvSpPr>
          <p:nvPr/>
        </p:nvSpPr>
        <p:spPr bwMode="auto">
          <a:xfrm>
            <a:off x="6629400" y="1524000"/>
            <a:ext cx="2244725" cy="94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Planets appear</a:t>
            </a:r>
          </a:p>
          <a:p>
            <a:r>
              <a:rPr lang="en-US" sz="2800"/>
              <a:t>‘star-like’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1026"/>
          <p:cNvSpPr txBox="1">
            <a:spLocks noChangeArrowheads="1"/>
          </p:cNvSpPr>
          <p:nvPr/>
        </p:nvSpPr>
        <p:spPr bwMode="auto">
          <a:xfrm>
            <a:off x="533400" y="1828800"/>
            <a:ext cx="8054975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FFFF"/>
                </a:solidFill>
                <a:latin typeface="Comic Sans MS" pitchFamily="66" charset="0"/>
              </a:rPr>
              <a:t>FORCES IN THE UNIVERSE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1026" descr="28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2794000" cy="2832100"/>
          </a:xfrm>
          <a:prstGeom prst="rect">
            <a:avLst/>
          </a:prstGeom>
          <a:noFill/>
        </p:spPr>
      </p:pic>
      <p:pic>
        <p:nvPicPr>
          <p:cNvPr id="161795" name="Picture 1027" descr="28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981200"/>
            <a:ext cx="2794000" cy="3340100"/>
          </a:xfrm>
          <a:prstGeom prst="rect">
            <a:avLst/>
          </a:prstGeom>
          <a:noFill/>
        </p:spPr>
      </p:pic>
      <p:pic>
        <p:nvPicPr>
          <p:cNvPr id="161796" name="Picture 1028" descr="29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3581400"/>
            <a:ext cx="2514600" cy="3028950"/>
          </a:xfrm>
          <a:prstGeom prst="rect">
            <a:avLst/>
          </a:prstGeom>
          <a:noFill/>
        </p:spPr>
      </p:pic>
      <p:sp>
        <p:nvSpPr>
          <p:cNvPr id="161797" name="Text Box 1029"/>
          <p:cNvSpPr txBox="1">
            <a:spLocks noChangeArrowheads="1"/>
          </p:cNvSpPr>
          <p:nvPr/>
        </p:nvSpPr>
        <p:spPr bwMode="auto">
          <a:xfrm>
            <a:off x="3581400" y="990600"/>
            <a:ext cx="5045075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Planets move, relative to the stars.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1026" descr="28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4737100" cy="4800600"/>
          </a:xfrm>
          <a:prstGeom prst="rect">
            <a:avLst/>
          </a:prstGeom>
          <a:noFill/>
        </p:spPr>
      </p:pic>
      <p:sp>
        <p:nvSpPr>
          <p:cNvPr id="162819" name="Text Box 1027"/>
          <p:cNvSpPr txBox="1">
            <a:spLocks noChangeArrowheads="1"/>
          </p:cNvSpPr>
          <p:nvPr/>
        </p:nvSpPr>
        <p:spPr bwMode="auto">
          <a:xfrm>
            <a:off x="5943600" y="914400"/>
            <a:ext cx="2146300" cy="1373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Planets reside</a:t>
            </a:r>
          </a:p>
          <a:p>
            <a:r>
              <a:rPr lang="en-US" sz="2800"/>
              <a:t>near </a:t>
            </a:r>
            <a:r>
              <a:rPr lang="en-US" sz="2800" b="1" i="1"/>
              <a:t>Ecliptic.</a:t>
            </a:r>
          </a:p>
          <a:p>
            <a:endParaRPr lang="en-US" sz="2800" b="1" i="1"/>
          </a:p>
        </p:txBody>
      </p:sp>
      <p:grpSp>
        <p:nvGrpSpPr>
          <p:cNvPr id="162823" name="Group 1031"/>
          <p:cNvGrpSpPr>
            <a:grpSpLocks/>
          </p:cNvGrpSpPr>
          <p:nvPr/>
        </p:nvGrpSpPr>
        <p:grpSpPr bwMode="auto">
          <a:xfrm>
            <a:off x="914400" y="609600"/>
            <a:ext cx="4191000" cy="5715000"/>
            <a:chOff x="576" y="384"/>
            <a:chExt cx="2640" cy="3600"/>
          </a:xfrm>
        </p:grpSpPr>
        <p:sp>
          <p:nvSpPr>
            <p:cNvPr id="162821" name="Line 1029"/>
            <p:cNvSpPr>
              <a:spLocks noChangeShapeType="1"/>
            </p:cNvSpPr>
            <p:nvPr/>
          </p:nvSpPr>
          <p:spPr bwMode="auto">
            <a:xfrm>
              <a:off x="576" y="384"/>
              <a:ext cx="2448" cy="340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2822" name="AutoShape 1030"/>
            <p:cNvSpPr>
              <a:spLocks noChangeArrowheads="1"/>
            </p:cNvSpPr>
            <p:nvPr/>
          </p:nvSpPr>
          <p:spPr bwMode="auto">
            <a:xfrm>
              <a:off x="2640" y="3408"/>
              <a:ext cx="576" cy="5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2824" name="Line 1032"/>
          <p:cNvSpPr>
            <a:spLocks noChangeShapeType="1"/>
          </p:cNvSpPr>
          <p:nvPr/>
        </p:nvSpPr>
        <p:spPr bwMode="auto">
          <a:xfrm flipH="1" flipV="1">
            <a:off x="1981200" y="1676400"/>
            <a:ext cx="304800" cy="381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stealth" w="sm" len="sm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1026" descr="F02_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04800"/>
            <a:ext cx="6248400" cy="6248400"/>
          </a:xfrm>
          <a:prstGeom prst="rect">
            <a:avLst/>
          </a:prstGeom>
          <a:noFill/>
        </p:spPr>
      </p:pic>
      <p:sp>
        <p:nvSpPr>
          <p:cNvPr id="165891" name="Oval 1027"/>
          <p:cNvSpPr>
            <a:spLocks noChangeArrowheads="1"/>
          </p:cNvSpPr>
          <p:nvPr/>
        </p:nvSpPr>
        <p:spPr bwMode="auto">
          <a:xfrm>
            <a:off x="6705600" y="2667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892" name="Oval 1028"/>
          <p:cNvSpPr>
            <a:spLocks noChangeArrowheads="1"/>
          </p:cNvSpPr>
          <p:nvPr/>
        </p:nvSpPr>
        <p:spPr bwMode="auto">
          <a:xfrm>
            <a:off x="5943600" y="1905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893" name="Oval 1029"/>
          <p:cNvSpPr>
            <a:spLocks noChangeArrowheads="1"/>
          </p:cNvSpPr>
          <p:nvPr/>
        </p:nvSpPr>
        <p:spPr bwMode="auto">
          <a:xfrm>
            <a:off x="5257800" y="1828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894" name="Oval 1030"/>
          <p:cNvSpPr>
            <a:spLocks noChangeArrowheads="1"/>
          </p:cNvSpPr>
          <p:nvPr/>
        </p:nvSpPr>
        <p:spPr bwMode="auto">
          <a:xfrm>
            <a:off x="6324600" y="2057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animBg="1"/>
      <p:bldP spid="165892" grpId="0" animBg="1"/>
      <p:bldP spid="165893" grpId="0" animBg="1"/>
      <p:bldP spid="16589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3649663" y="1752600"/>
            <a:ext cx="1844675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[SkyGlobe]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Oval 2"/>
          <p:cNvSpPr>
            <a:spLocks noChangeArrowheads="1"/>
          </p:cNvSpPr>
          <p:nvPr/>
        </p:nvSpPr>
        <p:spPr bwMode="auto">
          <a:xfrm>
            <a:off x="2971800" y="1828800"/>
            <a:ext cx="3048000" cy="2895600"/>
          </a:xfrm>
          <a:prstGeom prst="ellips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63" name="Oval 3"/>
          <p:cNvSpPr>
            <a:spLocks noChangeArrowheads="1"/>
          </p:cNvSpPr>
          <p:nvPr/>
        </p:nvSpPr>
        <p:spPr bwMode="auto">
          <a:xfrm>
            <a:off x="4419600" y="3200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64" name="Oval 4"/>
          <p:cNvSpPr>
            <a:spLocks noChangeArrowheads="1"/>
          </p:cNvSpPr>
          <p:nvPr/>
        </p:nvSpPr>
        <p:spPr bwMode="auto">
          <a:xfrm>
            <a:off x="3505200" y="2362200"/>
            <a:ext cx="1981200" cy="1828800"/>
          </a:xfrm>
          <a:prstGeom prst="ellips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65" name="Oval 5"/>
          <p:cNvSpPr>
            <a:spLocks noChangeArrowheads="1"/>
          </p:cNvSpPr>
          <p:nvPr/>
        </p:nvSpPr>
        <p:spPr bwMode="auto">
          <a:xfrm>
            <a:off x="1905000" y="838200"/>
            <a:ext cx="5181600" cy="4953000"/>
          </a:xfrm>
          <a:prstGeom prst="ellips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66" name="Oval 6"/>
          <p:cNvSpPr>
            <a:spLocks noChangeArrowheads="1"/>
          </p:cNvSpPr>
          <p:nvPr/>
        </p:nvSpPr>
        <p:spPr bwMode="auto">
          <a:xfrm>
            <a:off x="4419600" y="1752600"/>
            <a:ext cx="152400" cy="152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67" name="Text Box 7"/>
          <p:cNvSpPr txBox="1">
            <a:spLocks noChangeArrowheads="1"/>
          </p:cNvSpPr>
          <p:nvPr/>
        </p:nvSpPr>
        <p:spPr bwMode="auto">
          <a:xfrm>
            <a:off x="4343400" y="3276600"/>
            <a:ext cx="658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Sun</a:t>
            </a:r>
          </a:p>
        </p:txBody>
      </p:sp>
      <p:grpSp>
        <p:nvGrpSpPr>
          <p:cNvPr id="168968" name="Group 8"/>
          <p:cNvGrpSpPr>
            <a:grpSpLocks/>
          </p:cNvGrpSpPr>
          <p:nvPr/>
        </p:nvGrpSpPr>
        <p:grpSpPr bwMode="auto">
          <a:xfrm>
            <a:off x="4419600" y="4648200"/>
            <a:ext cx="995363" cy="533400"/>
            <a:chOff x="2592" y="3024"/>
            <a:chExt cx="627" cy="336"/>
          </a:xfrm>
        </p:grpSpPr>
        <p:sp>
          <p:nvSpPr>
            <p:cNvPr id="168969" name="Oval 9"/>
            <p:cNvSpPr>
              <a:spLocks noChangeArrowheads="1"/>
            </p:cNvSpPr>
            <p:nvPr/>
          </p:nvSpPr>
          <p:spPr bwMode="auto">
            <a:xfrm>
              <a:off x="2592" y="3024"/>
              <a:ext cx="96" cy="9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970" name="Text Box 10"/>
            <p:cNvSpPr txBox="1">
              <a:spLocks noChangeArrowheads="1"/>
            </p:cNvSpPr>
            <p:nvPr/>
          </p:nvSpPr>
          <p:spPr bwMode="auto">
            <a:xfrm>
              <a:off x="2688" y="3072"/>
              <a:ext cx="5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Earth</a:t>
              </a:r>
            </a:p>
          </p:txBody>
        </p:sp>
      </p:grpSp>
      <p:sp>
        <p:nvSpPr>
          <p:cNvPr id="168972" name="Oval 12"/>
          <p:cNvSpPr>
            <a:spLocks noChangeArrowheads="1"/>
          </p:cNvSpPr>
          <p:nvPr/>
        </p:nvSpPr>
        <p:spPr bwMode="auto">
          <a:xfrm>
            <a:off x="3429000" y="3200400"/>
            <a:ext cx="152400" cy="1524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73" name="Text Box 13"/>
          <p:cNvSpPr txBox="1">
            <a:spLocks noChangeArrowheads="1"/>
          </p:cNvSpPr>
          <p:nvPr/>
        </p:nvSpPr>
        <p:spPr bwMode="auto">
          <a:xfrm>
            <a:off x="2667000" y="2667000"/>
            <a:ext cx="96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Venus</a:t>
            </a:r>
          </a:p>
        </p:txBody>
      </p:sp>
      <p:sp>
        <p:nvSpPr>
          <p:cNvPr id="168975" name="Oval 15"/>
          <p:cNvSpPr>
            <a:spLocks noChangeArrowheads="1"/>
          </p:cNvSpPr>
          <p:nvPr/>
        </p:nvSpPr>
        <p:spPr bwMode="auto">
          <a:xfrm>
            <a:off x="4419600" y="5715000"/>
            <a:ext cx="152400" cy="1524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76" name="Text Box 16"/>
          <p:cNvSpPr txBox="1">
            <a:spLocks noChangeArrowheads="1"/>
          </p:cNvSpPr>
          <p:nvPr/>
        </p:nvSpPr>
        <p:spPr bwMode="auto">
          <a:xfrm>
            <a:off x="4572000" y="5791200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Mars</a:t>
            </a:r>
          </a:p>
        </p:txBody>
      </p:sp>
      <p:sp>
        <p:nvSpPr>
          <p:cNvPr id="168977" name="Oval 17"/>
          <p:cNvSpPr>
            <a:spLocks noChangeArrowheads="1"/>
          </p:cNvSpPr>
          <p:nvPr/>
        </p:nvSpPr>
        <p:spPr bwMode="auto">
          <a:xfrm>
            <a:off x="6934200" y="2667000"/>
            <a:ext cx="152400" cy="1524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78" name="AutoShape 18"/>
          <p:cNvSpPr>
            <a:spLocks noChangeArrowheads="1"/>
          </p:cNvSpPr>
          <p:nvPr/>
        </p:nvSpPr>
        <p:spPr bwMode="auto">
          <a:xfrm rot="2800699">
            <a:off x="5453062" y="4071938"/>
            <a:ext cx="295275" cy="381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79" name="AutoShape 19"/>
          <p:cNvSpPr>
            <a:spLocks noChangeArrowheads="1"/>
          </p:cNvSpPr>
          <p:nvPr/>
        </p:nvSpPr>
        <p:spPr bwMode="auto">
          <a:xfrm rot="2800699">
            <a:off x="6215062" y="4833938"/>
            <a:ext cx="295275" cy="381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80" name="Line 20"/>
          <p:cNvSpPr>
            <a:spLocks noChangeShapeType="1"/>
          </p:cNvSpPr>
          <p:nvPr/>
        </p:nvSpPr>
        <p:spPr bwMode="auto">
          <a:xfrm>
            <a:off x="4495800" y="4800600"/>
            <a:ext cx="0" cy="1752600"/>
          </a:xfrm>
          <a:prstGeom prst="line">
            <a:avLst/>
          </a:prstGeom>
          <a:noFill/>
          <a:ln w="28575">
            <a:solidFill>
              <a:srgbClr val="CCECFF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81" name="Text Box 21"/>
          <p:cNvSpPr txBox="1">
            <a:spLocks noChangeArrowheads="1"/>
          </p:cNvSpPr>
          <p:nvPr/>
        </p:nvSpPr>
        <p:spPr bwMode="auto">
          <a:xfrm>
            <a:off x="441325" y="82867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800" b="1"/>
          </a:p>
        </p:txBody>
      </p:sp>
      <p:sp>
        <p:nvSpPr>
          <p:cNvPr id="168984" name="Line 24"/>
          <p:cNvSpPr>
            <a:spLocks noChangeShapeType="1"/>
          </p:cNvSpPr>
          <p:nvPr/>
        </p:nvSpPr>
        <p:spPr bwMode="auto">
          <a:xfrm>
            <a:off x="4495800" y="1828800"/>
            <a:ext cx="3810000" cy="1371600"/>
          </a:xfrm>
          <a:prstGeom prst="line">
            <a:avLst/>
          </a:prstGeom>
          <a:noFill/>
          <a:ln w="28575">
            <a:solidFill>
              <a:srgbClr val="CCECFF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87" name="Line 27"/>
          <p:cNvSpPr>
            <a:spLocks noChangeShapeType="1"/>
          </p:cNvSpPr>
          <p:nvPr/>
        </p:nvSpPr>
        <p:spPr bwMode="auto">
          <a:xfrm flipH="1" flipV="1">
            <a:off x="2667000" y="2057400"/>
            <a:ext cx="1828800" cy="2667000"/>
          </a:xfrm>
          <a:prstGeom prst="line">
            <a:avLst/>
          </a:prstGeom>
          <a:noFill/>
          <a:ln w="28575">
            <a:solidFill>
              <a:srgbClr val="FFFFFF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8988" name="Oval 28"/>
          <p:cNvSpPr>
            <a:spLocks noChangeArrowheads="1"/>
          </p:cNvSpPr>
          <p:nvPr/>
        </p:nvSpPr>
        <p:spPr bwMode="auto">
          <a:xfrm>
            <a:off x="4953000" y="2438400"/>
            <a:ext cx="152400" cy="1524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89" name="Line 29"/>
          <p:cNvSpPr>
            <a:spLocks noChangeShapeType="1"/>
          </p:cNvSpPr>
          <p:nvPr/>
        </p:nvSpPr>
        <p:spPr bwMode="auto">
          <a:xfrm>
            <a:off x="4495800" y="1828800"/>
            <a:ext cx="2057400" cy="2590800"/>
          </a:xfrm>
          <a:prstGeom prst="line">
            <a:avLst/>
          </a:prstGeom>
          <a:noFill/>
          <a:ln w="28575">
            <a:solidFill>
              <a:srgbClr val="FFFFFF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8990" name="Text Box 30"/>
          <p:cNvSpPr txBox="1">
            <a:spLocks noChangeArrowheads="1"/>
          </p:cNvSpPr>
          <p:nvPr/>
        </p:nvSpPr>
        <p:spPr bwMode="auto">
          <a:xfrm>
            <a:off x="228600" y="228600"/>
            <a:ext cx="3084513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 i="1"/>
              <a:t>Alien’s</a:t>
            </a:r>
            <a:r>
              <a:rPr lang="en-US" sz="2800"/>
              <a:t> eye view . . .</a:t>
            </a:r>
          </a:p>
        </p:txBody>
      </p:sp>
      <p:grpSp>
        <p:nvGrpSpPr>
          <p:cNvPr id="168995" name="Group 35"/>
          <p:cNvGrpSpPr>
            <a:grpSpLocks/>
          </p:cNvGrpSpPr>
          <p:nvPr/>
        </p:nvGrpSpPr>
        <p:grpSpPr bwMode="auto">
          <a:xfrm>
            <a:off x="7086600" y="4495800"/>
            <a:ext cx="1839913" cy="2057400"/>
            <a:chOff x="4464" y="2832"/>
            <a:chExt cx="1159" cy="1296"/>
          </a:xfrm>
        </p:grpSpPr>
        <p:graphicFrame>
          <p:nvGraphicFramePr>
            <p:cNvPr id="168992" name="Object 32"/>
            <p:cNvGraphicFramePr>
              <a:graphicFrameLocks noChangeAspect="1"/>
            </p:cNvGraphicFramePr>
            <p:nvPr/>
          </p:nvGraphicFramePr>
          <p:xfrm>
            <a:off x="4560" y="2832"/>
            <a:ext cx="941" cy="1056"/>
          </p:xfrm>
          <a:graphic>
            <a:graphicData uri="http://schemas.openxmlformats.org/presentationml/2006/ole">
              <p:oleObj spid="_x0000_s168992" name="Photo Editor Photo" r:id="rId4" imgW="1476190" imgH="1657581" progId="MSPhotoEd.3">
                <p:embed/>
              </p:oleObj>
            </a:graphicData>
          </a:graphic>
        </p:graphicFrame>
        <p:sp>
          <p:nvSpPr>
            <p:cNvPr id="168994" name="Text Box 34"/>
            <p:cNvSpPr txBox="1">
              <a:spLocks noChangeArrowheads="1"/>
            </p:cNvSpPr>
            <p:nvPr/>
          </p:nvSpPr>
          <p:spPr bwMode="auto">
            <a:xfrm>
              <a:off x="4464" y="3840"/>
              <a:ext cx="1159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99FF66"/>
                  </a:solidFill>
                </a:rPr>
                <a:t>Complicated!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8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8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8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8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8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8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8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8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6" grpId="0" animBg="1"/>
      <p:bldP spid="168977" grpId="0" animBg="1"/>
      <p:bldP spid="168980" grpId="0" animBg="1"/>
      <p:bldP spid="168984" grpId="0" animBg="1"/>
      <p:bldP spid="168987" grpId="0" animBg="1"/>
      <p:bldP spid="168988" grpId="0" animBg="1"/>
      <p:bldP spid="16898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/>
          <p:cNvSpPr txBox="1">
            <a:spLocks noChangeArrowheads="1"/>
          </p:cNvSpPr>
          <p:nvPr/>
        </p:nvSpPr>
        <p:spPr bwMode="auto">
          <a:xfrm>
            <a:off x="228600" y="609600"/>
            <a:ext cx="51054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Yet, patterns may be discerned . . .</a:t>
            </a:r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512175" cy="4362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 </a:t>
            </a:r>
            <a:r>
              <a:rPr lang="en-US" sz="2800"/>
              <a:t>Planets remain near ecliptic – within </a:t>
            </a:r>
            <a:r>
              <a:rPr lang="en-US" sz="2800" i="1"/>
              <a:t>Zodiac</a:t>
            </a:r>
            <a:r>
              <a:rPr lang="en-US" sz="2800"/>
              <a:t>.</a:t>
            </a:r>
          </a:p>
          <a:p>
            <a:pPr>
              <a:buFontTx/>
              <a:buChar char="•"/>
            </a:pPr>
            <a:endParaRPr lang="en-US" sz="2800"/>
          </a:p>
          <a:p>
            <a:pPr>
              <a:buFontTx/>
              <a:buChar char="•"/>
            </a:pPr>
            <a:r>
              <a:rPr lang="en-US" sz="2800"/>
              <a:t>  Brightness changes in a regular pattern.</a:t>
            </a:r>
          </a:p>
          <a:p>
            <a:pPr>
              <a:buFontTx/>
              <a:buChar char="•"/>
            </a:pPr>
            <a:endParaRPr lang="en-US" sz="2800"/>
          </a:p>
          <a:p>
            <a:pPr>
              <a:buFontTx/>
              <a:buChar char="•"/>
            </a:pPr>
            <a:r>
              <a:rPr lang="en-US" sz="2800"/>
              <a:t>  Mercury &amp; Venus always appear near Sun in sky.</a:t>
            </a:r>
          </a:p>
          <a:p>
            <a:pPr>
              <a:buFontTx/>
              <a:buChar char="•"/>
            </a:pPr>
            <a:endParaRPr lang="en-US" sz="2800"/>
          </a:p>
          <a:p>
            <a:pPr>
              <a:buFontTx/>
              <a:buChar char="•"/>
            </a:pPr>
            <a:r>
              <a:rPr lang="en-US" sz="2800"/>
              <a:t>  Mars, Jupiter &amp; Saturn </a:t>
            </a:r>
            <a:r>
              <a:rPr lang="en-US" sz="2800" i="1"/>
              <a:t>may</a:t>
            </a:r>
            <a:r>
              <a:rPr lang="en-US" sz="2800"/>
              <a:t> be near Sun, but needn’t be.</a:t>
            </a:r>
          </a:p>
          <a:p>
            <a:endParaRPr lang="en-US" sz="2800"/>
          </a:p>
          <a:p>
            <a:pPr>
              <a:buFontTx/>
              <a:buChar char="•"/>
            </a:pPr>
            <a:r>
              <a:rPr lang="en-US" sz="2800"/>
              <a:t>  Planets travel eastward relative to stars most of the time,</a:t>
            </a:r>
          </a:p>
          <a:p>
            <a:r>
              <a:rPr lang="en-US" sz="2800"/>
              <a:t>	but sometimes they reverse direction &amp; go west!</a:t>
            </a:r>
          </a:p>
        </p:txBody>
      </p:sp>
      <p:sp>
        <p:nvSpPr>
          <p:cNvPr id="171013" name="WordArt 5"/>
          <p:cNvSpPr>
            <a:spLocks noChangeArrowheads="1" noChangeShapeType="1" noTextEdit="1"/>
          </p:cNvSpPr>
          <p:nvPr/>
        </p:nvSpPr>
        <p:spPr bwMode="auto">
          <a:xfrm rot="-19015283">
            <a:off x="3886200" y="5105400"/>
            <a:ext cx="111442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Ack!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1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 autoUpdateAnimBg="0"/>
      <p:bldP spid="1710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28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2650" y="381000"/>
            <a:ext cx="5162550" cy="6172200"/>
          </a:xfrm>
          <a:prstGeom prst="rect">
            <a:avLst/>
          </a:prstGeom>
          <a:noFill/>
        </p:spPr>
      </p:pic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609600" y="457200"/>
            <a:ext cx="2513013" cy="1800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Jupiter &amp; Venus</a:t>
            </a:r>
          </a:p>
          <a:p>
            <a:r>
              <a:rPr lang="en-US" sz="2800"/>
              <a:t>are currently</a:t>
            </a:r>
          </a:p>
          <a:p>
            <a:r>
              <a:rPr lang="en-US" sz="2800"/>
              <a:t>“in”</a:t>
            </a:r>
          </a:p>
          <a:p>
            <a:r>
              <a:rPr lang="en-US" sz="2800"/>
              <a:t>Gemini.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aristot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04800"/>
            <a:ext cx="6172200" cy="6172200"/>
          </a:xfrm>
          <a:prstGeom prst="rect">
            <a:avLst/>
          </a:prstGeom>
          <a:noFill/>
        </p:spPr>
      </p:pic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6781800" y="3810000"/>
            <a:ext cx="1701800" cy="22272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/>
                </a:solidFill>
              </a:rPr>
              <a:t>Ancient</a:t>
            </a:r>
          </a:p>
          <a:p>
            <a:pPr algn="ctr"/>
            <a:r>
              <a:rPr lang="en-US" sz="2800" b="1">
                <a:solidFill>
                  <a:schemeClr val="accent2"/>
                </a:solidFill>
              </a:rPr>
              <a:t>Greek</a:t>
            </a:r>
          </a:p>
          <a:p>
            <a:pPr algn="ctr"/>
            <a:r>
              <a:rPr lang="en-US" sz="2800" b="1" i="1">
                <a:solidFill>
                  <a:schemeClr val="accent2"/>
                </a:solidFill>
              </a:rPr>
              <a:t>geocentric</a:t>
            </a:r>
          </a:p>
          <a:p>
            <a:pPr algn="ctr"/>
            <a:r>
              <a:rPr lang="en-US" sz="2800" b="1">
                <a:solidFill>
                  <a:schemeClr val="accent2"/>
                </a:solidFill>
              </a:rPr>
              <a:t>solar</a:t>
            </a:r>
          </a:p>
          <a:p>
            <a:pPr algn="ctr"/>
            <a:r>
              <a:rPr lang="en-US" sz="2800" b="1">
                <a:solidFill>
                  <a:schemeClr val="accent2"/>
                </a:solidFill>
              </a:rPr>
              <a:t>system</a:t>
            </a:r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3352800" y="6019800"/>
            <a:ext cx="22860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2"/>
          <p:cNvSpPr txBox="1">
            <a:spLocks noChangeArrowheads="1"/>
          </p:cNvSpPr>
          <p:nvPr/>
        </p:nvSpPr>
        <p:spPr bwMode="auto">
          <a:xfrm>
            <a:off x="990600" y="914400"/>
            <a:ext cx="6918325" cy="47894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Motionless Earth</a:t>
            </a:r>
          </a:p>
          <a:p>
            <a:r>
              <a:rPr lang="en-US" sz="2800"/>
              <a:t>	*  Earth too heavy to be moved</a:t>
            </a:r>
          </a:p>
          <a:p>
            <a:r>
              <a:rPr lang="en-US" sz="2800"/>
              <a:t>	*  If Earth moved, wouldn’t we notice?</a:t>
            </a:r>
          </a:p>
          <a:p>
            <a:r>
              <a:rPr lang="en-US" sz="2800"/>
              <a:t>		&gt;  Relative motion argument</a:t>
            </a:r>
          </a:p>
          <a:p>
            <a:r>
              <a:rPr lang="en-US" sz="2800"/>
              <a:t>		&gt;  Parallax argument</a:t>
            </a:r>
          </a:p>
          <a:p>
            <a:endParaRPr lang="en-US" sz="2800"/>
          </a:p>
          <a:p>
            <a:r>
              <a:rPr lang="en-US" sz="2800"/>
              <a:t>Earth at center of Universe</a:t>
            </a:r>
          </a:p>
          <a:p>
            <a:r>
              <a:rPr lang="en-US" sz="2800"/>
              <a:t>	*  This is Earth’s ‘natural place’</a:t>
            </a:r>
          </a:p>
          <a:p>
            <a:r>
              <a:rPr lang="en-US" sz="2800"/>
              <a:t>		&gt;  Heavy stuff sinks</a:t>
            </a:r>
          </a:p>
          <a:p>
            <a:r>
              <a:rPr lang="en-US" sz="2800"/>
              <a:t>	*  This is the natural place of humankind</a:t>
            </a:r>
          </a:p>
          <a:p>
            <a:r>
              <a:rPr lang="en-US" sz="2800"/>
              <a:t>		&gt;  We’re most important (?)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6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6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6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6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6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6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6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6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6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61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ptolemy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457200"/>
            <a:ext cx="4170363" cy="5943600"/>
          </a:xfrm>
          <a:prstGeom prst="rect">
            <a:avLst/>
          </a:prstGeom>
          <a:noFill/>
        </p:spPr>
      </p:pic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685800" y="2209800"/>
            <a:ext cx="28638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/>
              <a:t>Ptolemy</a:t>
            </a:r>
          </a:p>
          <a:p>
            <a:pPr algn="ctr"/>
            <a:r>
              <a:rPr lang="en-US" sz="3600" b="1"/>
              <a:t>(85 – 165 AD)</a:t>
            </a:r>
          </a:p>
          <a:p>
            <a:pPr algn="ctr"/>
            <a:endParaRPr lang="en-US" sz="3600" b="1"/>
          </a:p>
          <a:p>
            <a:pPr algn="ctr"/>
            <a:endParaRPr lang="en-US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Text Box 1027"/>
          <p:cNvSpPr txBox="1">
            <a:spLocks noChangeArrowheads="1"/>
          </p:cNvSpPr>
          <p:nvPr/>
        </p:nvSpPr>
        <p:spPr bwMode="auto">
          <a:xfrm>
            <a:off x="1066800" y="1447800"/>
            <a:ext cx="3689350" cy="39354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800">
                <a:solidFill>
                  <a:srgbClr val="FFFF00"/>
                </a:solidFill>
              </a:rPr>
              <a:t>Gravity</a:t>
            </a:r>
          </a:p>
          <a:p>
            <a:pPr marL="457200" indent="-457200">
              <a:buFontTx/>
              <a:buAutoNum type="arabicPeriod"/>
            </a:pPr>
            <a:endParaRPr lang="en-US" sz="2800">
              <a:solidFill>
                <a:srgbClr val="FFFF00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sz="2800">
                <a:solidFill>
                  <a:srgbClr val="FFFF00"/>
                </a:solidFill>
              </a:rPr>
              <a:t>Electromagnetism</a:t>
            </a:r>
          </a:p>
          <a:p>
            <a:pPr marL="457200" indent="-457200"/>
            <a:r>
              <a:rPr lang="en-US" sz="2800">
                <a:solidFill>
                  <a:srgbClr val="FFFF00"/>
                </a:solidFill>
              </a:rPr>
              <a:t>	*  magnetism</a:t>
            </a:r>
          </a:p>
          <a:p>
            <a:pPr marL="457200" indent="-457200"/>
            <a:r>
              <a:rPr lang="en-US" sz="2800">
                <a:solidFill>
                  <a:srgbClr val="FFFF00"/>
                </a:solidFill>
              </a:rPr>
              <a:t>	*  electrostatic forces</a:t>
            </a:r>
          </a:p>
          <a:p>
            <a:pPr marL="457200" indent="-457200">
              <a:buFontTx/>
              <a:buAutoNum type="arabicPeriod"/>
            </a:pPr>
            <a:endParaRPr lang="en-US" sz="2800">
              <a:solidFill>
                <a:srgbClr val="FFFF00"/>
              </a:solidFill>
            </a:endParaRPr>
          </a:p>
          <a:p>
            <a:pPr marL="457200" indent="-457200"/>
            <a:r>
              <a:rPr lang="en-US" sz="2800">
                <a:solidFill>
                  <a:srgbClr val="FFFF00"/>
                </a:solidFill>
              </a:rPr>
              <a:t>3.  Weak Nuclear Force</a:t>
            </a:r>
          </a:p>
          <a:p>
            <a:pPr marL="457200" indent="-457200">
              <a:buFontTx/>
              <a:buAutoNum type="arabicPeriod"/>
            </a:pPr>
            <a:endParaRPr lang="en-US" sz="2800">
              <a:solidFill>
                <a:srgbClr val="FFFF00"/>
              </a:solidFill>
            </a:endParaRPr>
          </a:p>
          <a:p>
            <a:pPr marL="457200" indent="-457200"/>
            <a:r>
              <a:rPr lang="en-US" sz="2800">
                <a:solidFill>
                  <a:srgbClr val="FFFF00"/>
                </a:solidFill>
              </a:rPr>
              <a:t>4.  Strong Nuclear Force</a:t>
            </a:r>
          </a:p>
        </p:txBody>
      </p:sp>
      <p:grpSp>
        <p:nvGrpSpPr>
          <p:cNvPr id="124932" name="Group 1028"/>
          <p:cNvGrpSpPr>
            <a:grpSpLocks/>
          </p:cNvGrpSpPr>
          <p:nvPr/>
        </p:nvGrpSpPr>
        <p:grpSpPr bwMode="auto">
          <a:xfrm>
            <a:off x="5486400" y="1905000"/>
            <a:ext cx="2044700" cy="3505200"/>
            <a:chOff x="3168" y="1632"/>
            <a:chExt cx="1288" cy="2208"/>
          </a:xfrm>
        </p:grpSpPr>
        <p:sp>
          <p:nvSpPr>
            <p:cNvPr id="124933" name="Line 1029"/>
            <p:cNvSpPr>
              <a:spLocks noChangeShapeType="1"/>
            </p:cNvSpPr>
            <p:nvPr/>
          </p:nvSpPr>
          <p:spPr bwMode="auto">
            <a:xfrm>
              <a:off x="3168" y="1632"/>
              <a:ext cx="0" cy="2208"/>
            </a:xfrm>
            <a:prstGeom prst="line">
              <a:avLst/>
            </a:prstGeom>
            <a:noFill/>
            <a:ln w="38100">
              <a:solidFill>
                <a:srgbClr val="CCFF99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4934" name="Text Box 1030"/>
            <p:cNvSpPr txBox="1">
              <a:spLocks noChangeArrowheads="1"/>
            </p:cNvSpPr>
            <p:nvPr/>
          </p:nvSpPr>
          <p:spPr bwMode="auto">
            <a:xfrm>
              <a:off x="3408" y="1872"/>
              <a:ext cx="1048" cy="59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/>
                <a:t>Increasing</a:t>
              </a:r>
            </a:p>
            <a:p>
              <a:pPr algn="ctr"/>
              <a:r>
                <a:rPr lang="en-US" sz="2800"/>
                <a:t>Strength</a:t>
              </a:r>
            </a:p>
          </p:txBody>
        </p:sp>
      </p:grpSp>
      <p:sp>
        <p:nvSpPr>
          <p:cNvPr id="124935" name="Text Box 1031"/>
          <p:cNvSpPr txBox="1">
            <a:spLocks noChangeArrowheads="1"/>
          </p:cNvSpPr>
          <p:nvPr/>
        </p:nvSpPr>
        <p:spPr bwMode="auto">
          <a:xfrm>
            <a:off x="1050925" y="447675"/>
            <a:ext cx="2573338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/>
              <a:t>Kinds of Forces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386" name="Object 2"/>
          <p:cNvGraphicFramePr>
            <a:graphicFrameLocks noChangeAspect="1"/>
          </p:cNvGraphicFramePr>
          <p:nvPr/>
        </p:nvGraphicFramePr>
        <p:xfrm>
          <a:off x="609600" y="381000"/>
          <a:ext cx="7924800" cy="5908675"/>
        </p:xfrm>
        <a:graphic>
          <a:graphicData uri="http://schemas.openxmlformats.org/presentationml/2006/ole">
            <p:oleObj spid="_x0000_s144386" name="Photo Editor Photo" r:id="rId3" imgW="3333333" imgH="2486372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epicycl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52600"/>
            <a:ext cx="6832600" cy="4845050"/>
          </a:xfrm>
          <a:prstGeom prst="rect">
            <a:avLst/>
          </a:prstGeom>
          <a:noFill/>
        </p:spPr>
      </p:pic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533400" y="381000"/>
            <a:ext cx="719613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FF3300"/>
                </a:solidFill>
              </a:rPr>
              <a:t>Results:</a:t>
            </a:r>
            <a:r>
              <a:rPr lang="en-US"/>
              <a:t>	</a:t>
            </a:r>
            <a:r>
              <a:rPr lang="en-US" sz="1600">
                <a:sym typeface="Symbol" pitchFamily="18" charset="2"/>
              </a:rPr>
              <a:t>  </a:t>
            </a:r>
            <a:r>
              <a:rPr lang="en-US" sz="2800" b="1">
                <a:sym typeface="Symbol" pitchFamily="18" charset="2"/>
              </a:rPr>
              <a:t>Planet-Earth distance </a:t>
            </a:r>
            <a:r>
              <a:rPr lang="en-US" sz="2800" b="1">
                <a:solidFill>
                  <a:schemeClr val="accent2"/>
                </a:solidFill>
                <a:sym typeface="Symbol" pitchFamily="18" charset="2"/>
              </a:rPr>
              <a:t>changes</a:t>
            </a:r>
          </a:p>
          <a:p>
            <a:r>
              <a:rPr lang="en-US" sz="2800">
                <a:sym typeface="Symbol" pitchFamily="18" charset="2"/>
              </a:rPr>
              <a:t>		</a:t>
            </a:r>
            <a:r>
              <a:rPr lang="en-US" sz="1600">
                <a:sym typeface="Symbol" pitchFamily="18" charset="2"/>
              </a:rPr>
              <a:t>  </a:t>
            </a:r>
            <a:r>
              <a:rPr lang="en-US" sz="2800" b="1">
                <a:sym typeface="Symbol" pitchFamily="18" charset="2"/>
              </a:rPr>
              <a:t>Planet sometimes goes </a:t>
            </a:r>
            <a:r>
              <a:rPr lang="en-US" sz="2800" b="1">
                <a:solidFill>
                  <a:srgbClr val="FF0000"/>
                </a:solidFill>
                <a:sym typeface="Symbol" pitchFamily="18" charset="2"/>
              </a:rPr>
              <a:t>backward</a:t>
            </a:r>
          </a:p>
          <a:p>
            <a:r>
              <a:rPr lang="en-US" sz="2800">
                <a:sym typeface="Symbol" pitchFamily="18" charset="2"/>
              </a:rPr>
              <a:t>	</a:t>
            </a:r>
          </a:p>
        </p:txBody>
      </p:sp>
      <p:sp>
        <p:nvSpPr>
          <p:cNvPr id="145412" name="Line 4"/>
          <p:cNvSpPr>
            <a:spLocks noChangeShapeType="1"/>
          </p:cNvSpPr>
          <p:nvPr/>
        </p:nvSpPr>
        <p:spPr bwMode="auto">
          <a:xfrm flipH="1">
            <a:off x="4648200" y="1295400"/>
            <a:ext cx="685800" cy="990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 autoUpdateAnimBg="0"/>
      <p:bldP spid="1454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 sz="3200" b="1" u="sng"/>
              <a:t>Nicolaus Copernicus (1473 – 1543)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b="1"/>
              <a:t>First </a:t>
            </a:r>
            <a:r>
              <a:rPr lang="en-US" sz="2800" b="1" i="1"/>
              <a:t>modern</a:t>
            </a:r>
            <a:r>
              <a:rPr lang="en-US" sz="2800" b="1"/>
              <a:t> heliocentric (sun-centered) model of solar system</a:t>
            </a:r>
          </a:p>
          <a:p>
            <a:r>
              <a:rPr lang="en-US" sz="2800" b="1"/>
              <a:t>Founder of modern astronomy</a:t>
            </a:r>
          </a:p>
          <a:p>
            <a:r>
              <a:rPr lang="en-US" sz="2800" b="1"/>
              <a:t>Not first astronomer!</a:t>
            </a:r>
          </a:p>
        </p:txBody>
      </p:sp>
      <p:pic>
        <p:nvPicPr>
          <p:cNvPr id="146436" name="Picture 4" descr="Copernicus_3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2057400"/>
            <a:ext cx="3198813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copernic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9713"/>
            <a:ext cx="6553200" cy="6254750"/>
          </a:xfrm>
          <a:prstGeom prst="rect">
            <a:avLst/>
          </a:prstGeom>
          <a:noFill/>
        </p:spPr>
      </p:pic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6553200" y="4038600"/>
            <a:ext cx="2070100" cy="18288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Copernicus’</a:t>
            </a:r>
          </a:p>
          <a:p>
            <a:pPr algn="ctr"/>
            <a:r>
              <a:rPr lang="en-US" sz="2800" b="1">
                <a:solidFill>
                  <a:schemeClr val="bg1"/>
                </a:solidFill>
              </a:rPr>
              <a:t>heliocentric</a:t>
            </a:r>
          </a:p>
          <a:p>
            <a:pPr algn="ctr"/>
            <a:r>
              <a:rPr lang="en-US" sz="2800" b="1">
                <a:solidFill>
                  <a:schemeClr val="bg1"/>
                </a:solidFill>
              </a:rPr>
              <a:t>model, </a:t>
            </a:r>
          </a:p>
          <a:p>
            <a:pPr algn="ctr"/>
            <a:r>
              <a:rPr lang="en-US" sz="2800" b="1">
                <a:solidFill>
                  <a:schemeClr val="bg1"/>
                </a:solidFill>
              </a:rPr>
              <a:t>simplified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g_leoni_cray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6175" y="457200"/>
            <a:ext cx="3540125" cy="5181600"/>
          </a:xfrm>
          <a:prstGeom prst="rect">
            <a:avLst/>
          </a:prstGeom>
          <a:noFill/>
        </p:spPr>
      </p:pic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990600" y="1219200"/>
            <a:ext cx="26781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Galileo Galilei</a:t>
            </a:r>
          </a:p>
          <a:p>
            <a:pPr algn="ctr"/>
            <a:r>
              <a:rPr lang="en-US" sz="3200" b="1">
                <a:solidFill>
                  <a:srgbClr val="FFFF00"/>
                </a:solidFill>
              </a:rPr>
              <a:t>1564 - 1642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journal_ju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4038600" cy="6191250"/>
          </a:xfrm>
          <a:prstGeom prst="rect">
            <a:avLst/>
          </a:prstGeom>
          <a:noFill/>
        </p:spPr>
      </p:pic>
      <p:grpSp>
        <p:nvGrpSpPr>
          <p:cNvPr id="149507" name="Group 3"/>
          <p:cNvGrpSpPr>
            <a:grpSpLocks/>
          </p:cNvGrpSpPr>
          <p:nvPr/>
        </p:nvGrpSpPr>
        <p:grpSpPr bwMode="auto">
          <a:xfrm>
            <a:off x="4648200" y="457200"/>
            <a:ext cx="3816350" cy="1676400"/>
            <a:chOff x="2928" y="288"/>
            <a:chExt cx="2404" cy="1056"/>
          </a:xfrm>
        </p:grpSpPr>
        <p:sp>
          <p:nvSpPr>
            <p:cNvPr id="149508" name="Text Box 4"/>
            <p:cNvSpPr txBox="1">
              <a:spLocks noChangeArrowheads="1"/>
            </p:cNvSpPr>
            <p:nvPr/>
          </p:nvSpPr>
          <p:spPr bwMode="auto">
            <a:xfrm>
              <a:off x="3168" y="288"/>
              <a:ext cx="2164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>
                  <a:solidFill>
                    <a:srgbClr val="FFFF00"/>
                  </a:solidFill>
                </a:rPr>
                <a:t>Galileo observes </a:t>
              </a:r>
            </a:p>
            <a:p>
              <a:pPr algn="ctr"/>
              <a:r>
                <a:rPr lang="en-US" sz="3200" b="1">
                  <a:solidFill>
                    <a:srgbClr val="FFFF00"/>
                  </a:solidFill>
                </a:rPr>
                <a:t>Jupiter’s</a:t>
              </a:r>
            </a:p>
            <a:p>
              <a:pPr algn="ctr"/>
              <a:r>
                <a:rPr lang="en-US" sz="3200" b="1">
                  <a:solidFill>
                    <a:srgbClr val="FFFF00"/>
                  </a:solidFill>
                </a:rPr>
                <a:t>four largest moons</a:t>
              </a:r>
            </a:p>
          </p:txBody>
        </p:sp>
        <p:sp>
          <p:nvSpPr>
            <p:cNvPr id="149509" name="Line 5"/>
            <p:cNvSpPr>
              <a:spLocks noChangeShapeType="1"/>
            </p:cNvSpPr>
            <p:nvPr/>
          </p:nvSpPr>
          <p:spPr bwMode="auto">
            <a:xfrm flipH="1">
              <a:off x="2928" y="1344"/>
              <a:ext cx="1632" cy="0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9510" name="Group 6"/>
          <p:cNvGrpSpPr>
            <a:grpSpLocks/>
          </p:cNvGrpSpPr>
          <p:nvPr/>
        </p:nvGrpSpPr>
        <p:grpSpPr bwMode="auto">
          <a:xfrm>
            <a:off x="4800600" y="2438400"/>
            <a:ext cx="3886200" cy="4248150"/>
            <a:chOff x="3024" y="1536"/>
            <a:chExt cx="2448" cy="2676"/>
          </a:xfrm>
        </p:grpSpPr>
        <p:pic>
          <p:nvPicPr>
            <p:cNvPr id="149511" name="Picture 7" descr="jup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0" y="1536"/>
              <a:ext cx="2304" cy="1728"/>
            </a:xfrm>
            <a:prstGeom prst="rect">
              <a:avLst/>
            </a:prstGeom>
            <a:noFill/>
          </p:spPr>
        </p:pic>
        <p:pic>
          <p:nvPicPr>
            <p:cNvPr id="149512" name="Picture 8" descr="Jb7rgb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64" y="3456"/>
              <a:ext cx="1008" cy="756"/>
            </a:xfrm>
            <a:prstGeom prst="rect">
              <a:avLst/>
            </a:prstGeom>
            <a:noFill/>
          </p:spPr>
        </p:pic>
        <p:sp>
          <p:nvSpPr>
            <p:cNvPr id="149513" name="Text Box 9"/>
            <p:cNvSpPr txBox="1">
              <a:spLocks noChangeArrowheads="1"/>
            </p:cNvSpPr>
            <p:nvPr/>
          </p:nvSpPr>
          <p:spPr bwMode="auto">
            <a:xfrm>
              <a:off x="3024" y="3504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9514" name="Text Box 10"/>
            <p:cNvSpPr txBox="1">
              <a:spLocks noChangeArrowheads="1"/>
            </p:cNvSpPr>
            <p:nvPr/>
          </p:nvSpPr>
          <p:spPr bwMode="auto">
            <a:xfrm>
              <a:off x="3072" y="3552"/>
              <a:ext cx="1109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>
                  <a:solidFill>
                    <a:srgbClr val="FFFF00"/>
                  </a:solidFill>
                </a:rPr>
                <a:t>Telescopic</a:t>
              </a:r>
            </a:p>
            <a:p>
              <a:pPr algn="ctr"/>
              <a:r>
                <a:rPr lang="en-US" sz="2800" b="1">
                  <a:solidFill>
                    <a:srgbClr val="FFFF00"/>
                  </a:solidFill>
                </a:rPr>
                <a:t>View</a:t>
              </a:r>
            </a:p>
          </p:txBody>
        </p:sp>
        <p:sp>
          <p:nvSpPr>
            <p:cNvPr id="149515" name="Line 11"/>
            <p:cNvSpPr>
              <a:spLocks noChangeShapeType="1"/>
            </p:cNvSpPr>
            <p:nvPr/>
          </p:nvSpPr>
          <p:spPr bwMode="auto">
            <a:xfrm flipH="1" flipV="1">
              <a:off x="4608" y="2592"/>
              <a:ext cx="240" cy="864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530" name="Object 2"/>
          <p:cNvGraphicFramePr>
            <a:graphicFrameLocks noChangeAspect="1"/>
          </p:cNvGraphicFramePr>
          <p:nvPr/>
        </p:nvGraphicFramePr>
        <p:xfrm>
          <a:off x="228600" y="228600"/>
          <a:ext cx="6248400" cy="5376863"/>
        </p:xfrm>
        <a:graphic>
          <a:graphicData uri="http://schemas.openxmlformats.org/presentationml/2006/ole">
            <p:oleObj spid="_x0000_s150530" name="Photo Editor Photo" r:id="rId3" imgW="3277057" imgH="2819794" progId="MSPhotoEd.3">
              <p:embed/>
            </p:oleObj>
          </a:graphicData>
        </a:graphic>
      </p:graphicFrame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304800" y="4495800"/>
            <a:ext cx="27146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A50021"/>
                </a:solidFill>
              </a:rPr>
              <a:t>Jupiter’s moons </a:t>
            </a:r>
          </a:p>
          <a:p>
            <a:pPr algn="ctr"/>
            <a:r>
              <a:rPr lang="en-US" sz="2800" b="1">
                <a:solidFill>
                  <a:srgbClr val="A50021"/>
                </a:solidFill>
              </a:rPr>
              <a:t>in </a:t>
            </a:r>
            <a:r>
              <a:rPr lang="en-US" sz="2800" b="1" u="sng">
                <a:solidFill>
                  <a:srgbClr val="A50021"/>
                </a:solidFill>
              </a:rPr>
              <a:t>motion.</a:t>
            </a:r>
          </a:p>
        </p:txBody>
      </p:sp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6589713" y="838200"/>
            <a:ext cx="2336800" cy="310991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CCFF66"/>
                </a:solidFill>
              </a:rPr>
              <a:t>Allowed</a:t>
            </a:r>
          </a:p>
          <a:p>
            <a:pPr algn="ctr"/>
            <a:r>
              <a:rPr lang="en-US" sz="2800" b="1">
                <a:solidFill>
                  <a:srgbClr val="CCFF66"/>
                </a:solidFill>
              </a:rPr>
              <a:t>possibility</a:t>
            </a:r>
          </a:p>
          <a:p>
            <a:pPr algn="ctr"/>
            <a:r>
              <a:rPr lang="en-US" sz="2800" b="1">
                <a:solidFill>
                  <a:srgbClr val="CCFF66"/>
                </a:solidFill>
              </a:rPr>
              <a:t>that there</a:t>
            </a:r>
          </a:p>
          <a:p>
            <a:pPr algn="ctr"/>
            <a:r>
              <a:rPr lang="en-US" sz="2800" b="1">
                <a:solidFill>
                  <a:srgbClr val="CCFF66"/>
                </a:solidFill>
              </a:rPr>
              <a:t>are many</a:t>
            </a:r>
          </a:p>
          <a:p>
            <a:pPr algn="ctr"/>
            <a:r>
              <a:rPr lang="en-US" sz="2800" b="1">
                <a:solidFill>
                  <a:srgbClr val="CCFF66"/>
                </a:solidFill>
              </a:rPr>
              <a:t>centers of </a:t>
            </a:r>
          </a:p>
          <a:p>
            <a:pPr algn="ctr"/>
            <a:r>
              <a:rPr lang="en-US" sz="2800" b="1">
                <a:solidFill>
                  <a:srgbClr val="CCFF66"/>
                </a:solidFill>
              </a:rPr>
              <a:t>motion –</a:t>
            </a:r>
          </a:p>
          <a:p>
            <a:pPr algn="ctr"/>
            <a:r>
              <a:rPr lang="en-US" sz="2800" b="1" i="1">
                <a:solidFill>
                  <a:srgbClr val="CCFF66"/>
                </a:solidFill>
              </a:rPr>
              <a:t>not just Earth</a:t>
            </a:r>
            <a:r>
              <a:rPr lang="en-US" sz="2800" b="1">
                <a:solidFill>
                  <a:srgbClr val="CCFF66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 autoUpdateAnimBg="0"/>
      <p:bldP spid="150532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Vphas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05000"/>
            <a:ext cx="6278563" cy="3879850"/>
          </a:xfrm>
          <a:prstGeom prst="rect">
            <a:avLst/>
          </a:prstGeom>
          <a:noFill/>
        </p:spPr>
      </p:pic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1447800" y="533400"/>
            <a:ext cx="60785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/>
              <a:t>Venus shows a full set of phases – </a:t>
            </a:r>
          </a:p>
          <a:p>
            <a:pPr algn="ctr"/>
            <a:r>
              <a:rPr lang="en-US" sz="3200" b="1"/>
              <a:t>like the moon’s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04f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178800" cy="6134100"/>
          </a:xfrm>
          <a:prstGeom prst="rect">
            <a:avLst/>
          </a:prstGeom>
          <a:noFill/>
        </p:spPr>
      </p:pic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457200" y="609600"/>
            <a:ext cx="4918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chemeClr val="bg1"/>
                </a:solidFill>
              </a:rPr>
              <a:t>Venus’ motion according to</a:t>
            </a:r>
            <a:r>
              <a:rPr lang="en-US" sz="2800" b="1">
                <a:solidFill>
                  <a:schemeClr val="bg1"/>
                </a:solidFill>
              </a:rPr>
              <a:t> . . .</a:t>
            </a:r>
          </a:p>
        </p:txBody>
      </p:sp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690563" y="5181600"/>
            <a:ext cx="38481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Ptolemy</a:t>
            </a:r>
          </a:p>
          <a:p>
            <a:pPr algn="ctr"/>
            <a:r>
              <a:rPr lang="en-US" sz="2800" b="1">
                <a:solidFill>
                  <a:schemeClr val="bg1"/>
                </a:solidFill>
              </a:rPr>
              <a:t>(new &amp; crescent phases)</a:t>
            </a:r>
          </a:p>
        </p:txBody>
      </p:sp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5230813" y="5181600"/>
            <a:ext cx="29225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Copernicus</a:t>
            </a:r>
          </a:p>
          <a:p>
            <a:pPr algn="ctr"/>
            <a:r>
              <a:rPr lang="en-US" sz="2800" b="1">
                <a:solidFill>
                  <a:schemeClr val="bg1"/>
                </a:solidFill>
              </a:rPr>
              <a:t>(full set of phases)</a:t>
            </a:r>
          </a:p>
        </p:txBody>
      </p:sp>
      <p:sp>
        <p:nvSpPr>
          <p:cNvPr id="175110" name="Oval 6"/>
          <p:cNvSpPr>
            <a:spLocks noChangeArrowheads="1"/>
          </p:cNvSpPr>
          <p:nvPr/>
        </p:nvSpPr>
        <p:spPr bwMode="auto">
          <a:xfrm>
            <a:off x="6477000" y="2286000"/>
            <a:ext cx="152400" cy="1524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5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5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5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 build="p" autoUpdateAnimBg="0"/>
      <p:bldP spid="175109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3352800" y="1905000"/>
            <a:ext cx="25146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FFFF"/>
                </a:solidFill>
                <a:latin typeface="Comic Sans MS" pitchFamily="66" charset="0"/>
              </a:rPr>
              <a:t>ORBITS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4" name="Group 1026"/>
          <p:cNvGrpSpPr>
            <a:grpSpLocks/>
          </p:cNvGrpSpPr>
          <p:nvPr/>
        </p:nvGrpSpPr>
        <p:grpSpPr bwMode="auto">
          <a:xfrm>
            <a:off x="609600" y="1600200"/>
            <a:ext cx="838200" cy="838200"/>
            <a:chOff x="1392" y="1104"/>
            <a:chExt cx="528" cy="528"/>
          </a:xfrm>
        </p:grpSpPr>
        <p:sp>
          <p:nvSpPr>
            <p:cNvPr id="125955" name="Oval 1027"/>
            <p:cNvSpPr>
              <a:spLocks noChangeArrowheads="1"/>
            </p:cNvSpPr>
            <p:nvPr/>
          </p:nvSpPr>
          <p:spPr bwMode="auto">
            <a:xfrm>
              <a:off x="1392" y="1104"/>
              <a:ext cx="528" cy="528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56" name="Text Box 1028"/>
            <p:cNvSpPr txBox="1">
              <a:spLocks noChangeArrowheads="1"/>
            </p:cNvSpPr>
            <p:nvPr/>
          </p:nvSpPr>
          <p:spPr bwMode="auto">
            <a:xfrm>
              <a:off x="1488" y="1104"/>
              <a:ext cx="372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Symbol" pitchFamily="18" charset="2"/>
                </a:rPr>
                <a:t>+ </a:t>
              </a:r>
            </a:p>
          </p:txBody>
        </p:sp>
      </p:grpSp>
      <p:sp>
        <p:nvSpPr>
          <p:cNvPr id="125957" name="Line 1029"/>
          <p:cNvSpPr>
            <a:spLocks noChangeShapeType="1"/>
          </p:cNvSpPr>
          <p:nvPr/>
        </p:nvSpPr>
        <p:spPr bwMode="auto">
          <a:xfrm>
            <a:off x="1295400" y="2286000"/>
            <a:ext cx="7620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125958" name="Group 1030"/>
          <p:cNvGrpSpPr>
            <a:grpSpLocks/>
          </p:cNvGrpSpPr>
          <p:nvPr/>
        </p:nvGrpSpPr>
        <p:grpSpPr bwMode="auto">
          <a:xfrm>
            <a:off x="4495800" y="4419600"/>
            <a:ext cx="1524000" cy="1219200"/>
            <a:chOff x="3552" y="2592"/>
            <a:chExt cx="960" cy="768"/>
          </a:xfrm>
        </p:grpSpPr>
        <p:grpSp>
          <p:nvGrpSpPr>
            <p:cNvPr id="125959" name="Group 1031"/>
            <p:cNvGrpSpPr>
              <a:grpSpLocks/>
            </p:cNvGrpSpPr>
            <p:nvPr/>
          </p:nvGrpSpPr>
          <p:grpSpPr bwMode="auto">
            <a:xfrm>
              <a:off x="3984" y="2832"/>
              <a:ext cx="528" cy="528"/>
              <a:chOff x="3648" y="1056"/>
              <a:chExt cx="528" cy="528"/>
            </a:xfrm>
          </p:grpSpPr>
          <p:sp>
            <p:nvSpPr>
              <p:cNvPr id="125960" name="Oval 1032"/>
              <p:cNvSpPr>
                <a:spLocks noChangeArrowheads="1"/>
              </p:cNvSpPr>
              <p:nvPr/>
            </p:nvSpPr>
            <p:spPr bwMode="auto">
              <a:xfrm>
                <a:off x="3648" y="1056"/>
                <a:ext cx="528" cy="528"/>
              </a:xfrm>
              <a:prstGeom prst="ellipse">
                <a:avLst/>
              </a:prstGeom>
              <a:solidFill>
                <a:srgbClr val="CCFF99"/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61" name="Line 1033"/>
              <p:cNvSpPr>
                <a:spLocks noChangeShapeType="1"/>
              </p:cNvSpPr>
              <p:nvPr/>
            </p:nvSpPr>
            <p:spPr bwMode="auto">
              <a:xfrm>
                <a:off x="3840" y="1344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25962" name="Line 1034"/>
            <p:cNvSpPr>
              <a:spLocks noChangeShapeType="1"/>
            </p:cNvSpPr>
            <p:nvPr/>
          </p:nvSpPr>
          <p:spPr bwMode="auto">
            <a:xfrm rot="10703804">
              <a:off x="3552" y="2592"/>
              <a:ext cx="480" cy="3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aphicFrame>
        <p:nvGraphicFramePr>
          <p:cNvPr id="125963" name="Object 1035"/>
          <p:cNvGraphicFramePr>
            <a:graphicFrameLocks noChangeAspect="1"/>
          </p:cNvGraphicFramePr>
          <p:nvPr/>
        </p:nvGraphicFramePr>
        <p:xfrm>
          <a:off x="3352800" y="2133600"/>
          <a:ext cx="5334000" cy="1108075"/>
        </p:xfrm>
        <a:graphic>
          <a:graphicData uri="http://schemas.openxmlformats.org/presentationml/2006/ole">
            <p:oleObj spid="_x0000_s125963" name="Equation" r:id="rId3" imgW="1892160" imgH="393480" progId="Equation.3">
              <p:embed/>
            </p:oleObj>
          </a:graphicData>
        </a:graphic>
      </p:graphicFrame>
      <p:sp>
        <p:nvSpPr>
          <p:cNvPr id="125964" name="Text Box 1036"/>
          <p:cNvSpPr txBox="1">
            <a:spLocks noChangeArrowheads="1"/>
          </p:cNvSpPr>
          <p:nvPr/>
        </p:nvSpPr>
        <p:spPr bwMode="auto">
          <a:xfrm>
            <a:off x="593725" y="904875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proton</a:t>
            </a:r>
          </a:p>
        </p:txBody>
      </p:sp>
      <p:sp>
        <p:nvSpPr>
          <p:cNvPr id="125965" name="Text Box 1037"/>
          <p:cNvSpPr txBox="1">
            <a:spLocks noChangeArrowheads="1"/>
          </p:cNvSpPr>
          <p:nvPr/>
        </p:nvSpPr>
        <p:spPr bwMode="auto">
          <a:xfrm>
            <a:off x="5486400" y="5715000"/>
            <a:ext cx="13271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electron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533400" y="1524000"/>
            <a:ext cx="79105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  <a:sym typeface="Symbol" pitchFamily="18" charset="2"/>
              </a:rPr>
              <a:t></a:t>
            </a:r>
            <a:r>
              <a:rPr lang="en-US" sz="2800" b="1">
                <a:solidFill>
                  <a:srgbClr val="FFFF00"/>
                </a:solidFill>
                <a:sym typeface="Symbol" pitchFamily="18" charset="2"/>
              </a:rPr>
              <a:t>  </a:t>
            </a:r>
            <a:r>
              <a:rPr lang="en-US" sz="2800" b="1">
                <a:solidFill>
                  <a:srgbClr val="FFFF00"/>
                </a:solidFill>
              </a:rPr>
              <a:t>Any motion controlled only by gravity is an </a:t>
            </a:r>
            <a:r>
              <a:rPr lang="en-US" sz="2800" b="1" u="sng">
                <a:solidFill>
                  <a:srgbClr val="FFFF00"/>
                </a:solidFill>
              </a:rPr>
              <a:t>orbit</a:t>
            </a:r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2438400" y="5105400"/>
            <a:ext cx="457200" cy="4572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 flipV="1">
            <a:off x="3429000" y="3886200"/>
            <a:ext cx="2057400" cy="205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79" name="Oval 7"/>
          <p:cNvSpPr>
            <a:spLocks noChangeArrowheads="1"/>
          </p:cNvSpPr>
          <p:nvPr/>
        </p:nvSpPr>
        <p:spPr bwMode="auto">
          <a:xfrm>
            <a:off x="3276600" y="5943600"/>
            <a:ext cx="152400" cy="152400"/>
          </a:xfrm>
          <a:prstGeom prst="ellipse">
            <a:avLst/>
          </a:prstGeom>
          <a:solidFill>
            <a:srgbClr val="0099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5029200" y="3276600"/>
            <a:ext cx="2625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/>
              <a:t>Without gravity</a:t>
            </a:r>
          </a:p>
        </p:txBody>
      </p:sp>
      <p:sp>
        <p:nvSpPr>
          <p:cNvPr id="54281" name="Freeform 9"/>
          <p:cNvSpPr>
            <a:spLocks/>
          </p:cNvSpPr>
          <p:nvPr/>
        </p:nvSpPr>
        <p:spPr bwMode="auto">
          <a:xfrm>
            <a:off x="2514600" y="3810000"/>
            <a:ext cx="1066800" cy="2133600"/>
          </a:xfrm>
          <a:custGeom>
            <a:avLst/>
            <a:gdLst/>
            <a:ahLst/>
            <a:cxnLst>
              <a:cxn ang="0">
                <a:pos x="528" y="1344"/>
              </a:cxn>
              <a:cxn ang="0">
                <a:pos x="672" y="816"/>
              </a:cxn>
              <a:cxn ang="0">
                <a:pos x="528" y="384"/>
              </a:cxn>
              <a:cxn ang="0">
                <a:pos x="0" y="0"/>
              </a:cxn>
            </a:cxnLst>
            <a:rect l="0" t="0" r="r" b="b"/>
            <a:pathLst>
              <a:path w="672" h="1344">
                <a:moveTo>
                  <a:pt x="528" y="1344"/>
                </a:moveTo>
                <a:cubicBezTo>
                  <a:pt x="600" y="1160"/>
                  <a:pt x="672" y="976"/>
                  <a:pt x="672" y="816"/>
                </a:cubicBezTo>
                <a:cubicBezTo>
                  <a:pt x="672" y="656"/>
                  <a:pt x="640" y="520"/>
                  <a:pt x="528" y="384"/>
                </a:cubicBezTo>
                <a:cubicBezTo>
                  <a:pt x="416" y="248"/>
                  <a:pt x="88" y="64"/>
                  <a:pt x="0" y="0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 flipH="1" flipV="1">
            <a:off x="2971800" y="5638800"/>
            <a:ext cx="3810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1066800" y="3987800"/>
            <a:ext cx="2130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/>
              <a:t>With gravity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1066800" y="457200"/>
            <a:ext cx="7299325" cy="94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/>
              <a:t>NEWTON:  Gravity explains how planets (and</a:t>
            </a:r>
          </a:p>
          <a:p>
            <a:r>
              <a:rPr lang="en-US" sz="2800" b="1" u="sng"/>
              <a:t>moons &amp; satellites &amp; etc.) go.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1752600" y="5410200"/>
            <a:ext cx="779463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Sun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/>
      <p:bldP spid="54277" grpId="0" animBg="1"/>
      <p:bldP spid="54278" grpId="0" animBg="1"/>
      <p:bldP spid="54279" grpId="0" animBg="1"/>
      <p:bldP spid="54280" grpId="0" build="p" autoUpdateAnimBg="0"/>
      <p:bldP spid="54281" grpId="0" animBg="1"/>
      <p:bldP spid="54282" grpId="0" animBg="1"/>
      <p:bldP spid="54283" grpId="0" build="p" autoUpdateAnimBg="0"/>
      <p:bldP spid="54285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822325" y="447675"/>
            <a:ext cx="5451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/>
              <a:t>Several trajectories are possible. . .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5715000" y="4419600"/>
            <a:ext cx="3179763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</a:rPr>
              <a:t>Object is effectively</a:t>
            </a:r>
          </a:p>
          <a:p>
            <a:r>
              <a:rPr lang="en-US" sz="2800" b="1">
                <a:solidFill>
                  <a:srgbClr val="FFFF00"/>
                </a:solidFill>
              </a:rPr>
              <a:t>continuously falling</a:t>
            </a:r>
          </a:p>
          <a:p>
            <a:r>
              <a:rPr lang="en-US" sz="2800" b="1">
                <a:solidFill>
                  <a:srgbClr val="FFFF00"/>
                </a:solidFill>
              </a:rPr>
              <a:t>toward the sun . . .</a:t>
            </a:r>
          </a:p>
          <a:p>
            <a:r>
              <a:rPr lang="en-US" sz="2800" b="1">
                <a:solidFill>
                  <a:srgbClr val="FFFF00"/>
                </a:solidFill>
              </a:rPr>
              <a:t>. . . </a:t>
            </a:r>
            <a:r>
              <a:rPr lang="en-US" sz="2800" b="1">
                <a:solidFill>
                  <a:srgbClr val="FF0000"/>
                </a:solidFill>
              </a:rPr>
              <a:t>But never gets</a:t>
            </a:r>
          </a:p>
          <a:p>
            <a:r>
              <a:rPr lang="en-US" sz="2800" b="1">
                <a:solidFill>
                  <a:srgbClr val="FF0000"/>
                </a:solidFill>
              </a:rPr>
              <a:t>there!</a:t>
            </a:r>
          </a:p>
        </p:txBody>
      </p:sp>
      <p:grpSp>
        <p:nvGrpSpPr>
          <p:cNvPr id="55311" name="Group 15"/>
          <p:cNvGrpSpPr>
            <a:grpSpLocks/>
          </p:cNvGrpSpPr>
          <p:nvPr/>
        </p:nvGrpSpPr>
        <p:grpSpPr bwMode="auto">
          <a:xfrm>
            <a:off x="533400" y="1295400"/>
            <a:ext cx="5029200" cy="5029200"/>
            <a:chOff x="336" y="816"/>
            <a:chExt cx="3168" cy="3168"/>
          </a:xfrm>
        </p:grpSpPr>
        <p:sp>
          <p:nvSpPr>
            <p:cNvPr id="55304" name="Text Box 8"/>
            <p:cNvSpPr txBox="1">
              <a:spLocks noChangeArrowheads="1"/>
            </p:cNvSpPr>
            <p:nvPr/>
          </p:nvSpPr>
          <p:spPr bwMode="auto">
            <a:xfrm>
              <a:off x="336" y="960"/>
              <a:ext cx="69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u="sng">
                  <a:solidFill>
                    <a:srgbClr val="FF0066"/>
                  </a:solidFill>
                </a:rPr>
                <a:t>Circle</a:t>
              </a:r>
            </a:p>
          </p:txBody>
        </p:sp>
        <p:sp>
          <p:nvSpPr>
            <p:cNvPr id="55299" name="Oval 3"/>
            <p:cNvSpPr>
              <a:spLocks noChangeArrowheads="1"/>
            </p:cNvSpPr>
            <p:nvPr/>
          </p:nvSpPr>
          <p:spPr bwMode="auto">
            <a:xfrm>
              <a:off x="480" y="1104"/>
              <a:ext cx="3024" cy="288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0" name="Line 4"/>
            <p:cNvSpPr>
              <a:spLocks noChangeShapeType="1"/>
            </p:cNvSpPr>
            <p:nvPr/>
          </p:nvSpPr>
          <p:spPr bwMode="auto">
            <a:xfrm>
              <a:off x="672" y="1536"/>
              <a:ext cx="48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01" name="Line 5"/>
            <p:cNvSpPr>
              <a:spLocks noChangeShapeType="1"/>
            </p:cNvSpPr>
            <p:nvPr/>
          </p:nvSpPr>
          <p:spPr bwMode="auto">
            <a:xfrm flipV="1">
              <a:off x="720" y="1680"/>
              <a:ext cx="240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02" name="Oval 6"/>
            <p:cNvSpPr>
              <a:spLocks noChangeArrowheads="1"/>
            </p:cNvSpPr>
            <p:nvPr/>
          </p:nvSpPr>
          <p:spPr bwMode="auto">
            <a:xfrm>
              <a:off x="3168" y="1680"/>
              <a:ext cx="144" cy="144"/>
            </a:xfrm>
            <a:prstGeom prst="ellipse">
              <a:avLst/>
            </a:prstGeom>
            <a:solidFill>
              <a:srgbClr val="0099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3" name="Oval 7"/>
            <p:cNvSpPr>
              <a:spLocks noChangeArrowheads="1"/>
            </p:cNvSpPr>
            <p:nvPr/>
          </p:nvSpPr>
          <p:spPr bwMode="auto">
            <a:xfrm>
              <a:off x="1824" y="2352"/>
              <a:ext cx="384" cy="336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5" name="Line 9"/>
            <p:cNvSpPr>
              <a:spLocks noChangeShapeType="1"/>
            </p:cNvSpPr>
            <p:nvPr/>
          </p:nvSpPr>
          <p:spPr bwMode="auto">
            <a:xfrm flipH="1" flipV="1">
              <a:off x="2496" y="816"/>
              <a:ext cx="768" cy="912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06" name="Line 10"/>
            <p:cNvSpPr>
              <a:spLocks noChangeShapeType="1"/>
            </p:cNvSpPr>
            <p:nvPr/>
          </p:nvSpPr>
          <p:spPr bwMode="auto">
            <a:xfrm flipH="1">
              <a:off x="2400" y="816"/>
              <a:ext cx="96" cy="33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08" name="Line 12"/>
            <p:cNvSpPr>
              <a:spLocks noChangeShapeType="1"/>
            </p:cNvSpPr>
            <p:nvPr/>
          </p:nvSpPr>
          <p:spPr bwMode="auto">
            <a:xfrm flipH="1">
              <a:off x="2880" y="1776"/>
              <a:ext cx="336" cy="240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09" name="Text Box 13"/>
            <p:cNvSpPr txBox="1">
              <a:spLocks noChangeArrowheads="1"/>
            </p:cNvSpPr>
            <p:nvPr/>
          </p:nvSpPr>
          <p:spPr bwMode="auto">
            <a:xfrm>
              <a:off x="2736" y="1968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/>
                <a:t>F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F04_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5346700" cy="6248400"/>
          </a:xfrm>
          <a:prstGeom prst="rect">
            <a:avLst/>
          </a:prstGeom>
          <a:noFill/>
        </p:spPr>
      </p:pic>
      <p:grpSp>
        <p:nvGrpSpPr>
          <p:cNvPr id="119813" name="Group 5"/>
          <p:cNvGrpSpPr>
            <a:grpSpLocks/>
          </p:cNvGrpSpPr>
          <p:nvPr/>
        </p:nvGrpSpPr>
        <p:grpSpPr bwMode="auto">
          <a:xfrm>
            <a:off x="3124200" y="457200"/>
            <a:ext cx="1219200" cy="152400"/>
            <a:chOff x="3888" y="2352"/>
            <a:chExt cx="768" cy="96"/>
          </a:xfrm>
        </p:grpSpPr>
        <p:sp>
          <p:nvSpPr>
            <p:cNvPr id="119811" name="Line 3"/>
            <p:cNvSpPr>
              <a:spLocks noChangeShapeType="1"/>
            </p:cNvSpPr>
            <p:nvPr/>
          </p:nvSpPr>
          <p:spPr bwMode="auto">
            <a:xfrm>
              <a:off x="4032" y="2400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9812" name="Oval 4"/>
            <p:cNvSpPr>
              <a:spLocks noChangeArrowheads="1"/>
            </p:cNvSpPr>
            <p:nvPr/>
          </p:nvSpPr>
          <p:spPr bwMode="auto">
            <a:xfrm>
              <a:off x="3888" y="2352"/>
              <a:ext cx="96" cy="96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5867400" y="1143000"/>
            <a:ext cx="3082925" cy="1373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CCFF66"/>
                </a:solidFill>
              </a:rPr>
              <a:t>Imagine launching a</a:t>
            </a:r>
          </a:p>
          <a:p>
            <a:r>
              <a:rPr lang="en-US" sz="2800">
                <a:solidFill>
                  <a:srgbClr val="CCFF66"/>
                </a:solidFill>
              </a:rPr>
              <a:t>ball sideways near</a:t>
            </a:r>
          </a:p>
          <a:p>
            <a:r>
              <a:rPr lang="en-US" sz="2800">
                <a:solidFill>
                  <a:srgbClr val="CCFF66"/>
                </a:solidFill>
              </a:rPr>
              <a:t>Earth . . 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3351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/>
              <a:t>Possible trajectories: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533400" y="1143000"/>
            <a:ext cx="22336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CFF66"/>
                </a:solidFill>
                <a:sym typeface="Symbol" pitchFamily="18" charset="2"/>
              </a:rPr>
              <a:t>   Circle</a:t>
            </a:r>
          </a:p>
          <a:p>
            <a:r>
              <a:rPr lang="en-US" sz="2800" b="1">
                <a:solidFill>
                  <a:srgbClr val="CCFF66"/>
                </a:solidFill>
                <a:sym typeface="Symbol" pitchFamily="18" charset="2"/>
              </a:rPr>
              <a:t>   </a:t>
            </a:r>
            <a:r>
              <a:rPr lang="en-US" sz="2800" b="1">
                <a:solidFill>
                  <a:srgbClr val="CCFF66"/>
                </a:solidFill>
              </a:rPr>
              <a:t>Ellipse</a:t>
            </a:r>
          </a:p>
          <a:p>
            <a:r>
              <a:rPr lang="en-US" sz="2800" b="1">
                <a:solidFill>
                  <a:srgbClr val="CCFF66"/>
                </a:solidFill>
                <a:sym typeface="Symbol" pitchFamily="18" charset="2"/>
              </a:rPr>
              <a:t></a:t>
            </a:r>
            <a:r>
              <a:rPr lang="en-US" sz="2800" b="1">
                <a:solidFill>
                  <a:srgbClr val="CCFF66"/>
                </a:solidFill>
              </a:rPr>
              <a:t>   Parabola</a:t>
            </a:r>
          </a:p>
          <a:p>
            <a:r>
              <a:rPr lang="en-US" sz="2800" b="1">
                <a:solidFill>
                  <a:srgbClr val="CCFF66"/>
                </a:solidFill>
                <a:sym typeface="Symbol" pitchFamily="18" charset="2"/>
              </a:rPr>
              <a:t></a:t>
            </a:r>
            <a:r>
              <a:rPr lang="en-US" sz="2800" b="1">
                <a:solidFill>
                  <a:srgbClr val="CCFF66"/>
                </a:solidFill>
              </a:rPr>
              <a:t>   Hyperbola</a:t>
            </a:r>
          </a:p>
        </p:txBody>
      </p:sp>
      <p:pic>
        <p:nvPicPr>
          <p:cNvPr id="56324" name="Picture 4" descr="gravorbi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066800"/>
            <a:ext cx="5943600" cy="4333875"/>
          </a:xfrm>
          <a:prstGeom prst="rect">
            <a:avLst/>
          </a:prstGeom>
          <a:noFill/>
        </p:spPr>
      </p:pic>
      <p:sp>
        <p:nvSpPr>
          <p:cNvPr id="56325" name="Line 5"/>
          <p:cNvSpPr>
            <a:spLocks noChangeShapeType="1"/>
          </p:cNvSpPr>
          <p:nvPr/>
        </p:nvSpPr>
        <p:spPr bwMode="auto">
          <a:xfrm flipV="1">
            <a:off x="7772400" y="2286000"/>
            <a:ext cx="0" cy="8382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7848600" y="2362200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</a:rPr>
              <a:t>v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1447800" y="5715000"/>
            <a:ext cx="6362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tx2"/>
                </a:solidFill>
              </a:rPr>
              <a:t>Which one you get depends on </a:t>
            </a:r>
            <a:r>
              <a:rPr lang="en-US" sz="2800" b="1" u="sng">
                <a:solidFill>
                  <a:schemeClr val="tx2"/>
                </a:solidFill>
              </a:rPr>
              <a:t>speed (v)!</a:t>
            </a:r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>
            <a:off x="990600" y="5943600"/>
            <a:ext cx="381000" cy="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5165725" y="219075"/>
            <a:ext cx="1604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“Escape”</a:t>
            </a:r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 flipH="1">
            <a:off x="5486400" y="762000"/>
            <a:ext cx="228600" cy="914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>
            <a:off x="6096000" y="762000"/>
            <a:ext cx="457200" cy="609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  <p:bldP spid="56325" grpId="0" animBg="1"/>
      <p:bldP spid="56326" grpId="0" build="p" autoUpdateAnimBg="0"/>
      <p:bldP spid="56327" grpId="0" build="p" autoUpdateAnimBg="0"/>
      <p:bldP spid="56328" grpId="0" animBg="1"/>
      <p:bldP spid="56329" grpId="0" build="p" autoUpdateAnimBg="0"/>
      <p:bldP spid="56330" grpId="0" animBg="1"/>
      <p:bldP spid="5633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con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04800"/>
            <a:ext cx="5603875" cy="6305550"/>
          </a:xfrm>
          <a:prstGeom prst="rect">
            <a:avLst/>
          </a:prstGeom>
          <a:noFill/>
        </p:spPr>
      </p:pic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288925" y="904875"/>
            <a:ext cx="26177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Trajectories are</a:t>
            </a:r>
          </a:p>
          <a:p>
            <a:r>
              <a:rPr lang="en-US" sz="2800" b="1"/>
              <a:t>conics </a:t>
            </a:r>
          </a:p>
        </p:txBody>
      </p:sp>
      <p:sp>
        <p:nvSpPr>
          <p:cNvPr id="151556" name="Line 4"/>
          <p:cNvSpPr>
            <a:spLocks noChangeShapeType="1"/>
          </p:cNvSpPr>
          <p:nvPr/>
        </p:nvSpPr>
        <p:spPr bwMode="auto">
          <a:xfrm>
            <a:off x="1600200" y="1600200"/>
            <a:ext cx="16002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304800" y="4343400"/>
            <a:ext cx="29987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CFF66"/>
                </a:solidFill>
              </a:rPr>
              <a:t>These are </a:t>
            </a:r>
            <a:r>
              <a:rPr lang="en-US" sz="2800" b="1" u="sng">
                <a:solidFill>
                  <a:srgbClr val="CCFF66"/>
                </a:solidFill>
              </a:rPr>
              <a:t>only</a:t>
            </a:r>
            <a:r>
              <a:rPr lang="en-US" sz="2800" b="1">
                <a:solidFill>
                  <a:srgbClr val="CCFF66"/>
                </a:solidFill>
              </a:rPr>
              <a:t> </a:t>
            </a:r>
          </a:p>
          <a:p>
            <a:r>
              <a:rPr lang="en-US" sz="2800" b="1">
                <a:solidFill>
                  <a:srgbClr val="CCFF66"/>
                </a:solidFill>
              </a:rPr>
              <a:t>possible orbits for </a:t>
            </a:r>
          </a:p>
          <a:p>
            <a:r>
              <a:rPr lang="en-US" sz="2800" b="1">
                <a:solidFill>
                  <a:srgbClr val="0099FF"/>
                </a:solidFill>
              </a:rPr>
              <a:t>inverse square </a:t>
            </a:r>
          </a:p>
          <a:p>
            <a:r>
              <a:rPr lang="en-US" sz="2800" b="1">
                <a:solidFill>
                  <a:srgbClr val="0099FF"/>
                </a:solidFill>
              </a:rPr>
              <a:t>law</a:t>
            </a:r>
            <a:r>
              <a:rPr lang="en-US" sz="2800" b="1">
                <a:solidFill>
                  <a:srgbClr val="CCFF66"/>
                </a:solidFill>
              </a:rPr>
              <a:t> force.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1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1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1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 autoUpdateAnimBg="0"/>
      <p:bldP spid="151556" grpId="0" animBg="1"/>
      <p:bldP spid="151557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746125" y="669925"/>
            <a:ext cx="69738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tx2"/>
                </a:solidFill>
                <a:sym typeface="Symbol" pitchFamily="18" charset="2"/>
              </a:rPr>
              <a:t></a:t>
            </a:r>
            <a:r>
              <a:rPr lang="en-US" sz="2800" b="1">
                <a:solidFill>
                  <a:schemeClr val="tx2"/>
                </a:solidFill>
              </a:rPr>
              <a:t>  Circles &amp; Ellipses:  “</a:t>
            </a:r>
            <a:r>
              <a:rPr lang="en-US" sz="2800" b="1" u="sng">
                <a:solidFill>
                  <a:schemeClr val="tx2"/>
                </a:solidFill>
              </a:rPr>
              <a:t>Bound</a:t>
            </a:r>
            <a:r>
              <a:rPr lang="en-US" sz="2800" b="1">
                <a:solidFill>
                  <a:schemeClr val="tx2"/>
                </a:solidFill>
              </a:rPr>
              <a:t>” orbits</a:t>
            </a:r>
          </a:p>
          <a:p>
            <a:r>
              <a:rPr lang="en-US" sz="2800" b="1">
                <a:solidFill>
                  <a:schemeClr val="tx2"/>
                </a:solidFill>
                <a:sym typeface="Symbol" pitchFamily="18" charset="2"/>
              </a:rPr>
              <a:t></a:t>
            </a:r>
            <a:r>
              <a:rPr lang="en-US" sz="2800" b="1">
                <a:solidFill>
                  <a:schemeClr val="tx2"/>
                </a:solidFill>
              </a:rPr>
              <a:t>  Parabolas &amp; Hyperbolas:  “</a:t>
            </a:r>
            <a:r>
              <a:rPr lang="en-US" sz="2800" b="1" u="sng">
                <a:solidFill>
                  <a:schemeClr val="tx2"/>
                </a:solidFill>
              </a:rPr>
              <a:t>Escape</a:t>
            </a:r>
            <a:r>
              <a:rPr lang="en-US" sz="2800" b="1">
                <a:solidFill>
                  <a:schemeClr val="tx2"/>
                </a:solidFill>
              </a:rPr>
              <a:t>” orbits</a:t>
            </a:r>
          </a:p>
        </p:txBody>
      </p:sp>
      <p:sp>
        <p:nvSpPr>
          <p:cNvPr id="57348" name="Oval 4"/>
          <p:cNvSpPr>
            <a:spLocks noChangeArrowheads="1"/>
          </p:cNvSpPr>
          <p:nvPr/>
        </p:nvSpPr>
        <p:spPr bwMode="auto">
          <a:xfrm>
            <a:off x="1905000" y="3352800"/>
            <a:ext cx="1981200" cy="19812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914400" y="3657600"/>
            <a:ext cx="438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/>
              <a:t>v</a:t>
            </a:r>
          </a:p>
        </p:txBody>
      </p:sp>
      <p:sp>
        <p:nvSpPr>
          <p:cNvPr id="57350" name="Oval 6"/>
          <p:cNvSpPr>
            <a:spLocks noChangeArrowheads="1"/>
          </p:cNvSpPr>
          <p:nvPr/>
        </p:nvSpPr>
        <p:spPr bwMode="auto">
          <a:xfrm>
            <a:off x="1447800" y="2895600"/>
            <a:ext cx="2895600" cy="2819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flipV="1">
            <a:off x="1447800" y="3581400"/>
            <a:ext cx="0" cy="838200"/>
          </a:xfrm>
          <a:prstGeom prst="line">
            <a:avLst/>
          </a:prstGeom>
          <a:noFill/>
          <a:ln w="57150">
            <a:solidFill>
              <a:srgbClr val="CCFF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52" name="Oval 8"/>
          <p:cNvSpPr>
            <a:spLocks noChangeArrowheads="1"/>
          </p:cNvSpPr>
          <p:nvPr/>
        </p:nvSpPr>
        <p:spPr bwMode="auto">
          <a:xfrm>
            <a:off x="1447800" y="2590800"/>
            <a:ext cx="5105400" cy="34290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Oval 9"/>
          <p:cNvSpPr>
            <a:spLocks noChangeArrowheads="1"/>
          </p:cNvSpPr>
          <p:nvPr/>
        </p:nvSpPr>
        <p:spPr bwMode="auto">
          <a:xfrm>
            <a:off x="1371600" y="43434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4114800" y="3657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 flipV="1">
            <a:off x="4191000" y="3429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 flipH="1" flipV="1">
            <a:off x="3962400" y="3581400"/>
            <a:ext cx="2286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4403725" y="3870325"/>
            <a:ext cx="1947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v </a:t>
            </a:r>
            <a:r>
              <a:rPr lang="en-US" sz="2800" b="1">
                <a:sym typeface="Symbol" pitchFamily="18" charset="2"/>
              </a:rPr>
              <a:t></a:t>
            </a:r>
            <a:r>
              <a:rPr lang="en-US" sz="2800" b="1"/>
              <a:t> 5 mi/sec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4022725" y="2047875"/>
            <a:ext cx="195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v &gt; 5 mi/sec</a:t>
            </a: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6689725" y="2581275"/>
            <a:ext cx="19478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Escape:</a:t>
            </a:r>
          </a:p>
          <a:p>
            <a:r>
              <a:rPr lang="en-US" sz="2800" b="1"/>
              <a:t>v </a:t>
            </a:r>
            <a:r>
              <a:rPr lang="en-US" sz="2800" b="1">
                <a:sym typeface="Symbol" pitchFamily="18" charset="2"/>
              </a:rPr>
              <a:t> 7 mi/sec</a:t>
            </a:r>
            <a:endParaRPr lang="en-US" sz="2800" b="1"/>
          </a:p>
        </p:txBody>
      </p:sp>
      <p:sp>
        <p:nvSpPr>
          <p:cNvPr id="57362" name="Text Box 18"/>
          <p:cNvSpPr txBox="1">
            <a:spLocks noChangeArrowheads="1"/>
          </p:cNvSpPr>
          <p:nvPr/>
        </p:nvSpPr>
        <p:spPr bwMode="auto">
          <a:xfrm>
            <a:off x="2362200" y="4038600"/>
            <a:ext cx="10731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Earth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build="p" autoUpdateAnimBg="0"/>
      <p:bldP spid="57357" grpId="0" build="p" autoUpdateAnimBg="0"/>
      <p:bldP spid="57358" grpId="0" build="p" autoUpdateAnimBg="0"/>
      <p:bldP spid="57359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2057400" y="1905000"/>
            <a:ext cx="48006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FFFF"/>
                </a:solidFill>
                <a:latin typeface="Comic Sans MS" pitchFamily="66" charset="0"/>
              </a:rPr>
              <a:t>KEPLER’S LAWS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Kepler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533400"/>
            <a:ext cx="4413250" cy="5638800"/>
          </a:xfrm>
          <a:prstGeom prst="rect">
            <a:avLst/>
          </a:prstGeom>
          <a:noFill/>
        </p:spPr>
      </p:pic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533400" y="609600"/>
            <a:ext cx="2819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600" b="1">
                <a:solidFill>
                  <a:srgbClr val="CCFF66"/>
                </a:solidFill>
              </a:rPr>
              <a:t>Johannes </a:t>
            </a:r>
          </a:p>
          <a:p>
            <a:r>
              <a:rPr lang="en-US" sz="3600" b="1">
                <a:solidFill>
                  <a:srgbClr val="CCFF66"/>
                </a:solidFill>
              </a:rPr>
              <a:t>Kepler </a:t>
            </a:r>
          </a:p>
          <a:p>
            <a:r>
              <a:rPr lang="en-US" sz="3600" b="1">
                <a:solidFill>
                  <a:srgbClr val="CCFF66"/>
                </a:solidFill>
              </a:rPr>
              <a:t>(1571 – 1630)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2"/>
          <p:cNvSpPr txBox="1">
            <a:spLocks noChangeArrowheads="1"/>
          </p:cNvSpPr>
          <p:nvPr/>
        </p:nvSpPr>
        <p:spPr bwMode="auto">
          <a:xfrm>
            <a:off x="609600" y="914400"/>
            <a:ext cx="80581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>“By the study of the orbit of Mars, we must either </a:t>
            </a:r>
          </a:p>
          <a:p>
            <a:pPr algn="ctr"/>
            <a:r>
              <a:rPr lang="en-US" sz="2800" b="1">
                <a:solidFill>
                  <a:schemeClr val="tx2"/>
                </a:solidFill>
              </a:rPr>
              <a:t>arrive at the secrets of astronomy or forever remain</a:t>
            </a:r>
          </a:p>
          <a:p>
            <a:pPr algn="ctr"/>
            <a:r>
              <a:rPr lang="en-US" sz="2800" b="1">
                <a:solidFill>
                  <a:schemeClr val="tx2"/>
                </a:solidFill>
              </a:rPr>
              <a:t>in ignorance of them.”</a:t>
            </a:r>
          </a:p>
          <a:p>
            <a:pPr algn="ctr"/>
            <a:r>
              <a:rPr lang="en-US" sz="2800" b="1"/>
              <a:t>				- J. Kepler</a:t>
            </a:r>
          </a:p>
        </p:txBody>
      </p:sp>
      <p:grpSp>
        <p:nvGrpSpPr>
          <p:cNvPr id="153603" name="Group 3"/>
          <p:cNvGrpSpPr>
            <a:grpSpLocks/>
          </p:cNvGrpSpPr>
          <p:nvPr/>
        </p:nvGrpSpPr>
        <p:grpSpPr bwMode="auto">
          <a:xfrm>
            <a:off x="609600" y="3505200"/>
            <a:ext cx="4738688" cy="2835275"/>
            <a:chOff x="384" y="2208"/>
            <a:chExt cx="2985" cy="1786"/>
          </a:xfrm>
        </p:grpSpPr>
        <p:pic>
          <p:nvPicPr>
            <p:cNvPr id="153604" name="Picture 4" descr="brah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4" y="2208"/>
              <a:ext cx="1361" cy="1786"/>
            </a:xfrm>
            <a:prstGeom prst="rect">
              <a:avLst/>
            </a:prstGeom>
            <a:noFill/>
          </p:spPr>
        </p:pic>
        <p:sp>
          <p:nvSpPr>
            <p:cNvPr id="153605" name="Text Box 5"/>
            <p:cNvSpPr txBox="1">
              <a:spLocks noChangeArrowheads="1"/>
            </p:cNvSpPr>
            <p:nvPr/>
          </p:nvSpPr>
          <p:spPr bwMode="auto">
            <a:xfrm>
              <a:off x="2016" y="2880"/>
              <a:ext cx="1353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CCFF66"/>
                  </a:solidFill>
                </a:rPr>
                <a:t>Tycho Brahe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b="1"/>
              <a:t>1.  Planets move in elliptical orbits with the      sun at one </a:t>
            </a:r>
            <a:r>
              <a:rPr lang="en-US" b="1" i="1"/>
              <a:t>focus</a:t>
            </a:r>
          </a:p>
        </p:txBody>
      </p:sp>
      <p:sp>
        <p:nvSpPr>
          <p:cNvPr id="89091" name="Oval 3"/>
          <p:cNvSpPr>
            <a:spLocks noChangeArrowheads="1"/>
          </p:cNvSpPr>
          <p:nvPr/>
        </p:nvSpPr>
        <p:spPr bwMode="auto">
          <a:xfrm>
            <a:off x="1295400" y="2641600"/>
            <a:ext cx="6629400" cy="2819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092" name="Line 4"/>
          <p:cNvSpPr>
            <a:spLocks noChangeShapeType="1"/>
          </p:cNvSpPr>
          <p:nvPr/>
        </p:nvSpPr>
        <p:spPr bwMode="auto">
          <a:xfrm>
            <a:off x="1295400" y="4089400"/>
            <a:ext cx="66294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093" name="AutoShape 5"/>
          <p:cNvSpPr>
            <a:spLocks noChangeArrowheads="1"/>
          </p:cNvSpPr>
          <p:nvPr/>
        </p:nvSpPr>
        <p:spPr bwMode="auto">
          <a:xfrm>
            <a:off x="6400800" y="3937000"/>
            <a:ext cx="304800" cy="304800"/>
          </a:xfrm>
          <a:prstGeom prst="flowChar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 flipV="1">
            <a:off x="2209800" y="2717800"/>
            <a:ext cx="76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>
            <a:off x="2209800" y="3098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096" name="Oval 8"/>
          <p:cNvSpPr>
            <a:spLocks noChangeArrowheads="1"/>
          </p:cNvSpPr>
          <p:nvPr/>
        </p:nvSpPr>
        <p:spPr bwMode="auto">
          <a:xfrm>
            <a:off x="1600200" y="3251200"/>
            <a:ext cx="228600" cy="228600"/>
          </a:xfrm>
          <a:prstGeom prst="ellipse">
            <a:avLst/>
          </a:pr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2362200" y="3860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89098" name="Line 10"/>
          <p:cNvSpPr>
            <a:spLocks noChangeShapeType="1"/>
          </p:cNvSpPr>
          <p:nvPr/>
        </p:nvSpPr>
        <p:spPr bwMode="auto">
          <a:xfrm flipH="1">
            <a:off x="6629400" y="2794000"/>
            <a:ext cx="838200" cy="1066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6705600" y="2209800"/>
            <a:ext cx="1995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Sun (Focus)</a:t>
            </a:r>
          </a:p>
        </p:txBody>
      </p:sp>
      <p:sp>
        <p:nvSpPr>
          <p:cNvPr id="89100" name="Line 12"/>
          <p:cNvSpPr>
            <a:spLocks noChangeShapeType="1"/>
          </p:cNvSpPr>
          <p:nvPr/>
        </p:nvSpPr>
        <p:spPr bwMode="auto">
          <a:xfrm flipV="1">
            <a:off x="1600200" y="4241800"/>
            <a:ext cx="914400" cy="990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101" name="Text Box 13"/>
          <p:cNvSpPr txBox="1">
            <a:spLocks noChangeArrowheads="1"/>
          </p:cNvSpPr>
          <p:nvPr/>
        </p:nvSpPr>
        <p:spPr bwMode="auto">
          <a:xfrm>
            <a:off x="914400" y="5156200"/>
            <a:ext cx="1073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Focus</a:t>
            </a:r>
          </a:p>
        </p:txBody>
      </p:sp>
      <p:sp>
        <p:nvSpPr>
          <p:cNvPr id="89102" name="Line 14"/>
          <p:cNvSpPr>
            <a:spLocks noChangeShapeType="1"/>
          </p:cNvSpPr>
          <p:nvPr/>
        </p:nvSpPr>
        <p:spPr bwMode="auto">
          <a:xfrm>
            <a:off x="4648200" y="5689600"/>
            <a:ext cx="3276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4800600" y="5689600"/>
            <a:ext cx="3168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Semi-major axis (a)</a:t>
            </a:r>
          </a:p>
        </p:txBody>
      </p:sp>
      <p:sp>
        <p:nvSpPr>
          <p:cNvPr id="89104" name="Line 16"/>
          <p:cNvSpPr>
            <a:spLocks noChangeShapeType="1"/>
          </p:cNvSpPr>
          <p:nvPr/>
        </p:nvSpPr>
        <p:spPr bwMode="auto">
          <a:xfrm>
            <a:off x="4648200" y="40894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5165725" y="3546475"/>
            <a:ext cx="341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c</a:t>
            </a:r>
          </a:p>
        </p:txBody>
      </p:sp>
      <p:sp>
        <p:nvSpPr>
          <p:cNvPr id="89106" name="Line 18"/>
          <p:cNvSpPr>
            <a:spLocks noChangeShapeType="1"/>
          </p:cNvSpPr>
          <p:nvPr/>
        </p:nvSpPr>
        <p:spPr bwMode="auto">
          <a:xfrm>
            <a:off x="4572000" y="2641600"/>
            <a:ext cx="0" cy="2819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9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9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9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9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89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build="p" autoUpdateAnimBg="0"/>
      <p:bldP spid="89091" grpId="0" animBg="1"/>
      <p:bldP spid="89092" grpId="0" animBg="1"/>
      <p:bldP spid="89093" grpId="0" animBg="1"/>
      <p:bldP spid="89094" grpId="0" animBg="1"/>
      <p:bldP spid="89095" grpId="0" animBg="1"/>
      <p:bldP spid="89096" grpId="0" animBg="1"/>
      <p:bldP spid="89097" grpId="0" build="p" autoUpdateAnimBg="0"/>
      <p:bldP spid="89098" grpId="0" animBg="1"/>
      <p:bldP spid="89099" grpId="0" build="p" autoUpdateAnimBg="0"/>
      <p:bldP spid="89100" grpId="0" animBg="1"/>
      <p:bldP spid="89101" grpId="0" build="p" autoUpdateAnimBg="0"/>
      <p:bldP spid="89102" grpId="0" animBg="1"/>
      <p:bldP spid="89103" grpId="0" build="p" autoUpdateAnimBg="0"/>
      <p:bldP spid="89104" grpId="0" animBg="1"/>
      <p:bldP spid="89105" grpId="0" build="p" autoUpdateAnimBg="0"/>
      <p:bldP spid="8910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1026" descr="nucle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5791200" cy="5791200"/>
          </a:xfrm>
          <a:prstGeom prst="rect">
            <a:avLst/>
          </a:prstGeom>
          <a:noFill/>
        </p:spPr>
      </p:pic>
      <p:sp>
        <p:nvSpPr>
          <p:cNvPr id="126979" name="Text Box 1027"/>
          <p:cNvSpPr txBox="1">
            <a:spLocks noChangeArrowheads="1"/>
          </p:cNvSpPr>
          <p:nvPr/>
        </p:nvSpPr>
        <p:spPr bwMode="auto">
          <a:xfrm>
            <a:off x="6629400" y="1219200"/>
            <a:ext cx="1835150" cy="39354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omic Sans MS" pitchFamily="66" charset="0"/>
              </a:rPr>
              <a:t>Strong</a:t>
            </a:r>
          </a:p>
          <a:p>
            <a:r>
              <a:rPr lang="en-US" sz="2800" b="1">
                <a:solidFill>
                  <a:schemeClr val="bg1"/>
                </a:solidFill>
                <a:latin typeface="Comic Sans MS" pitchFamily="66" charset="0"/>
              </a:rPr>
              <a:t>Force</a:t>
            </a:r>
          </a:p>
          <a:p>
            <a:r>
              <a:rPr lang="en-US" sz="2800" b="1">
                <a:solidFill>
                  <a:schemeClr val="bg1"/>
                </a:solidFill>
                <a:latin typeface="Comic Sans MS" pitchFamily="66" charset="0"/>
              </a:rPr>
              <a:t>binds</a:t>
            </a:r>
          </a:p>
          <a:p>
            <a:r>
              <a:rPr lang="en-US" sz="2800" b="1">
                <a:solidFill>
                  <a:schemeClr val="bg1"/>
                </a:solidFill>
                <a:latin typeface="Comic Sans MS" pitchFamily="66" charset="0"/>
              </a:rPr>
              <a:t>together</a:t>
            </a:r>
          </a:p>
          <a:p>
            <a:r>
              <a:rPr lang="en-US" sz="2800" b="1">
                <a:solidFill>
                  <a:srgbClr val="FF0000"/>
                </a:solidFill>
                <a:latin typeface="Comic Sans MS" pitchFamily="66" charset="0"/>
              </a:rPr>
              <a:t>protons </a:t>
            </a:r>
            <a:r>
              <a:rPr lang="en-US" sz="2800" b="1">
                <a:solidFill>
                  <a:schemeClr val="bg1"/>
                </a:solidFill>
                <a:latin typeface="Comic Sans MS" pitchFamily="66" charset="0"/>
              </a:rPr>
              <a:t>&amp;</a:t>
            </a:r>
          </a:p>
          <a:p>
            <a:r>
              <a:rPr lang="en-US" sz="2800" b="1">
                <a:solidFill>
                  <a:srgbClr val="0033CC"/>
                </a:solidFill>
                <a:latin typeface="Comic Sans MS" pitchFamily="66" charset="0"/>
              </a:rPr>
              <a:t>neutrons</a:t>
            </a:r>
          </a:p>
          <a:p>
            <a:r>
              <a:rPr lang="en-US" sz="2800" b="1">
                <a:solidFill>
                  <a:schemeClr val="bg1"/>
                </a:solidFill>
                <a:latin typeface="Comic Sans MS" pitchFamily="66" charset="0"/>
              </a:rPr>
              <a:t>in</a:t>
            </a:r>
          </a:p>
          <a:p>
            <a:r>
              <a:rPr lang="en-US" sz="2800" b="1">
                <a:solidFill>
                  <a:schemeClr val="bg1"/>
                </a:solidFill>
                <a:latin typeface="Comic Sans MS" pitchFamily="66" charset="0"/>
              </a:rPr>
              <a:t>atomic</a:t>
            </a:r>
          </a:p>
          <a:p>
            <a:r>
              <a:rPr lang="en-US" sz="2800" b="1">
                <a:solidFill>
                  <a:schemeClr val="bg1"/>
                </a:solidFill>
                <a:latin typeface="Comic Sans MS" pitchFamily="66" charset="0"/>
              </a:rPr>
              <a:t>nuclei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Oval 2"/>
          <p:cNvSpPr>
            <a:spLocks noChangeArrowheads="1"/>
          </p:cNvSpPr>
          <p:nvPr/>
        </p:nvSpPr>
        <p:spPr bwMode="auto">
          <a:xfrm>
            <a:off x="1219200" y="838200"/>
            <a:ext cx="6629400" cy="2819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15" name="Line 3"/>
          <p:cNvSpPr>
            <a:spLocks noChangeShapeType="1"/>
          </p:cNvSpPr>
          <p:nvPr/>
        </p:nvSpPr>
        <p:spPr bwMode="auto">
          <a:xfrm>
            <a:off x="1219200" y="2286000"/>
            <a:ext cx="66294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16" name="Line 4"/>
          <p:cNvSpPr>
            <a:spLocks noChangeShapeType="1"/>
          </p:cNvSpPr>
          <p:nvPr/>
        </p:nvSpPr>
        <p:spPr bwMode="auto">
          <a:xfrm>
            <a:off x="4495800" y="838200"/>
            <a:ext cx="0" cy="2819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17" name="Oval 5"/>
          <p:cNvSpPr>
            <a:spLocks noChangeArrowheads="1"/>
          </p:cNvSpPr>
          <p:nvPr/>
        </p:nvSpPr>
        <p:spPr bwMode="auto">
          <a:xfrm>
            <a:off x="6324600" y="2133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 flipV="1">
            <a:off x="7543800" y="2286000"/>
            <a:ext cx="304800" cy="1828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6477000" y="4064000"/>
            <a:ext cx="1743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00FFFF"/>
                </a:solidFill>
              </a:rPr>
              <a:t>Perihelion</a:t>
            </a:r>
          </a:p>
        </p:txBody>
      </p:sp>
      <p:sp>
        <p:nvSpPr>
          <p:cNvPr id="90120" name="Line 8"/>
          <p:cNvSpPr>
            <a:spLocks noChangeShapeType="1"/>
          </p:cNvSpPr>
          <p:nvPr/>
        </p:nvSpPr>
        <p:spPr bwMode="auto">
          <a:xfrm flipH="1" flipV="1">
            <a:off x="1219200" y="2286000"/>
            <a:ext cx="304800" cy="1752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1371600" y="3911600"/>
            <a:ext cx="1568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00FFFF"/>
                </a:solidFill>
              </a:rPr>
              <a:t>Aphelion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990600" y="4876800"/>
            <a:ext cx="73326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C3300"/>
                </a:solidFill>
              </a:rPr>
              <a:t>Earth:</a:t>
            </a:r>
            <a:r>
              <a:rPr lang="en-US" sz="2800" b="1"/>
              <a:t>  a = 1.00 AU = 92, 980.000 mi</a:t>
            </a:r>
          </a:p>
          <a:p>
            <a:r>
              <a:rPr lang="en-US" sz="2800" b="1"/>
              <a:t>	   </a:t>
            </a:r>
            <a:r>
              <a:rPr lang="en-US" sz="2800" b="1">
                <a:solidFill>
                  <a:srgbClr val="00FFFF"/>
                </a:solidFill>
              </a:rPr>
              <a:t>aphelion </a:t>
            </a:r>
            <a:r>
              <a:rPr lang="en-US" sz="2800" b="1"/>
              <a:t>= 1.0167 AU = 94,530,000 mi</a:t>
            </a:r>
          </a:p>
          <a:p>
            <a:r>
              <a:rPr lang="en-US" sz="2800" b="1"/>
              <a:t>	  </a:t>
            </a:r>
            <a:r>
              <a:rPr lang="en-US" sz="2800" b="1">
                <a:solidFill>
                  <a:srgbClr val="00FFFF"/>
                </a:solidFill>
              </a:rPr>
              <a:t> perihelion</a:t>
            </a:r>
            <a:r>
              <a:rPr lang="en-US" sz="2800" b="1"/>
              <a:t> = 0.9833 AU = 91,420,000 mi</a:t>
            </a:r>
          </a:p>
          <a:p>
            <a:endParaRPr lang="en-US" sz="2800" b="1"/>
          </a:p>
        </p:txBody>
      </p:sp>
      <p:sp>
        <p:nvSpPr>
          <p:cNvPr id="90123" name="Oval 11"/>
          <p:cNvSpPr>
            <a:spLocks noChangeArrowheads="1"/>
          </p:cNvSpPr>
          <p:nvPr/>
        </p:nvSpPr>
        <p:spPr bwMode="auto">
          <a:xfrm>
            <a:off x="1981200" y="1219200"/>
            <a:ext cx="152400" cy="152400"/>
          </a:xfrm>
          <a:prstGeom prst="ellipse">
            <a:avLst/>
          </a:prstGeom>
          <a:solidFill>
            <a:srgbClr val="6600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304800" y="609600"/>
            <a:ext cx="182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u="sng">
                <a:solidFill>
                  <a:srgbClr val="FFFF00"/>
                </a:solidFill>
              </a:rPr>
              <a:t>67,000 mi/hr</a:t>
            </a:r>
          </a:p>
        </p:txBody>
      </p:sp>
      <p:sp>
        <p:nvSpPr>
          <p:cNvPr id="90125" name="Line 13"/>
          <p:cNvSpPr>
            <a:spLocks noChangeShapeType="1"/>
          </p:cNvSpPr>
          <p:nvPr/>
        </p:nvSpPr>
        <p:spPr bwMode="auto">
          <a:xfrm flipV="1">
            <a:off x="1676400" y="1219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26" name="Line 14"/>
          <p:cNvSpPr>
            <a:spLocks noChangeShapeType="1"/>
          </p:cNvSpPr>
          <p:nvPr/>
        </p:nvSpPr>
        <p:spPr bwMode="auto">
          <a:xfrm>
            <a:off x="1676400" y="1524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0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0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0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0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8" grpId="0" animBg="1"/>
      <p:bldP spid="90119" grpId="0" build="p" autoUpdateAnimBg="0"/>
      <p:bldP spid="90120" grpId="0" animBg="1"/>
      <p:bldP spid="90121" grpId="0" build="p" autoUpdateAnimBg="0"/>
      <p:bldP spid="90122" grpId="0" build="p" autoUpdateAnimBg="0"/>
      <p:bldP spid="90124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7827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rgbClr val="008000"/>
                </a:solidFill>
              </a:rPr>
              <a:t>Eccentricity</a:t>
            </a:r>
            <a:r>
              <a:rPr lang="en-US" sz="3200" b="1">
                <a:solidFill>
                  <a:srgbClr val="008000"/>
                </a:solidFill>
              </a:rPr>
              <a:t> (e):  Measure of </a:t>
            </a:r>
            <a:r>
              <a:rPr lang="en-US" sz="3200" b="1" i="1">
                <a:solidFill>
                  <a:srgbClr val="008000"/>
                </a:solidFill>
              </a:rPr>
              <a:t>shape</a:t>
            </a:r>
            <a:r>
              <a:rPr lang="en-US" sz="3200" b="1">
                <a:solidFill>
                  <a:srgbClr val="008000"/>
                </a:solidFill>
              </a:rPr>
              <a:t> of ellipse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143000" y="1143000"/>
            <a:ext cx="6805613" cy="25288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e = c/a   		a = semi-major axis</a:t>
            </a:r>
          </a:p>
          <a:p>
            <a:r>
              <a:rPr lang="en-US" sz="3200" b="1">
                <a:solidFill>
                  <a:schemeClr val="bg1"/>
                </a:solidFill>
              </a:rPr>
              <a:t>			c = dist center to focus</a:t>
            </a:r>
          </a:p>
          <a:p>
            <a:endParaRPr lang="en-US" sz="3200" b="1">
              <a:solidFill>
                <a:schemeClr val="bg1"/>
              </a:solidFill>
            </a:endParaRPr>
          </a:p>
          <a:p>
            <a:r>
              <a:rPr lang="en-US" sz="3200" b="1">
                <a:solidFill>
                  <a:schemeClr val="bg1"/>
                </a:solidFill>
              </a:rPr>
              <a:t>		     0  </a:t>
            </a:r>
            <a:r>
              <a:rPr lang="en-US" sz="3200" b="1" u="sng">
                <a:solidFill>
                  <a:schemeClr val="bg1"/>
                </a:solidFill>
              </a:rPr>
              <a:t>&lt;</a:t>
            </a:r>
            <a:r>
              <a:rPr lang="en-US" sz="3200" b="1">
                <a:solidFill>
                  <a:schemeClr val="bg1"/>
                </a:solidFill>
              </a:rPr>
              <a:t>  e &lt;  1</a:t>
            </a:r>
          </a:p>
          <a:p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91140" name="Picture 4" descr="eccentric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048000"/>
            <a:ext cx="71628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600200" y="1981200"/>
            <a:ext cx="5734050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			   a		   e   </a:t>
            </a:r>
          </a:p>
          <a:p>
            <a:r>
              <a:rPr lang="en-US" sz="2800" b="1">
                <a:solidFill>
                  <a:schemeClr val="bg1"/>
                </a:solidFill>
              </a:rPr>
              <a:t>Earth	    		1.0 AU	0.0167</a:t>
            </a:r>
          </a:p>
          <a:p>
            <a:r>
              <a:rPr lang="en-US" sz="2800" b="1">
                <a:solidFill>
                  <a:schemeClr val="bg1"/>
                </a:solidFill>
              </a:rPr>
              <a:t>Mars	    		1.52 	    	0.0934</a:t>
            </a:r>
          </a:p>
          <a:p>
            <a:r>
              <a:rPr lang="en-US" sz="2800" b="1">
                <a:solidFill>
                  <a:schemeClr val="bg1"/>
                </a:solidFill>
              </a:rPr>
              <a:t>Pluto	     		39.5     	0.250</a:t>
            </a:r>
          </a:p>
          <a:p>
            <a:r>
              <a:rPr lang="en-US" sz="2800" b="1">
                <a:solidFill>
                  <a:schemeClr val="bg1"/>
                </a:solidFill>
              </a:rPr>
              <a:t>Halley’s Comet	17.8 		0.967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2163" name="Line 3"/>
          <p:cNvSpPr>
            <a:spLocks noChangeShapeType="1"/>
          </p:cNvSpPr>
          <p:nvPr/>
        </p:nvSpPr>
        <p:spPr bwMode="auto">
          <a:xfrm>
            <a:off x="1600200" y="2514600"/>
            <a:ext cx="571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164" name="Line 4"/>
          <p:cNvSpPr>
            <a:spLocks noChangeShapeType="1"/>
          </p:cNvSpPr>
          <p:nvPr/>
        </p:nvSpPr>
        <p:spPr bwMode="auto">
          <a:xfrm>
            <a:off x="5791200" y="2514600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>
            <a:off x="4191000" y="2514600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762000" y="1143000"/>
            <a:ext cx="65833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</a:rPr>
              <a:t>A few objects orbiting the sun . . .</a:t>
            </a:r>
            <a:r>
              <a:rPr lang="en-US" sz="3200" b="1"/>
              <a:t> . . .</a:t>
            </a:r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 flipV="1">
            <a:off x="3886200" y="4343400"/>
            <a:ext cx="685800" cy="990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2362200" y="5283200"/>
            <a:ext cx="5518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3366"/>
                </a:solidFill>
              </a:rPr>
              <a:t>Semi-major axis, or mean distance </a:t>
            </a:r>
          </a:p>
          <a:p>
            <a:r>
              <a:rPr lang="en-US" sz="2800" b="1">
                <a:solidFill>
                  <a:srgbClr val="003366"/>
                </a:solidFill>
              </a:rPr>
              <a:t>	between planet &amp; sun</a:t>
            </a:r>
          </a:p>
        </p:txBody>
      </p:sp>
      <p:sp>
        <p:nvSpPr>
          <p:cNvPr id="92169" name="Line 9"/>
          <p:cNvSpPr>
            <a:spLocks noChangeShapeType="1"/>
          </p:cNvSpPr>
          <p:nvPr/>
        </p:nvSpPr>
        <p:spPr bwMode="auto">
          <a:xfrm flipV="1">
            <a:off x="4800600" y="4267200"/>
            <a:ext cx="0" cy="914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2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build="p" autoUpdateAnimBg="0"/>
      <p:bldP spid="92163" grpId="0" animBg="1"/>
      <p:bldP spid="92164" grpId="0" animBg="1"/>
      <p:bldP spid="92165" grpId="0" animBg="1"/>
      <p:bldP spid="92167" grpId="0" animBg="1"/>
      <p:bldP spid="92168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8208963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>
                <a:solidFill>
                  <a:schemeClr val="bg1"/>
                </a:solidFill>
              </a:rPr>
              <a:t>2.  A line drawn from planet to sun sweeps out</a:t>
            </a:r>
          </a:p>
          <a:p>
            <a:pPr>
              <a:spcBef>
                <a:spcPct val="20000"/>
              </a:spcBef>
            </a:pPr>
            <a:r>
              <a:rPr lang="en-US" sz="3200" b="1">
                <a:solidFill>
                  <a:schemeClr val="bg1"/>
                </a:solidFill>
              </a:rPr>
              <a:t>     </a:t>
            </a:r>
            <a:r>
              <a:rPr lang="en-US" sz="3200" b="1" i="1">
                <a:solidFill>
                  <a:schemeClr val="bg1"/>
                </a:solidFill>
              </a:rPr>
              <a:t>equal areas in equal times</a:t>
            </a:r>
          </a:p>
        </p:txBody>
      </p:sp>
      <p:pic>
        <p:nvPicPr>
          <p:cNvPr id="93187" name="Picture 3" descr="kepl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09800"/>
            <a:ext cx="7467600" cy="3733800"/>
          </a:xfrm>
          <a:prstGeom prst="rect">
            <a:avLst/>
          </a:prstGeom>
          <a:noFill/>
        </p:spPr>
      </p:pic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7162800" y="4800600"/>
            <a:ext cx="14811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2</a:t>
            </a:r>
            <a:r>
              <a:rPr lang="en-US" sz="2800" b="1" baseline="30000"/>
              <a:t>nd</a:t>
            </a:r>
            <a:r>
              <a:rPr lang="en-US" sz="2800" b="1"/>
              <a:t> Law </a:t>
            </a:r>
          </a:p>
          <a:p>
            <a:pPr algn="ctr"/>
            <a:r>
              <a:rPr lang="en-US" sz="2800" b="1"/>
              <a:t>Demo</a:t>
            </a:r>
          </a:p>
        </p:txBody>
      </p:sp>
      <p:sp>
        <p:nvSpPr>
          <p:cNvPr id="93189" name="Line 5"/>
          <p:cNvSpPr>
            <a:spLocks noChangeShapeType="1"/>
          </p:cNvSpPr>
          <p:nvPr/>
        </p:nvSpPr>
        <p:spPr bwMode="auto">
          <a:xfrm>
            <a:off x="7924800" y="58674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42300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/>
              <a:t>3.  The cube of the mean planet-sun distance is</a:t>
            </a:r>
          </a:p>
          <a:p>
            <a:pPr>
              <a:spcBef>
                <a:spcPct val="20000"/>
              </a:spcBef>
            </a:pPr>
            <a:r>
              <a:rPr lang="en-US" sz="3200" b="1"/>
              <a:t>     directly proportional to the square of the </a:t>
            </a:r>
          </a:p>
          <a:p>
            <a:pPr>
              <a:spcBef>
                <a:spcPct val="20000"/>
              </a:spcBef>
            </a:pPr>
            <a:r>
              <a:rPr lang="en-US" sz="3200" b="1"/>
              <a:t>     planet’s orbit period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2286000" y="2895600"/>
            <a:ext cx="42497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</a:rPr>
              <a:t>a</a:t>
            </a:r>
            <a:r>
              <a:rPr lang="en-US" sz="3600" b="1" baseline="30000">
                <a:solidFill>
                  <a:srgbClr val="FFFF00"/>
                </a:solidFill>
              </a:rPr>
              <a:t>3</a:t>
            </a:r>
            <a:r>
              <a:rPr lang="en-US" sz="2800" b="1">
                <a:solidFill>
                  <a:srgbClr val="FFFF00"/>
                </a:solidFill>
              </a:rPr>
              <a:t> = P</a:t>
            </a:r>
            <a:r>
              <a:rPr lang="en-US" sz="3600" b="1" baseline="30000">
                <a:solidFill>
                  <a:srgbClr val="FFFF00"/>
                </a:solidFill>
              </a:rPr>
              <a:t>2</a:t>
            </a:r>
            <a:r>
              <a:rPr lang="en-US" sz="2800" b="1"/>
              <a:t>		</a:t>
            </a:r>
            <a:r>
              <a:rPr lang="en-US" sz="2800" b="1">
                <a:solidFill>
                  <a:srgbClr val="FFFF00"/>
                </a:solidFill>
              </a:rPr>
              <a:t>a:  AU</a:t>
            </a:r>
          </a:p>
          <a:p>
            <a:r>
              <a:rPr lang="en-US" sz="2800" b="1">
                <a:solidFill>
                  <a:srgbClr val="FFFF00"/>
                </a:solidFill>
              </a:rPr>
              <a:t>			P:  years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2209800" y="2819400"/>
            <a:ext cx="15240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2346325" y="3876675"/>
            <a:ext cx="1881188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C3300"/>
                </a:solidFill>
              </a:rPr>
              <a:t>Or,</a:t>
            </a:r>
          </a:p>
          <a:p>
            <a:endParaRPr lang="en-US"/>
          </a:p>
          <a:p>
            <a:r>
              <a:rPr lang="en-US" sz="2800" b="1">
                <a:solidFill>
                  <a:srgbClr val="FFFF00"/>
                </a:solidFill>
              </a:rPr>
              <a:t>a</a:t>
            </a:r>
            <a:r>
              <a:rPr lang="en-US" sz="3600" b="1" baseline="30000">
                <a:solidFill>
                  <a:srgbClr val="FFFF00"/>
                </a:solidFill>
              </a:rPr>
              <a:t>3</a:t>
            </a:r>
            <a:r>
              <a:rPr lang="en-US" sz="3600" b="1">
                <a:solidFill>
                  <a:srgbClr val="FFFF00"/>
                </a:solidFill>
              </a:rPr>
              <a:t>/ </a:t>
            </a:r>
            <a:r>
              <a:rPr lang="en-US" sz="2800" b="1">
                <a:solidFill>
                  <a:srgbClr val="FFFF00"/>
                </a:solidFill>
              </a:rPr>
              <a:t>P</a:t>
            </a:r>
            <a:r>
              <a:rPr lang="en-US" sz="3600" b="1" baseline="30000">
                <a:solidFill>
                  <a:srgbClr val="FFFF00"/>
                </a:solidFill>
              </a:rPr>
              <a:t>2  </a:t>
            </a:r>
            <a:r>
              <a:rPr lang="en-US" sz="3600" b="1">
                <a:solidFill>
                  <a:srgbClr val="FFFF00"/>
                </a:solidFill>
              </a:rPr>
              <a:t>= 1</a:t>
            </a:r>
            <a:endParaRPr lang="en-US" sz="3600" b="1" baseline="30000">
              <a:solidFill>
                <a:srgbClr val="FFFF00"/>
              </a:solidFill>
            </a:endParaRP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7223125" y="4791075"/>
            <a:ext cx="13636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FFFF"/>
                </a:solidFill>
              </a:rPr>
              <a:t>3</a:t>
            </a:r>
            <a:r>
              <a:rPr lang="en-US" sz="2800" b="1" baseline="30000">
                <a:solidFill>
                  <a:srgbClr val="00FFFF"/>
                </a:solidFill>
              </a:rPr>
              <a:t>rd</a:t>
            </a:r>
            <a:r>
              <a:rPr lang="en-US" sz="2800" b="1">
                <a:solidFill>
                  <a:srgbClr val="00FFFF"/>
                </a:solidFill>
              </a:rPr>
              <a:t> Law</a:t>
            </a:r>
          </a:p>
          <a:p>
            <a:pPr algn="ctr"/>
            <a:r>
              <a:rPr lang="en-US" sz="2800" b="1">
                <a:solidFill>
                  <a:srgbClr val="00FFFF"/>
                </a:solidFill>
              </a:rPr>
              <a:t>Demo</a:t>
            </a:r>
          </a:p>
        </p:txBody>
      </p:sp>
      <p:sp>
        <p:nvSpPr>
          <p:cNvPr id="94215" name="Line 7"/>
          <p:cNvSpPr>
            <a:spLocks noChangeShapeType="1"/>
          </p:cNvSpPr>
          <p:nvPr/>
        </p:nvSpPr>
        <p:spPr bwMode="auto">
          <a:xfrm>
            <a:off x="7924800" y="5791200"/>
            <a:ext cx="0" cy="7620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4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autoUpdateAnimBg="0"/>
      <p:bldP spid="94212" grpId="0" animBg="1"/>
      <p:bldP spid="94213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533400" y="1600200"/>
          <a:ext cx="8382000" cy="4489450"/>
        </p:xfrm>
        <a:graphic>
          <a:graphicData uri="http://schemas.openxmlformats.org/presentationml/2006/ole">
            <p:oleObj spid="_x0000_s95234" name="Worksheet" r:id="rId3" imgW="9372848" imgH="5020101" progId="Excel.Sheet.8">
              <p:embed/>
            </p:oleObj>
          </a:graphicData>
        </a:graphic>
      </p:graphicFrame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669925" y="552450"/>
            <a:ext cx="2587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chemeClr val="bg1"/>
                </a:solidFill>
              </a:rPr>
              <a:t>Solar System:</a:t>
            </a:r>
          </a:p>
        </p:txBody>
      </p:sp>
      <p:sp>
        <p:nvSpPr>
          <p:cNvPr id="95236" name="Line 4"/>
          <p:cNvSpPr>
            <a:spLocks noChangeShapeType="1"/>
          </p:cNvSpPr>
          <p:nvPr/>
        </p:nvSpPr>
        <p:spPr bwMode="auto">
          <a:xfrm flipV="1">
            <a:off x="5105400" y="2895600"/>
            <a:ext cx="3048000" cy="259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533400" y="609600"/>
            <a:ext cx="55626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/>
              <a:t>Newton modified Kepler’s 3</a:t>
            </a:r>
            <a:r>
              <a:rPr lang="en-US" sz="2800" b="1" u="sng" baseline="30000"/>
              <a:t>rd</a:t>
            </a:r>
            <a:r>
              <a:rPr lang="en-US" sz="2800" b="1" u="sng"/>
              <a:t> Law:</a:t>
            </a:r>
          </a:p>
        </p:txBody>
      </p:sp>
      <p:sp>
        <p:nvSpPr>
          <p:cNvPr id="154628" name="AutoShape 4"/>
          <p:cNvSpPr>
            <a:spLocks noChangeArrowheads="1"/>
          </p:cNvSpPr>
          <p:nvPr/>
        </p:nvSpPr>
        <p:spPr bwMode="auto">
          <a:xfrm rot="1822402">
            <a:off x="3276600" y="2286000"/>
            <a:ext cx="1295400" cy="685800"/>
          </a:xfrm>
          <a:prstGeom prst="notchedRightArrow">
            <a:avLst>
              <a:gd name="adj1" fmla="val 50000"/>
              <a:gd name="adj2" fmla="val 4722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4630" name="Group 6"/>
          <p:cNvGrpSpPr>
            <a:grpSpLocks/>
          </p:cNvGrpSpPr>
          <p:nvPr/>
        </p:nvGrpSpPr>
        <p:grpSpPr bwMode="auto">
          <a:xfrm>
            <a:off x="609600" y="3733800"/>
            <a:ext cx="3657600" cy="2819400"/>
            <a:chOff x="240" y="2304"/>
            <a:chExt cx="2304" cy="1776"/>
          </a:xfrm>
        </p:grpSpPr>
        <p:sp>
          <p:nvSpPr>
            <p:cNvPr id="154631" name="Oval 7"/>
            <p:cNvSpPr>
              <a:spLocks noChangeArrowheads="1"/>
            </p:cNvSpPr>
            <p:nvPr/>
          </p:nvSpPr>
          <p:spPr bwMode="auto">
            <a:xfrm>
              <a:off x="336" y="2400"/>
              <a:ext cx="1824" cy="1680"/>
            </a:xfrm>
            <a:prstGeom prst="ellips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32" name="Oval 8"/>
            <p:cNvSpPr>
              <a:spLocks noChangeArrowheads="1"/>
            </p:cNvSpPr>
            <p:nvPr/>
          </p:nvSpPr>
          <p:spPr bwMode="auto">
            <a:xfrm>
              <a:off x="240" y="2352"/>
              <a:ext cx="2304" cy="158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33" name="Oval 9"/>
            <p:cNvSpPr>
              <a:spLocks noChangeArrowheads="1"/>
            </p:cNvSpPr>
            <p:nvPr/>
          </p:nvSpPr>
          <p:spPr bwMode="auto">
            <a:xfrm>
              <a:off x="1728" y="3024"/>
              <a:ext cx="192" cy="192"/>
            </a:xfrm>
            <a:prstGeom prst="ellipse">
              <a:avLst/>
            </a:prstGeom>
            <a:solidFill>
              <a:srgbClr val="FFFF00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34" name="Oval 10"/>
            <p:cNvSpPr>
              <a:spLocks noChangeArrowheads="1"/>
            </p:cNvSpPr>
            <p:nvPr/>
          </p:nvSpPr>
          <p:spPr bwMode="auto">
            <a:xfrm>
              <a:off x="576" y="2496"/>
              <a:ext cx="96" cy="96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35" name="AutoShape 11"/>
            <p:cNvSpPr>
              <a:spLocks noChangeArrowheads="1"/>
            </p:cNvSpPr>
            <p:nvPr/>
          </p:nvSpPr>
          <p:spPr bwMode="auto">
            <a:xfrm rot="3803482">
              <a:off x="1971" y="3693"/>
              <a:ext cx="186" cy="19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36" name="Text Box 12"/>
            <p:cNvSpPr txBox="1">
              <a:spLocks noChangeArrowheads="1"/>
            </p:cNvSpPr>
            <p:nvPr/>
          </p:nvSpPr>
          <p:spPr bwMode="auto">
            <a:xfrm>
              <a:off x="1824" y="2736"/>
              <a:ext cx="327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/>
                <a:t>M</a:t>
              </a:r>
            </a:p>
          </p:txBody>
        </p:sp>
        <p:sp>
          <p:nvSpPr>
            <p:cNvPr id="154637" name="Text Box 13"/>
            <p:cNvSpPr txBox="1">
              <a:spLocks noChangeArrowheads="1"/>
            </p:cNvSpPr>
            <p:nvPr/>
          </p:nvSpPr>
          <p:spPr bwMode="auto">
            <a:xfrm>
              <a:off x="288" y="2304"/>
              <a:ext cx="303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/>
                <a:t>m</a:t>
              </a:r>
            </a:p>
          </p:txBody>
        </p:sp>
      </p:grpSp>
      <p:graphicFrame>
        <p:nvGraphicFramePr>
          <p:cNvPr id="181248" name="Object 0"/>
          <p:cNvGraphicFramePr>
            <a:graphicFrameLocks noChangeAspect="1"/>
          </p:cNvGraphicFramePr>
          <p:nvPr/>
        </p:nvGraphicFramePr>
        <p:xfrm>
          <a:off x="1066800" y="1447800"/>
          <a:ext cx="1549400" cy="1277938"/>
        </p:xfrm>
        <a:graphic>
          <a:graphicData uri="http://schemas.openxmlformats.org/presentationml/2006/ole">
            <p:oleObj spid="_x0000_s181248" name="Equation" r:id="rId3" imgW="507960" imgH="419040" progId="Equation.3">
              <p:embed/>
            </p:oleObj>
          </a:graphicData>
        </a:graphic>
      </p:graphicFrame>
      <p:graphicFrame>
        <p:nvGraphicFramePr>
          <p:cNvPr id="181249" name="Object 1"/>
          <p:cNvGraphicFramePr>
            <a:graphicFrameLocks noChangeAspect="1"/>
          </p:cNvGraphicFramePr>
          <p:nvPr/>
        </p:nvGraphicFramePr>
        <p:xfrm>
          <a:off x="4800600" y="2971800"/>
          <a:ext cx="2895600" cy="1290638"/>
        </p:xfrm>
        <a:graphic>
          <a:graphicData uri="http://schemas.openxmlformats.org/presentationml/2006/ole">
            <p:oleObj spid="_x0000_s181249" name="Equation" r:id="rId4" imgW="939600" imgH="419040" progId="Equation.3">
              <p:embed/>
            </p:oleObj>
          </a:graphicData>
        </a:graphic>
      </p:graphicFrame>
      <p:grpSp>
        <p:nvGrpSpPr>
          <p:cNvPr id="154643" name="Group 19"/>
          <p:cNvGrpSpPr>
            <a:grpSpLocks/>
          </p:cNvGrpSpPr>
          <p:nvPr/>
        </p:nvGrpSpPr>
        <p:grpSpPr bwMode="auto">
          <a:xfrm>
            <a:off x="4724400" y="4191000"/>
            <a:ext cx="1836738" cy="1555750"/>
            <a:chOff x="2976" y="2640"/>
            <a:chExt cx="1157" cy="980"/>
          </a:xfrm>
        </p:grpSpPr>
        <p:sp>
          <p:nvSpPr>
            <p:cNvPr id="154641" name="AutoShape 17"/>
            <p:cNvSpPr>
              <a:spLocks/>
            </p:cNvSpPr>
            <p:nvPr/>
          </p:nvSpPr>
          <p:spPr bwMode="auto">
            <a:xfrm rot="16142329">
              <a:off x="3384" y="2376"/>
              <a:ext cx="288" cy="816"/>
            </a:xfrm>
            <a:prstGeom prst="leftBrace">
              <a:avLst>
                <a:gd name="adj1" fmla="val 23611"/>
                <a:gd name="adj2" fmla="val 46875"/>
              </a:avLst>
            </a:prstGeom>
            <a:noFill/>
            <a:ln w="28575">
              <a:solidFill>
                <a:srgbClr val="99FF66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42" name="Text Box 18"/>
            <p:cNvSpPr txBox="1">
              <a:spLocks noChangeArrowheads="1"/>
            </p:cNvSpPr>
            <p:nvPr/>
          </p:nvSpPr>
          <p:spPr bwMode="auto">
            <a:xfrm>
              <a:off x="2976" y="3024"/>
              <a:ext cx="1157" cy="59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/>
                <a:t>units of the</a:t>
              </a:r>
            </a:p>
            <a:p>
              <a:r>
                <a:rPr lang="en-US" sz="2800" b="1" i="1"/>
                <a:t>Sun’s</a:t>
              </a:r>
              <a:r>
                <a:rPr lang="en-US" sz="2800" i="1"/>
                <a:t> mass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4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4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2590800" y="1828800"/>
            <a:ext cx="3870325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FFFF"/>
                </a:solidFill>
                <a:latin typeface="Comic Sans MS" pitchFamily="66" charset="0"/>
              </a:rPr>
              <a:t>SUN’S MASS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650" name="Object 2"/>
          <p:cNvGraphicFramePr>
            <a:graphicFrameLocks noChangeAspect="1"/>
          </p:cNvGraphicFramePr>
          <p:nvPr/>
        </p:nvGraphicFramePr>
        <p:xfrm>
          <a:off x="2819400" y="1828800"/>
          <a:ext cx="4876800" cy="1747838"/>
        </p:xfrm>
        <a:graphic>
          <a:graphicData uri="http://schemas.openxmlformats.org/presentationml/2006/ole">
            <p:oleObj spid="_x0000_s155650" name="Equation" r:id="rId3" imgW="1346040" imgH="482400" progId="Equation.3">
              <p:embed/>
            </p:oleObj>
          </a:graphicData>
        </a:graphic>
      </p:graphicFrame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533400" y="609600"/>
            <a:ext cx="2606675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/>
              <a:t>Mass of the Sun</a:t>
            </a:r>
          </a:p>
        </p:txBody>
      </p:sp>
      <p:grpSp>
        <p:nvGrpSpPr>
          <p:cNvPr id="155652" name="Group 4"/>
          <p:cNvGrpSpPr>
            <a:grpSpLocks/>
          </p:cNvGrpSpPr>
          <p:nvPr/>
        </p:nvGrpSpPr>
        <p:grpSpPr bwMode="auto">
          <a:xfrm>
            <a:off x="1447800" y="1530350"/>
            <a:ext cx="1295400" cy="984250"/>
            <a:chOff x="912" y="964"/>
            <a:chExt cx="816" cy="620"/>
          </a:xfrm>
        </p:grpSpPr>
        <p:sp>
          <p:nvSpPr>
            <p:cNvPr id="155653" name="Text Box 5"/>
            <p:cNvSpPr txBox="1">
              <a:spLocks noChangeArrowheads="1"/>
            </p:cNvSpPr>
            <p:nvPr/>
          </p:nvSpPr>
          <p:spPr bwMode="auto">
            <a:xfrm>
              <a:off x="912" y="964"/>
              <a:ext cx="582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1 yr</a:t>
              </a:r>
            </a:p>
          </p:txBody>
        </p:sp>
        <p:sp>
          <p:nvSpPr>
            <p:cNvPr id="155654" name="Line 6"/>
            <p:cNvSpPr>
              <a:spLocks noChangeShapeType="1"/>
            </p:cNvSpPr>
            <p:nvPr/>
          </p:nvSpPr>
          <p:spPr bwMode="auto">
            <a:xfrm rot="16395895" flipH="1">
              <a:off x="1416" y="1272"/>
              <a:ext cx="288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5655" name="Group 7"/>
          <p:cNvGrpSpPr>
            <a:grpSpLocks/>
          </p:cNvGrpSpPr>
          <p:nvPr/>
        </p:nvGrpSpPr>
        <p:grpSpPr bwMode="auto">
          <a:xfrm>
            <a:off x="7620000" y="1073150"/>
            <a:ext cx="1077913" cy="1136650"/>
            <a:chOff x="4800" y="676"/>
            <a:chExt cx="679" cy="716"/>
          </a:xfrm>
        </p:grpSpPr>
        <p:sp>
          <p:nvSpPr>
            <p:cNvPr id="155656" name="Text Box 8"/>
            <p:cNvSpPr txBox="1">
              <a:spLocks noChangeArrowheads="1"/>
            </p:cNvSpPr>
            <p:nvPr/>
          </p:nvSpPr>
          <p:spPr bwMode="auto">
            <a:xfrm>
              <a:off x="4800" y="676"/>
              <a:ext cx="679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1 AU</a:t>
              </a:r>
            </a:p>
          </p:txBody>
        </p:sp>
        <p:sp>
          <p:nvSpPr>
            <p:cNvPr id="155657" name="Line 9"/>
            <p:cNvSpPr>
              <a:spLocks noChangeShapeType="1"/>
            </p:cNvSpPr>
            <p:nvPr/>
          </p:nvSpPr>
          <p:spPr bwMode="auto">
            <a:xfrm rot="21023161" flipH="1">
              <a:off x="4800" y="1056"/>
              <a:ext cx="288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5658" name="Group 10"/>
          <p:cNvGrpSpPr>
            <a:grpSpLocks/>
          </p:cNvGrpSpPr>
          <p:nvPr/>
        </p:nvGrpSpPr>
        <p:grpSpPr bwMode="auto">
          <a:xfrm>
            <a:off x="6248400" y="3581400"/>
            <a:ext cx="2527300" cy="1135063"/>
            <a:chOff x="3936" y="2256"/>
            <a:chExt cx="1592" cy="715"/>
          </a:xfrm>
        </p:grpSpPr>
        <p:sp>
          <p:nvSpPr>
            <p:cNvPr id="155659" name="Text Box 11"/>
            <p:cNvSpPr txBox="1">
              <a:spLocks noChangeArrowheads="1"/>
            </p:cNvSpPr>
            <p:nvPr/>
          </p:nvSpPr>
          <p:spPr bwMode="auto">
            <a:xfrm>
              <a:off x="4032" y="2644"/>
              <a:ext cx="1496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Earth’s mass</a:t>
              </a:r>
            </a:p>
          </p:txBody>
        </p:sp>
        <p:sp>
          <p:nvSpPr>
            <p:cNvPr id="155660" name="Line 12"/>
            <p:cNvSpPr>
              <a:spLocks noChangeShapeType="1"/>
            </p:cNvSpPr>
            <p:nvPr/>
          </p:nvSpPr>
          <p:spPr bwMode="auto">
            <a:xfrm rot="7049407" flipH="1">
              <a:off x="3960" y="2232"/>
              <a:ext cx="288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5661" name="Group 13"/>
          <p:cNvGrpSpPr>
            <a:grpSpLocks/>
          </p:cNvGrpSpPr>
          <p:nvPr/>
        </p:nvGrpSpPr>
        <p:grpSpPr bwMode="auto">
          <a:xfrm>
            <a:off x="3429000" y="3581400"/>
            <a:ext cx="2065338" cy="1211263"/>
            <a:chOff x="2160" y="2256"/>
            <a:chExt cx="1301" cy="763"/>
          </a:xfrm>
        </p:grpSpPr>
        <p:sp>
          <p:nvSpPr>
            <p:cNvPr id="155662" name="Text Box 14"/>
            <p:cNvSpPr txBox="1">
              <a:spLocks noChangeArrowheads="1"/>
            </p:cNvSpPr>
            <p:nvPr/>
          </p:nvSpPr>
          <p:spPr bwMode="auto">
            <a:xfrm>
              <a:off x="2160" y="2692"/>
              <a:ext cx="1301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  <a:latin typeface="Comic Sans MS" pitchFamily="66" charset="0"/>
                </a:rPr>
                <a:t>Sun’s Mass</a:t>
              </a:r>
            </a:p>
          </p:txBody>
        </p:sp>
        <p:sp>
          <p:nvSpPr>
            <p:cNvPr id="155663" name="Line 15"/>
            <p:cNvSpPr>
              <a:spLocks noChangeShapeType="1"/>
            </p:cNvSpPr>
            <p:nvPr/>
          </p:nvSpPr>
          <p:spPr bwMode="auto">
            <a:xfrm rot="9966015" flipH="1">
              <a:off x="3072" y="2256"/>
              <a:ext cx="288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55664" name="Text Box 16"/>
          <p:cNvSpPr txBox="1">
            <a:spLocks noChangeArrowheads="1"/>
          </p:cNvSpPr>
          <p:nvPr/>
        </p:nvSpPr>
        <p:spPr bwMode="auto">
          <a:xfrm>
            <a:off x="4403725" y="621347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55665" name="Picture 17" descr="latest_mdi_igr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505200"/>
            <a:ext cx="2620963" cy="2620963"/>
          </a:xfrm>
          <a:prstGeom prst="rect">
            <a:avLst/>
          </a:prstGeom>
          <a:noFill/>
        </p:spPr>
      </p:pic>
      <p:sp>
        <p:nvSpPr>
          <p:cNvPr id="155666" name="Text Box 18"/>
          <p:cNvSpPr txBox="1">
            <a:spLocks noChangeArrowheads="1"/>
          </p:cNvSpPr>
          <p:nvPr/>
        </p:nvSpPr>
        <p:spPr bwMode="auto">
          <a:xfrm>
            <a:off x="304800" y="5410200"/>
            <a:ext cx="8686800" cy="9461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800" b="1" u="sng"/>
              <a:t>M  =  </a:t>
            </a:r>
            <a:r>
              <a:rPr lang="en-US" sz="2800" b="1" u="sng">
                <a:latin typeface="Comic Sans MS" pitchFamily="66" charset="0"/>
              </a:rPr>
              <a:t>2 x 10</a:t>
            </a:r>
            <a:r>
              <a:rPr lang="en-US" sz="3200" b="1" u="sng" baseline="30000">
                <a:latin typeface="Comic Sans MS" pitchFamily="66" charset="0"/>
              </a:rPr>
              <a:t>30  </a:t>
            </a:r>
            <a:r>
              <a:rPr lang="en-US" sz="2800" b="1" u="sng">
                <a:latin typeface="Comic Sans MS" pitchFamily="66" charset="0"/>
              </a:rPr>
              <a:t>kg</a:t>
            </a:r>
            <a:r>
              <a:rPr lang="en-US" sz="2800" b="1">
                <a:latin typeface="Comic Sans MS" pitchFamily="66" charset="0"/>
              </a:rPr>
              <a:t>  </a:t>
            </a:r>
            <a:r>
              <a:rPr lang="en-US" sz="2800" b="1">
                <a:latin typeface="Comic Sans MS" pitchFamily="66" charset="0"/>
                <a:sym typeface="Symbol" pitchFamily="18" charset="2"/>
              </a:rPr>
              <a:t>  </a:t>
            </a:r>
            <a:r>
              <a:rPr lang="en-US" sz="2800" b="1">
                <a:solidFill>
                  <a:srgbClr val="00FFFF"/>
                </a:solidFill>
                <a:latin typeface="Comic Sans MS" pitchFamily="66" charset="0"/>
                <a:sym typeface="Symbol" pitchFamily="18" charset="2"/>
              </a:rPr>
              <a:t>330,000  Earth masses (!)</a:t>
            </a:r>
          </a:p>
          <a:p>
            <a:r>
              <a:rPr lang="en-US" sz="2800" b="1">
                <a:latin typeface="Comic Sans MS" pitchFamily="66" charset="0"/>
                <a:sym typeface="Symbol" pitchFamily="18" charset="2"/>
              </a:rPr>
              <a:t> </a:t>
            </a:r>
            <a:endParaRPr lang="en-US" sz="3200" b="1" baseline="300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66" grpId="0" animBg="1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685800" y="1828800"/>
            <a:ext cx="7856538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FFFF"/>
                </a:solidFill>
                <a:latin typeface="Comic Sans MS" pitchFamily="66" charset="0"/>
              </a:rPr>
              <a:t>CENTER OF MASS ORBITS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1026"/>
          <p:cNvGrpSpPr>
            <a:grpSpLocks/>
          </p:cNvGrpSpPr>
          <p:nvPr/>
        </p:nvGrpSpPr>
        <p:grpSpPr bwMode="auto">
          <a:xfrm>
            <a:off x="1219200" y="3048000"/>
            <a:ext cx="838200" cy="838200"/>
            <a:chOff x="1248" y="1680"/>
            <a:chExt cx="528" cy="528"/>
          </a:xfrm>
        </p:grpSpPr>
        <p:sp>
          <p:nvSpPr>
            <p:cNvPr id="128003" name="Oval 1027"/>
            <p:cNvSpPr>
              <a:spLocks noChangeArrowheads="1"/>
            </p:cNvSpPr>
            <p:nvPr/>
          </p:nvSpPr>
          <p:spPr bwMode="auto">
            <a:xfrm>
              <a:off x="1248" y="1680"/>
              <a:ext cx="528" cy="528"/>
            </a:xfrm>
            <a:prstGeom prst="ellipse">
              <a:avLst/>
            </a:prstGeom>
            <a:solidFill>
              <a:srgbClr val="C0C0C0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04" name="Text Box 1028"/>
            <p:cNvSpPr txBox="1">
              <a:spLocks noChangeArrowheads="1"/>
            </p:cNvSpPr>
            <p:nvPr/>
          </p:nvSpPr>
          <p:spPr bwMode="auto">
            <a:xfrm>
              <a:off x="1392" y="1776"/>
              <a:ext cx="228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n</a:t>
              </a:r>
            </a:p>
          </p:txBody>
        </p:sp>
      </p:grpSp>
      <p:sp>
        <p:nvSpPr>
          <p:cNvPr id="128005" name="Text Box 1029"/>
          <p:cNvSpPr txBox="1">
            <a:spLocks noChangeArrowheads="1"/>
          </p:cNvSpPr>
          <p:nvPr/>
        </p:nvSpPr>
        <p:spPr bwMode="auto">
          <a:xfrm>
            <a:off x="5943600" y="2514600"/>
            <a:ext cx="2463800" cy="1800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FF"/>
                </a:solidFill>
              </a:rPr>
              <a:t>Weak Force:</a:t>
            </a:r>
          </a:p>
          <a:p>
            <a:endParaRPr lang="en-US" sz="2800" b="1">
              <a:solidFill>
                <a:srgbClr val="FFFFFF"/>
              </a:solidFill>
            </a:endParaRPr>
          </a:p>
          <a:p>
            <a:r>
              <a:rPr lang="en-US" sz="2800" b="1" i="1">
                <a:solidFill>
                  <a:srgbClr val="EF9DDB"/>
                </a:solidFill>
                <a:latin typeface="Comic Sans MS" pitchFamily="66" charset="0"/>
              </a:rPr>
              <a:t>Decay of the</a:t>
            </a:r>
          </a:p>
          <a:p>
            <a:r>
              <a:rPr lang="en-US" sz="2800" b="1" i="1">
                <a:solidFill>
                  <a:srgbClr val="EF9DDB"/>
                </a:solidFill>
                <a:latin typeface="Comic Sans MS" pitchFamily="66" charset="0"/>
              </a:rPr>
              <a:t>Neutron </a:t>
            </a:r>
          </a:p>
        </p:txBody>
      </p:sp>
      <p:sp>
        <p:nvSpPr>
          <p:cNvPr id="128006" name="Text Box 1030"/>
          <p:cNvSpPr txBox="1">
            <a:spLocks noChangeArrowheads="1"/>
          </p:cNvSpPr>
          <p:nvPr/>
        </p:nvSpPr>
        <p:spPr bwMode="auto">
          <a:xfrm>
            <a:off x="1676400" y="6019800"/>
            <a:ext cx="1841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 sz="2800"/>
          </a:p>
        </p:txBody>
      </p:sp>
      <p:grpSp>
        <p:nvGrpSpPr>
          <p:cNvPr id="128007" name="Group 1031"/>
          <p:cNvGrpSpPr>
            <a:grpSpLocks/>
          </p:cNvGrpSpPr>
          <p:nvPr/>
        </p:nvGrpSpPr>
        <p:grpSpPr bwMode="auto">
          <a:xfrm>
            <a:off x="2286000" y="838200"/>
            <a:ext cx="2927350" cy="5014913"/>
            <a:chOff x="1440" y="528"/>
            <a:chExt cx="1844" cy="3159"/>
          </a:xfrm>
        </p:grpSpPr>
        <p:grpSp>
          <p:nvGrpSpPr>
            <p:cNvPr id="128008" name="Group 1032"/>
            <p:cNvGrpSpPr>
              <a:grpSpLocks/>
            </p:cNvGrpSpPr>
            <p:nvPr/>
          </p:nvGrpSpPr>
          <p:grpSpPr bwMode="auto">
            <a:xfrm>
              <a:off x="1440" y="960"/>
              <a:ext cx="1632" cy="2304"/>
              <a:chOff x="1440" y="960"/>
              <a:chExt cx="1632" cy="2304"/>
            </a:xfrm>
          </p:grpSpPr>
          <p:grpSp>
            <p:nvGrpSpPr>
              <p:cNvPr id="128009" name="Group 1033"/>
              <p:cNvGrpSpPr>
                <a:grpSpLocks/>
              </p:cNvGrpSpPr>
              <p:nvPr/>
            </p:nvGrpSpPr>
            <p:grpSpPr bwMode="auto">
              <a:xfrm>
                <a:off x="2448" y="960"/>
                <a:ext cx="528" cy="528"/>
                <a:chOff x="1392" y="1104"/>
                <a:chExt cx="528" cy="528"/>
              </a:xfrm>
            </p:grpSpPr>
            <p:sp>
              <p:nvSpPr>
                <p:cNvPr id="128010" name="Oval 1034"/>
                <p:cNvSpPr>
                  <a:spLocks noChangeArrowheads="1"/>
                </p:cNvSpPr>
                <p:nvPr/>
              </p:nvSpPr>
              <p:spPr bwMode="auto">
                <a:xfrm>
                  <a:off x="1392" y="1104"/>
                  <a:ext cx="528" cy="52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011" name="Text Box 1035"/>
                <p:cNvSpPr txBox="1">
                  <a:spLocks noChangeArrowheads="1"/>
                </p:cNvSpPr>
                <p:nvPr/>
              </p:nvSpPr>
              <p:spPr bwMode="auto">
                <a:xfrm>
                  <a:off x="1488" y="1104"/>
                  <a:ext cx="372" cy="44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4000" b="1">
                      <a:solidFill>
                        <a:schemeClr val="bg1"/>
                      </a:solidFill>
                      <a:latin typeface="Symbol" pitchFamily="18" charset="2"/>
                    </a:rPr>
                    <a:t>+ </a:t>
                  </a:r>
                </a:p>
              </p:txBody>
            </p:sp>
          </p:grpSp>
          <p:grpSp>
            <p:nvGrpSpPr>
              <p:cNvPr id="128012" name="Group 1036"/>
              <p:cNvGrpSpPr>
                <a:grpSpLocks/>
              </p:cNvGrpSpPr>
              <p:nvPr/>
            </p:nvGrpSpPr>
            <p:grpSpPr bwMode="auto">
              <a:xfrm>
                <a:off x="2544" y="2736"/>
                <a:ext cx="528" cy="528"/>
                <a:chOff x="3648" y="1056"/>
                <a:chExt cx="528" cy="528"/>
              </a:xfrm>
            </p:grpSpPr>
            <p:sp>
              <p:nvSpPr>
                <p:cNvPr id="128013" name="Oval 1037"/>
                <p:cNvSpPr>
                  <a:spLocks noChangeArrowheads="1"/>
                </p:cNvSpPr>
                <p:nvPr/>
              </p:nvSpPr>
              <p:spPr bwMode="auto">
                <a:xfrm>
                  <a:off x="3648" y="1056"/>
                  <a:ext cx="528" cy="528"/>
                </a:xfrm>
                <a:prstGeom prst="ellipse">
                  <a:avLst/>
                </a:prstGeom>
                <a:solidFill>
                  <a:srgbClr val="CCFF99"/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014" name="Line 1038"/>
                <p:cNvSpPr>
                  <a:spLocks noChangeShapeType="1"/>
                </p:cNvSpPr>
                <p:nvPr/>
              </p:nvSpPr>
              <p:spPr bwMode="auto">
                <a:xfrm>
                  <a:off x="3840" y="1344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28015" name="AutoShape 1039"/>
              <p:cNvSpPr>
                <a:spLocks noChangeArrowheads="1"/>
              </p:cNvSpPr>
              <p:nvPr/>
            </p:nvSpPr>
            <p:spPr bwMode="auto">
              <a:xfrm rot="-1644315">
                <a:off x="1440" y="1584"/>
                <a:ext cx="816" cy="192"/>
              </a:xfrm>
              <a:prstGeom prst="rightArrow">
                <a:avLst>
                  <a:gd name="adj1" fmla="val 49306"/>
                  <a:gd name="adj2" fmla="val 85944"/>
                </a:avLst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16" name="AutoShape 1040"/>
              <p:cNvSpPr>
                <a:spLocks noChangeArrowheads="1"/>
              </p:cNvSpPr>
              <p:nvPr/>
            </p:nvSpPr>
            <p:spPr bwMode="auto">
              <a:xfrm rot="1837050">
                <a:off x="1440" y="2544"/>
                <a:ext cx="816" cy="192"/>
              </a:xfrm>
              <a:prstGeom prst="rightArrow">
                <a:avLst>
                  <a:gd name="adj1" fmla="val 49306"/>
                  <a:gd name="adj2" fmla="val 85944"/>
                </a:avLst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8017" name="Group 1041"/>
            <p:cNvGrpSpPr>
              <a:grpSpLocks/>
            </p:cNvGrpSpPr>
            <p:nvPr/>
          </p:nvGrpSpPr>
          <p:grpSpPr bwMode="auto">
            <a:xfrm>
              <a:off x="2400" y="528"/>
              <a:ext cx="884" cy="3159"/>
              <a:chOff x="2400" y="528"/>
              <a:chExt cx="884" cy="3159"/>
            </a:xfrm>
          </p:grpSpPr>
          <p:sp>
            <p:nvSpPr>
              <p:cNvPr id="128018" name="Text Box 1042"/>
              <p:cNvSpPr txBox="1">
                <a:spLocks noChangeArrowheads="1"/>
              </p:cNvSpPr>
              <p:nvPr/>
            </p:nvSpPr>
            <p:spPr bwMode="auto">
              <a:xfrm>
                <a:off x="2400" y="528"/>
                <a:ext cx="701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proton</a:t>
                </a:r>
              </a:p>
            </p:txBody>
          </p:sp>
          <p:sp>
            <p:nvSpPr>
              <p:cNvPr id="128019" name="Text Box 1043"/>
              <p:cNvSpPr txBox="1">
                <a:spLocks noChangeArrowheads="1"/>
              </p:cNvSpPr>
              <p:nvPr/>
            </p:nvSpPr>
            <p:spPr bwMode="auto">
              <a:xfrm>
                <a:off x="2448" y="3360"/>
                <a:ext cx="836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electron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8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8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8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5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517525" y="447675"/>
            <a:ext cx="6745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/>
              <a:t>Finally (at last </a:t>
            </a:r>
            <a:r>
              <a:rPr lang="en-US" sz="2800" b="1" u="sng">
                <a:sym typeface="Wingdings" pitchFamily="2" charset="2"/>
              </a:rPr>
              <a:t>) . . . </a:t>
            </a:r>
            <a:r>
              <a:rPr lang="en-US" sz="2800" b="1" i="1" u="sng">
                <a:sym typeface="Wingdings" pitchFamily="2" charset="2"/>
              </a:rPr>
              <a:t>the true story of orbits</a:t>
            </a:r>
            <a:endParaRPr lang="en-US" sz="2800" b="1" i="1" u="sng"/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2057400" y="1143000"/>
            <a:ext cx="4048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We left something out . . .</a:t>
            </a:r>
          </a:p>
        </p:txBody>
      </p:sp>
      <p:sp>
        <p:nvSpPr>
          <p:cNvPr id="96260" name="Line 4"/>
          <p:cNvSpPr>
            <a:spLocks noChangeShapeType="1"/>
          </p:cNvSpPr>
          <p:nvPr/>
        </p:nvSpPr>
        <p:spPr bwMode="auto">
          <a:xfrm>
            <a:off x="1676400" y="1447800"/>
            <a:ext cx="381000" cy="0"/>
          </a:xfrm>
          <a:prstGeom prst="line">
            <a:avLst/>
          </a:prstGeom>
          <a:noFill/>
          <a:ln w="5715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61" name="Oval 5"/>
          <p:cNvSpPr>
            <a:spLocks noChangeArrowheads="1"/>
          </p:cNvSpPr>
          <p:nvPr/>
        </p:nvSpPr>
        <p:spPr bwMode="auto">
          <a:xfrm>
            <a:off x="1676400" y="2362200"/>
            <a:ext cx="838200" cy="8382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62" name="Oval 6"/>
          <p:cNvSpPr>
            <a:spLocks noChangeArrowheads="1"/>
          </p:cNvSpPr>
          <p:nvPr/>
        </p:nvSpPr>
        <p:spPr bwMode="auto">
          <a:xfrm>
            <a:off x="6553200" y="2743200"/>
            <a:ext cx="152400" cy="1524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1752600" y="3352800"/>
            <a:ext cx="693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Sun</a:t>
            </a: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6096000" y="2971800"/>
            <a:ext cx="1012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Planet</a:t>
            </a:r>
          </a:p>
        </p:txBody>
      </p:sp>
      <p:sp>
        <p:nvSpPr>
          <p:cNvPr id="96265" name="Line 9"/>
          <p:cNvSpPr>
            <a:spLocks noChangeShapeType="1"/>
          </p:cNvSpPr>
          <p:nvPr/>
        </p:nvSpPr>
        <p:spPr bwMode="auto">
          <a:xfrm>
            <a:off x="2133600" y="27432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66" name="Line 10"/>
          <p:cNvSpPr>
            <a:spLocks noChangeShapeType="1"/>
          </p:cNvSpPr>
          <p:nvPr/>
        </p:nvSpPr>
        <p:spPr bwMode="auto">
          <a:xfrm>
            <a:off x="5867400" y="28194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1143000" y="4343400"/>
            <a:ext cx="66738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Sun pulls on planet . . . planet pulls on sun </a:t>
            </a:r>
          </a:p>
          <a:p>
            <a:r>
              <a:rPr lang="en-US" sz="2800" b="1">
                <a:sym typeface="Symbol" pitchFamily="18" charset="2"/>
              </a:rPr>
              <a:t>	 </a:t>
            </a:r>
            <a:r>
              <a:rPr lang="en-US" sz="2800" b="1" u="sng">
                <a:solidFill>
                  <a:srgbClr val="0099FF"/>
                </a:solidFill>
                <a:sym typeface="Symbol" pitchFamily="18" charset="2"/>
              </a:rPr>
              <a:t>Sun moves a little, too!</a:t>
            </a:r>
            <a:endParaRPr lang="en-US" sz="2800" b="1" u="sng">
              <a:solidFill>
                <a:srgbClr val="0099FF"/>
              </a:solidFill>
            </a:endParaRPr>
          </a:p>
        </p:txBody>
      </p:sp>
      <p:sp>
        <p:nvSpPr>
          <p:cNvPr id="96268" name="Text Box 12"/>
          <p:cNvSpPr txBox="1">
            <a:spLocks noChangeArrowheads="1"/>
          </p:cNvSpPr>
          <p:nvPr/>
        </p:nvSpPr>
        <p:spPr bwMode="auto">
          <a:xfrm rot="1481619">
            <a:off x="6249988" y="1427163"/>
            <a:ext cx="1152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tx2"/>
                </a:solidFill>
              </a:rPr>
              <a:t>Yikes!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6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6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6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 autoUpdateAnimBg="0"/>
      <p:bldP spid="96260" grpId="0" animBg="1"/>
      <p:bldP spid="96261" grpId="0" animBg="1"/>
      <p:bldP spid="96262" grpId="0" animBg="1"/>
      <p:bldP spid="96263" grpId="0" build="p" autoUpdateAnimBg="0"/>
      <p:bldP spid="96264" grpId="0" build="p" autoUpdateAnimBg="0"/>
      <p:bldP spid="96265" grpId="0" animBg="1"/>
      <p:bldP spid="96266" grpId="0" animBg="1"/>
      <p:bldP spid="96267" grpId="0" build="p" autoUpdateAnimBg="0"/>
      <p:bldP spid="96268" grpId="0" build="p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974725" y="752475"/>
            <a:ext cx="293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i="1" u="sng">
                <a:solidFill>
                  <a:srgbClr val="FFFF00"/>
                </a:solidFill>
              </a:rPr>
              <a:t>Exaggerated</a:t>
            </a:r>
            <a:r>
              <a:rPr lang="en-US" sz="2800" b="1" u="sng">
                <a:solidFill>
                  <a:srgbClr val="FFFF00"/>
                </a:solidFill>
              </a:rPr>
              <a:t> view</a:t>
            </a:r>
            <a:r>
              <a:rPr lang="en-US" sz="2800" b="1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97283" name="Oval 3"/>
          <p:cNvSpPr>
            <a:spLocks noChangeArrowheads="1"/>
          </p:cNvSpPr>
          <p:nvPr/>
        </p:nvSpPr>
        <p:spPr bwMode="auto">
          <a:xfrm>
            <a:off x="3200400" y="1371600"/>
            <a:ext cx="5181600" cy="4876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284" name="Oval 4"/>
          <p:cNvSpPr>
            <a:spLocks noChangeArrowheads="1"/>
          </p:cNvSpPr>
          <p:nvPr/>
        </p:nvSpPr>
        <p:spPr bwMode="auto">
          <a:xfrm>
            <a:off x="5105400" y="3048000"/>
            <a:ext cx="1447800" cy="14478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285" name="Line 5"/>
          <p:cNvSpPr>
            <a:spLocks noChangeShapeType="1"/>
          </p:cNvSpPr>
          <p:nvPr/>
        </p:nvSpPr>
        <p:spPr bwMode="auto">
          <a:xfrm>
            <a:off x="3505200" y="2133600"/>
            <a:ext cx="76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286" name="Line 6"/>
          <p:cNvSpPr>
            <a:spLocks noChangeShapeType="1"/>
          </p:cNvSpPr>
          <p:nvPr/>
        </p:nvSpPr>
        <p:spPr bwMode="auto">
          <a:xfrm flipV="1">
            <a:off x="3581400" y="2438400"/>
            <a:ext cx="3810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287" name="Oval 7"/>
          <p:cNvSpPr>
            <a:spLocks noChangeArrowheads="1"/>
          </p:cNvSpPr>
          <p:nvPr/>
        </p:nvSpPr>
        <p:spPr bwMode="auto">
          <a:xfrm>
            <a:off x="6400800" y="3505200"/>
            <a:ext cx="228600" cy="228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288" name="Oval 8"/>
          <p:cNvSpPr>
            <a:spLocks noChangeArrowheads="1"/>
          </p:cNvSpPr>
          <p:nvPr/>
        </p:nvSpPr>
        <p:spPr bwMode="auto">
          <a:xfrm>
            <a:off x="3200400" y="4343400"/>
            <a:ext cx="152400" cy="1524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 flipH="1">
            <a:off x="3352800" y="3657600"/>
            <a:ext cx="3124200" cy="762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5638800" y="3581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X</a:t>
            </a:r>
          </a:p>
        </p:txBody>
      </p:sp>
      <p:sp>
        <p:nvSpPr>
          <p:cNvPr id="97291" name="Line 11"/>
          <p:cNvSpPr>
            <a:spLocks noChangeShapeType="1"/>
          </p:cNvSpPr>
          <p:nvPr/>
        </p:nvSpPr>
        <p:spPr bwMode="auto">
          <a:xfrm flipV="1">
            <a:off x="5943600" y="2971800"/>
            <a:ext cx="228600" cy="762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292" name="Line 12"/>
          <p:cNvSpPr>
            <a:spLocks noChangeShapeType="1"/>
          </p:cNvSpPr>
          <p:nvPr/>
        </p:nvSpPr>
        <p:spPr bwMode="auto">
          <a:xfrm>
            <a:off x="5943600" y="3048000"/>
            <a:ext cx="152400" cy="1524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293" name="Text Box 13"/>
          <p:cNvSpPr txBox="1">
            <a:spLocks noChangeArrowheads="1"/>
          </p:cNvSpPr>
          <p:nvPr/>
        </p:nvSpPr>
        <p:spPr bwMode="auto">
          <a:xfrm>
            <a:off x="6765925" y="33940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S</a:t>
            </a:r>
          </a:p>
        </p:txBody>
      </p:sp>
      <p:sp>
        <p:nvSpPr>
          <p:cNvPr id="97294" name="Text Box 14"/>
          <p:cNvSpPr txBox="1">
            <a:spLocks noChangeArrowheads="1"/>
          </p:cNvSpPr>
          <p:nvPr/>
        </p:nvSpPr>
        <p:spPr bwMode="auto">
          <a:xfrm>
            <a:off x="2743200" y="4267200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</a:t>
            </a:r>
          </a:p>
        </p:txBody>
      </p:sp>
      <p:sp>
        <p:nvSpPr>
          <p:cNvPr id="97295" name="Text Box 15"/>
          <p:cNvSpPr txBox="1">
            <a:spLocks noChangeArrowheads="1"/>
          </p:cNvSpPr>
          <p:nvPr/>
        </p:nvSpPr>
        <p:spPr bwMode="auto">
          <a:xfrm>
            <a:off x="381000" y="2971800"/>
            <a:ext cx="21542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X = center of</a:t>
            </a:r>
          </a:p>
          <a:p>
            <a:pPr algn="ctr"/>
            <a:r>
              <a:rPr lang="en-US" sz="2800" b="1"/>
              <a:t>both orbits</a:t>
            </a:r>
          </a:p>
        </p:txBody>
      </p:sp>
      <p:sp>
        <p:nvSpPr>
          <p:cNvPr id="97296" name="Text Box 16"/>
          <p:cNvSpPr txBox="1">
            <a:spLocks noChangeArrowheads="1"/>
          </p:cNvSpPr>
          <p:nvPr/>
        </p:nvSpPr>
        <p:spPr bwMode="auto">
          <a:xfrm>
            <a:off x="5791200" y="685800"/>
            <a:ext cx="246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/>
              <a:t>Circular</a:t>
            </a:r>
            <a:r>
              <a:rPr lang="en-US" sz="2800" b="1"/>
              <a:t> orbits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7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5" grpId="0" build="p" autoUpdateAnimBg="0"/>
      <p:bldP spid="97296" grpId="0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898525" y="676275"/>
            <a:ext cx="4929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/>
              <a:t>Consider Jupiter &amp; the Sun . . .</a:t>
            </a:r>
          </a:p>
        </p:txBody>
      </p:sp>
      <p:sp>
        <p:nvSpPr>
          <p:cNvPr id="98307" name="Oval 3"/>
          <p:cNvSpPr>
            <a:spLocks noChangeArrowheads="1"/>
          </p:cNvSpPr>
          <p:nvPr/>
        </p:nvSpPr>
        <p:spPr bwMode="auto">
          <a:xfrm>
            <a:off x="1447800" y="2286000"/>
            <a:ext cx="762000" cy="762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08" name="Oval 4"/>
          <p:cNvSpPr>
            <a:spLocks noChangeArrowheads="1"/>
          </p:cNvSpPr>
          <p:nvPr/>
        </p:nvSpPr>
        <p:spPr bwMode="auto">
          <a:xfrm>
            <a:off x="7391400" y="2590800"/>
            <a:ext cx="152400" cy="1524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09" name="Line 5"/>
          <p:cNvSpPr>
            <a:spLocks noChangeShapeType="1"/>
          </p:cNvSpPr>
          <p:nvPr/>
        </p:nvSpPr>
        <p:spPr bwMode="auto">
          <a:xfrm>
            <a:off x="1752600" y="2667000"/>
            <a:ext cx="5715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3581400" y="2438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X</a:t>
            </a:r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5105400" y="312420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5.2 AU</a:t>
            </a: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2057400" y="3124200"/>
            <a:ext cx="153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0.0052 AU</a:t>
            </a: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2438400" y="4724400"/>
            <a:ext cx="3976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99FF"/>
                </a:solidFill>
                <a:sym typeface="Symbol" pitchFamily="18" charset="2"/>
              </a:rPr>
              <a:t> Sun’s motion is </a:t>
            </a:r>
            <a:r>
              <a:rPr lang="en-US" sz="2800" b="1" u="sng">
                <a:solidFill>
                  <a:srgbClr val="FFFF00"/>
                </a:solidFill>
                <a:sym typeface="Symbol" pitchFamily="18" charset="2"/>
              </a:rPr>
              <a:t>small</a:t>
            </a:r>
            <a:r>
              <a:rPr lang="en-US" sz="2800" b="1">
                <a:solidFill>
                  <a:srgbClr val="0099FF"/>
                </a:solidFill>
                <a:sym typeface="Symbol" pitchFamily="18" charset="2"/>
              </a:rPr>
              <a:t>!</a:t>
            </a:r>
            <a:endParaRPr lang="en-US" sz="2800" b="1">
              <a:solidFill>
                <a:srgbClr val="0099FF"/>
              </a:solidFill>
            </a:endParaRPr>
          </a:p>
        </p:txBody>
      </p:sp>
      <p:sp>
        <p:nvSpPr>
          <p:cNvPr id="98314" name="Line 10"/>
          <p:cNvSpPr>
            <a:spLocks noChangeShapeType="1"/>
          </p:cNvSpPr>
          <p:nvPr/>
        </p:nvSpPr>
        <p:spPr bwMode="auto">
          <a:xfrm>
            <a:off x="6172200" y="3352800"/>
            <a:ext cx="12192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 flipH="1">
            <a:off x="3886200" y="3352800"/>
            <a:ext cx="12192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16" name="Line 12"/>
          <p:cNvSpPr>
            <a:spLocks noChangeShapeType="1"/>
          </p:cNvSpPr>
          <p:nvPr/>
        </p:nvSpPr>
        <p:spPr bwMode="auto">
          <a:xfrm>
            <a:off x="3505200" y="3352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17" name="Line 13"/>
          <p:cNvSpPr>
            <a:spLocks noChangeShapeType="1"/>
          </p:cNvSpPr>
          <p:nvPr/>
        </p:nvSpPr>
        <p:spPr bwMode="auto">
          <a:xfrm flipH="1">
            <a:off x="1828800" y="3352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98318" name="Object 1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98318" name="Equation" r:id="rId3" imgW="114120" imgH="215640" progId="Equation.3">
              <p:embed/>
            </p:oleObj>
          </a:graphicData>
        </a:graphic>
      </p:graphicFrame>
      <p:sp>
        <p:nvSpPr>
          <p:cNvPr id="98319" name="Line 15"/>
          <p:cNvSpPr>
            <a:spLocks noChangeShapeType="1"/>
          </p:cNvSpPr>
          <p:nvPr/>
        </p:nvSpPr>
        <p:spPr bwMode="auto">
          <a:xfrm flipH="1">
            <a:off x="3886200" y="2133600"/>
            <a:ext cx="685800" cy="381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4708525" y="1819275"/>
            <a:ext cx="2493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CFF66"/>
                </a:solidFill>
              </a:rPr>
              <a:t>Center of Mass</a:t>
            </a:r>
          </a:p>
        </p:txBody>
      </p:sp>
      <p:sp>
        <p:nvSpPr>
          <p:cNvPr id="98321" name="Text Box 17"/>
          <p:cNvSpPr txBox="1">
            <a:spLocks noChangeArrowheads="1"/>
          </p:cNvSpPr>
          <p:nvPr/>
        </p:nvSpPr>
        <p:spPr bwMode="auto">
          <a:xfrm>
            <a:off x="6975475" y="5486400"/>
            <a:ext cx="18589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i="1">
                <a:solidFill>
                  <a:srgbClr val="CC3300"/>
                </a:solidFill>
              </a:rPr>
              <a:t>Gravitational</a:t>
            </a:r>
          </a:p>
          <a:p>
            <a:pPr algn="ctr"/>
            <a:r>
              <a:rPr lang="en-US" b="1" i="1">
                <a:solidFill>
                  <a:srgbClr val="CC3300"/>
                </a:solidFill>
              </a:rPr>
              <a:t>Orbits </a:t>
            </a:r>
          </a:p>
          <a:p>
            <a:pPr algn="ctr"/>
            <a:r>
              <a:rPr lang="en-US" b="1" i="1">
                <a:solidFill>
                  <a:srgbClr val="CC3300"/>
                </a:solidFill>
              </a:rPr>
              <a:t>Animation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8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8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8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1" grpId="0" build="p" autoUpdateAnimBg="0"/>
      <p:bldP spid="98312" grpId="0" build="p" autoUpdateAnimBg="0"/>
      <p:bldP spid="98313" grpId="0" build="p" autoUpdateAnimBg="0"/>
      <p:bldP spid="98319" grpId="0" animBg="1"/>
      <p:bldP spid="98320" grpId="0" build="p" autoUpdateAnimBg="0"/>
      <p:bldP spid="98321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914400" y="685800"/>
            <a:ext cx="2555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CCFF66"/>
                </a:solidFill>
              </a:rPr>
              <a:t>Earth &amp; Moon:</a:t>
            </a:r>
          </a:p>
        </p:txBody>
      </p:sp>
      <p:sp>
        <p:nvSpPr>
          <p:cNvPr id="99331" name="Oval 3"/>
          <p:cNvSpPr>
            <a:spLocks noChangeArrowheads="1"/>
          </p:cNvSpPr>
          <p:nvPr/>
        </p:nvSpPr>
        <p:spPr bwMode="auto">
          <a:xfrm>
            <a:off x="1066800" y="1676400"/>
            <a:ext cx="914400" cy="914400"/>
          </a:xfrm>
          <a:prstGeom prst="ellipse">
            <a:avLst/>
          </a:prstGeom>
          <a:solidFill>
            <a:schemeClr val="accent2"/>
          </a:solidFill>
          <a:ln w="38100">
            <a:solidFill>
              <a:srgbClr val="33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32" name="Oval 4"/>
          <p:cNvSpPr>
            <a:spLocks noChangeArrowheads="1"/>
          </p:cNvSpPr>
          <p:nvPr/>
        </p:nvSpPr>
        <p:spPr bwMode="auto">
          <a:xfrm>
            <a:off x="7010400" y="1905000"/>
            <a:ext cx="381000" cy="3810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33" name="Line 5"/>
          <p:cNvSpPr>
            <a:spLocks noChangeShapeType="1"/>
          </p:cNvSpPr>
          <p:nvPr/>
        </p:nvSpPr>
        <p:spPr bwMode="auto">
          <a:xfrm>
            <a:off x="1524000" y="2133600"/>
            <a:ext cx="5791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2651125" y="18700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X</a:t>
            </a:r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1524000" y="2667000"/>
            <a:ext cx="1208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2900 mi</a:t>
            </a: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4495800" y="2667000"/>
            <a:ext cx="158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235,500 mi</a:t>
            </a:r>
          </a:p>
        </p:txBody>
      </p:sp>
      <p:sp>
        <p:nvSpPr>
          <p:cNvPr id="99337" name="Line 9"/>
          <p:cNvSpPr>
            <a:spLocks noChangeShapeType="1"/>
          </p:cNvSpPr>
          <p:nvPr/>
        </p:nvSpPr>
        <p:spPr bwMode="auto">
          <a:xfrm>
            <a:off x="6096000" y="2895600"/>
            <a:ext cx="10668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338" name="Line 10"/>
          <p:cNvSpPr>
            <a:spLocks noChangeShapeType="1"/>
          </p:cNvSpPr>
          <p:nvPr/>
        </p:nvSpPr>
        <p:spPr bwMode="auto">
          <a:xfrm flipH="1">
            <a:off x="2971800" y="2895600"/>
            <a:ext cx="15240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339" name="Line 11"/>
          <p:cNvSpPr>
            <a:spLocks noChangeShapeType="1"/>
          </p:cNvSpPr>
          <p:nvPr/>
        </p:nvSpPr>
        <p:spPr bwMode="auto">
          <a:xfrm>
            <a:off x="2667000" y="28956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340" name="Line 12"/>
          <p:cNvSpPr>
            <a:spLocks noChangeShapeType="1"/>
          </p:cNvSpPr>
          <p:nvPr/>
        </p:nvSpPr>
        <p:spPr bwMode="auto">
          <a:xfrm flipH="1">
            <a:off x="1371600" y="2895600"/>
            <a:ext cx="7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2362200" y="3505200"/>
            <a:ext cx="4083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</a:rPr>
              <a:t>2900 mi &lt; Earth’s radius!</a:t>
            </a:r>
          </a:p>
        </p:txBody>
      </p:sp>
      <p:sp>
        <p:nvSpPr>
          <p:cNvPr id="99342" name="Text Box 14"/>
          <p:cNvSpPr txBox="1">
            <a:spLocks noChangeArrowheads="1"/>
          </p:cNvSpPr>
          <p:nvPr/>
        </p:nvSpPr>
        <p:spPr bwMode="auto">
          <a:xfrm>
            <a:off x="5943600" y="4876800"/>
            <a:ext cx="19431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CC3300"/>
                </a:solidFill>
              </a:rPr>
              <a:t>Gravitational</a:t>
            </a:r>
          </a:p>
          <a:p>
            <a:pPr algn="ctr"/>
            <a:r>
              <a:rPr lang="en-US" b="1">
                <a:solidFill>
                  <a:srgbClr val="CC3300"/>
                </a:solidFill>
              </a:rPr>
              <a:t>Orbits </a:t>
            </a:r>
          </a:p>
          <a:p>
            <a:pPr algn="ctr"/>
            <a:r>
              <a:rPr lang="en-US" b="1">
                <a:solidFill>
                  <a:srgbClr val="CC3300"/>
                </a:solidFill>
              </a:rPr>
              <a:t>Animation</a:t>
            </a:r>
          </a:p>
        </p:txBody>
      </p:sp>
      <p:sp>
        <p:nvSpPr>
          <p:cNvPr id="99343" name="AutoShape 15"/>
          <p:cNvSpPr>
            <a:spLocks noChangeArrowheads="1"/>
          </p:cNvSpPr>
          <p:nvPr/>
        </p:nvSpPr>
        <p:spPr bwMode="auto">
          <a:xfrm>
            <a:off x="5638800" y="4572000"/>
            <a:ext cx="2667000" cy="1752600"/>
          </a:xfrm>
          <a:prstGeom prst="doubleWave">
            <a:avLst>
              <a:gd name="adj1" fmla="val 6500"/>
              <a:gd name="adj2" fmla="val 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9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9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9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5" grpId="0" build="p" autoUpdateAnimBg="0"/>
      <p:bldP spid="99336" grpId="0" build="p" autoUpdateAnimBg="0"/>
      <p:bldP spid="99341" grpId="0" build="p" autoUpdateAnimBg="0"/>
      <p:bldP spid="99342" grpId="0" autoUpdateAnimBg="0"/>
      <p:bldP spid="9934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593725" y="295275"/>
            <a:ext cx="3443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/>
              <a:t>Discovery of Neptune</a:t>
            </a:r>
          </a:p>
        </p:txBody>
      </p:sp>
      <p:pic>
        <p:nvPicPr>
          <p:cNvPr id="156675" name="Picture 3" descr="neptu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914400"/>
            <a:ext cx="5916613" cy="43259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762000" y="4648200"/>
            <a:ext cx="5822950" cy="1373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</a:rPr>
              <a:t>1846:  Presence of Neptune predicted</a:t>
            </a:r>
          </a:p>
          <a:p>
            <a:r>
              <a:rPr lang="en-US" sz="2800" b="1">
                <a:solidFill>
                  <a:srgbClr val="FFFF00"/>
                </a:solidFill>
              </a:rPr>
              <a:t>from irregularities in Uranus’ orbit.</a:t>
            </a:r>
          </a:p>
          <a:p>
            <a:r>
              <a:rPr lang="en-US" sz="2800" b="1">
                <a:solidFill>
                  <a:srgbClr val="FF0000"/>
                </a:solidFill>
              </a:rPr>
              <a:t>(</a:t>
            </a:r>
            <a:r>
              <a:rPr lang="en-US" sz="2800" b="1">
                <a:solidFill>
                  <a:srgbClr val="00FF00"/>
                </a:solidFill>
              </a:rPr>
              <a:t>J. C. Adams &amp; U. J. J. Leverrier</a:t>
            </a:r>
            <a:r>
              <a:rPr lang="en-US" sz="2800" b="1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6" grpId="0" animBg="1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Oval 2"/>
          <p:cNvSpPr>
            <a:spLocks noChangeArrowheads="1"/>
          </p:cNvSpPr>
          <p:nvPr/>
        </p:nvSpPr>
        <p:spPr bwMode="auto">
          <a:xfrm>
            <a:off x="838200" y="228600"/>
            <a:ext cx="6477000" cy="6324600"/>
          </a:xfrm>
          <a:prstGeom prst="ellips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699" name="Oval 3"/>
          <p:cNvSpPr>
            <a:spLocks noChangeArrowheads="1"/>
          </p:cNvSpPr>
          <p:nvPr/>
        </p:nvSpPr>
        <p:spPr bwMode="auto">
          <a:xfrm>
            <a:off x="2057400" y="1524000"/>
            <a:ext cx="4038600" cy="3886200"/>
          </a:xfrm>
          <a:prstGeom prst="ellips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00" name="Oval 4"/>
          <p:cNvSpPr>
            <a:spLocks noChangeArrowheads="1"/>
          </p:cNvSpPr>
          <p:nvPr/>
        </p:nvSpPr>
        <p:spPr bwMode="auto">
          <a:xfrm>
            <a:off x="3886200" y="3200400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4572000" y="1752600"/>
            <a:ext cx="1311275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hlink"/>
                </a:solidFill>
              </a:rPr>
              <a:t>Uranus</a:t>
            </a: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1219200" y="838200"/>
            <a:ext cx="1470025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FF00"/>
                </a:solidFill>
              </a:rPr>
              <a:t>Neptune</a:t>
            </a:r>
          </a:p>
        </p:txBody>
      </p:sp>
      <p:grpSp>
        <p:nvGrpSpPr>
          <p:cNvPr id="157703" name="Group 7"/>
          <p:cNvGrpSpPr>
            <a:grpSpLocks/>
          </p:cNvGrpSpPr>
          <p:nvPr/>
        </p:nvGrpSpPr>
        <p:grpSpPr bwMode="auto">
          <a:xfrm>
            <a:off x="838200" y="1981200"/>
            <a:ext cx="3327400" cy="762000"/>
            <a:chOff x="528" y="1248"/>
            <a:chExt cx="2096" cy="480"/>
          </a:xfrm>
        </p:grpSpPr>
        <p:sp>
          <p:nvSpPr>
            <p:cNvPr id="157704" name="Oval 8"/>
            <p:cNvSpPr>
              <a:spLocks noChangeArrowheads="1"/>
            </p:cNvSpPr>
            <p:nvPr/>
          </p:nvSpPr>
          <p:spPr bwMode="auto">
            <a:xfrm>
              <a:off x="528" y="1584"/>
              <a:ext cx="144" cy="14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05" name="Oval 9"/>
            <p:cNvSpPr>
              <a:spLocks noChangeArrowheads="1"/>
            </p:cNvSpPr>
            <p:nvPr/>
          </p:nvSpPr>
          <p:spPr bwMode="auto">
            <a:xfrm>
              <a:off x="1488" y="1344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06" name="Line 10"/>
            <p:cNvSpPr>
              <a:spLocks noChangeShapeType="1"/>
            </p:cNvSpPr>
            <p:nvPr/>
          </p:nvSpPr>
          <p:spPr bwMode="auto">
            <a:xfrm rot="21473750" flipH="1">
              <a:off x="1008" y="1440"/>
              <a:ext cx="48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707" name="Text Box 11"/>
            <p:cNvSpPr txBox="1">
              <a:spLocks noChangeArrowheads="1"/>
            </p:cNvSpPr>
            <p:nvPr/>
          </p:nvSpPr>
          <p:spPr bwMode="auto">
            <a:xfrm>
              <a:off x="1680" y="1248"/>
              <a:ext cx="9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</a:rPr>
                <a:t>Speeds up</a:t>
              </a:r>
            </a:p>
          </p:txBody>
        </p:sp>
      </p:grpSp>
      <p:grpSp>
        <p:nvGrpSpPr>
          <p:cNvPr id="157708" name="Group 12"/>
          <p:cNvGrpSpPr>
            <a:grpSpLocks/>
          </p:cNvGrpSpPr>
          <p:nvPr/>
        </p:nvGrpSpPr>
        <p:grpSpPr bwMode="auto">
          <a:xfrm>
            <a:off x="838200" y="4114800"/>
            <a:ext cx="3548063" cy="609600"/>
            <a:chOff x="528" y="2592"/>
            <a:chExt cx="2235" cy="384"/>
          </a:xfrm>
        </p:grpSpPr>
        <p:sp>
          <p:nvSpPr>
            <p:cNvPr id="157709" name="Oval 13"/>
            <p:cNvSpPr>
              <a:spLocks noChangeArrowheads="1"/>
            </p:cNvSpPr>
            <p:nvPr/>
          </p:nvSpPr>
          <p:spPr bwMode="auto">
            <a:xfrm>
              <a:off x="528" y="2592"/>
              <a:ext cx="144" cy="14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10" name="Oval 14"/>
            <p:cNvSpPr>
              <a:spLocks noChangeArrowheads="1"/>
            </p:cNvSpPr>
            <p:nvPr/>
          </p:nvSpPr>
          <p:spPr bwMode="auto">
            <a:xfrm>
              <a:off x="1440" y="2784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11" name="Line 15"/>
            <p:cNvSpPr>
              <a:spLocks noChangeShapeType="1"/>
            </p:cNvSpPr>
            <p:nvPr/>
          </p:nvSpPr>
          <p:spPr bwMode="auto">
            <a:xfrm rot="1425773" flipH="1">
              <a:off x="1008" y="2736"/>
              <a:ext cx="48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712" name="Text Box 16"/>
            <p:cNvSpPr txBox="1">
              <a:spLocks noChangeArrowheads="1"/>
            </p:cNvSpPr>
            <p:nvPr/>
          </p:nvSpPr>
          <p:spPr bwMode="auto">
            <a:xfrm>
              <a:off x="1680" y="2688"/>
              <a:ext cx="10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</a:rPr>
                <a:t>Slows down</a:t>
              </a:r>
            </a:p>
          </p:txBody>
        </p:sp>
      </p:grpSp>
      <p:sp>
        <p:nvSpPr>
          <p:cNvPr id="157713" name="AutoShape 17"/>
          <p:cNvSpPr>
            <a:spLocks noChangeArrowheads="1"/>
          </p:cNvSpPr>
          <p:nvPr/>
        </p:nvSpPr>
        <p:spPr bwMode="auto">
          <a:xfrm rot="17806285">
            <a:off x="5186362" y="300038"/>
            <a:ext cx="447675" cy="457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14" name="AutoShape 18"/>
          <p:cNvSpPr>
            <a:spLocks noChangeArrowheads="1"/>
          </p:cNvSpPr>
          <p:nvPr/>
        </p:nvSpPr>
        <p:spPr bwMode="auto">
          <a:xfrm rot="-20561990">
            <a:off x="5791200" y="3733800"/>
            <a:ext cx="447675" cy="457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pandian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7772400" cy="4114800"/>
          </a:xfrm>
        </p:spPr>
        <p:txBody>
          <a:bodyPr/>
          <a:lstStyle/>
          <a:p>
            <a:pPr lvl="4">
              <a:buFontTx/>
              <a:buNone/>
            </a:pPr>
            <a:r>
              <a:rPr lang="en-US"/>
              <a:t>Yours lovingly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VEERAPANDIAN.K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050"/>
          <p:cNvSpPr txBox="1">
            <a:spLocks noChangeArrowheads="1"/>
          </p:cNvSpPr>
          <p:nvPr/>
        </p:nvSpPr>
        <p:spPr bwMode="auto">
          <a:xfrm>
            <a:off x="2379663" y="1828800"/>
            <a:ext cx="4402137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FFFF"/>
                </a:solidFill>
                <a:latin typeface="Comic Sans MS" pitchFamily="66" charset="0"/>
              </a:rPr>
              <a:t>GRAVITATION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3886200" y="1371600"/>
          <a:ext cx="2246313" cy="1722438"/>
        </p:xfrm>
        <a:graphic>
          <a:graphicData uri="http://schemas.openxmlformats.org/presentationml/2006/ole">
            <p:oleObj spid="_x0000_s43010" name="Photo Editor Photo" r:id="rId3" imgW="6361905" imgH="4877481" progId="MSPhotoEd.3">
              <p:embed/>
            </p:oleObj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6477000" y="228600"/>
          <a:ext cx="2312988" cy="2514600"/>
        </p:xfrm>
        <a:graphic>
          <a:graphicData uri="http://schemas.openxmlformats.org/presentationml/2006/ole">
            <p:oleObj spid="_x0000_s43011" name="Photo Editor Photo" r:id="rId4" imgW="5485714" imgH="5961905" progId="MSPhotoEd.3">
              <p:embed/>
            </p:oleObj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6019800" y="4572000"/>
          <a:ext cx="2733675" cy="2070100"/>
        </p:xfrm>
        <a:graphic>
          <a:graphicData uri="http://schemas.openxmlformats.org/presentationml/2006/ole">
            <p:oleObj spid="_x0000_s43012" name="Photo Editor Photo" r:id="rId5" imgW="3572374" imgH="2704762" progId="MSPhotoEd.3">
              <p:embed/>
            </p:oleObj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381000" y="2514600"/>
          <a:ext cx="2014538" cy="1597025"/>
        </p:xfrm>
        <a:graphic>
          <a:graphicData uri="http://schemas.openxmlformats.org/presentationml/2006/ole">
            <p:oleObj spid="_x0000_s43013" name="Photo Editor Photo" r:id="rId6" imgW="6923810" imgH="5485714" progId="MSPhotoEd.3">
              <p:embed/>
            </p:oleObj>
          </a:graphicData>
        </a:graphic>
      </p:graphicFrame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2743200" y="4267200"/>
          <a:ext cx="1604963" cy="1828800"/>
        </p:xfrm>
        <a:graphic>
          <a:graphicData uri="http://schemas.openxmlformats.org/presentationml/2006/ole">
            <p:oleObj spid="_x0000_s43014" name="Photo Editor Photo" r:id="rId7" imgW="7504762" imgH="8554644" progId="MSPhotoEd.3">
              <p:embed/>
            </p:oleObj>
          </a:graphicData>
        </a:graphic>
      </p:graphicFrame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381000" y="228600"/>
            <a:ext cx="57975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GRAVITY keeps the moon orbiting</a:t>
            </a:r>
          </a:p>
          <a:p>
            <a:r>
              <a:rPr lang="en-US" sz="2800" b="1"/>
              <a:t>Earth . . . and Dactyl orbiting Ida . . .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365125" y="1514475"/>
            <a:ext cx="21605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It holds stars</a:t>
            </a:r>
          </a:p>
          <a:p>
            <a:r>
              <a:rPr lang="en-US" sz="2800" b="1">
                <a:solidFill>
                  <a:srgbClr val="FF0000"/>
                </a:solidFill>
              </a:rPr>
              <a:t>together . . .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228600" y="4343400"/>
            <a:ext cx="2633663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99FF"/>
                </a:solidFill>
              </a:rPr>
              <a:t>Prevents </a:t>
            </a:r>
          </a:p>
          <a:p>
            <a:pPr algn="ctr"/>
            <a:r>
              <a:rPr lang="en-US" sz="2800" b="1">
                <a:solidFill>
                  <a:srgbClr val="0099FF"/>
                </a:solidFill>
              </a:rPr>
              <a:t>planets</a:t>
            </a:r>
          </a:p>
          <a:p>
            <a:pPr algn="ctr"/>
            <a:r>
              <a:rPr lang="en-US" sz="2800" b="1">
                <a:solidFill>
                  <a:srgbClr val="0099FF"/>
                </a:solidFill>
              </a:rPr>
              <a:t>from losing </a:t>
            </a:r>
          </a:p>
          <a:p>
            <a:pPr algn="ctr"/>
            <a:r>
              <a:rPr lang="en-US" sz="2800" b="1">
                <a:solidFill>
                  <a:srgbClr val="0099FF"/>
                </a:solidFill>
              </a:rPr>
              <a:t>their </a:t>
            </a:r>
          </a:p>
          <a:p>
            <a:pPr algn="ctr"/>
            <a:r>
              <a:rPr lang="en-US" sz="2800" b="1">
                <a:solidFill>
                  <a:srgbClr val="0099FF"/>
                </a:solidFill>
              </a:rPr>
              <a:t>atmospheres . . .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4327525" y="3419475"/>
            <a:ext cx="44926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CFF99"/>
                </a:solidFill>
              </a:rPr>
              <a:t>And binds galaxies together </a:t>
            </a:r>
          </a:p>
          <a:p>
            <a:r>
              <a:rPr lang="en-US" sz="2800" b="1">
                <a:solidFill>
                  <a:srgbClr val="CCFF99"/>
                </a:solidFill>
              </a:rPr>
              <a:t>for billions of years . .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0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0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0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0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0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 build="p" autoUpdateAnimBg="0"/>
      <p:bldP spid="43016" grpId="0" build="p" autoUpdateAnimBg="0"/>
      <p:bldP spid="43017" grpId="0" build="p" autoUpdateAnimBg="0"/>
      <p:bldP spid="43018" grpId="0" build="p" autoUpdateAnimBg="0"/>
    </p:bldLst>
  </p:timing>
</p:sld>
</file>

<file path=ppt/theme/theme1.xml><?xml version="1.0" encoding="utf-8"?>
<a:theme xmlns:a="http://schemas.openxmlformats.org/drawingml/2006/main" name="Fireball">
  <a:themeElements>
    <a:clrScheme name="Fireball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Firebal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ireball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ball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bal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Designs\Fireball.pot</Template>
  <TotalTime>1723</TotalTime>
  <Words>1096</Words>
  <Application>Microsoft PowerPoint</Application>
  <PresentationFormat>On-screen Show (4:3)</PresentationFormat>
  <Paragraphs>376</Paragraphs>
  <Slides>76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76</vt:i4>
      </vt:variant>
    </vt:vector>
  </HeadingPairs>
  <TitlesOfParts>
    <vt:vector size="86" baseType="lpstr">
      <vt:lpstr>Times New Roman</vt:lpstr>
      <vt:lpstr>Arial</vt:lpstr>
      <vt:lpstr>NewCenturySchlbk</vt:lpstr>
      <vt:lpstr>Comic Sans MS</vt:lpstr>
      <vt:lpstr>Symbol</vt:lpstr>
      <vt:lpstr>Wingdings</vt:lpstr>
      <vt:lpstr>Fireball</vt:lpstr>
      <vt:lpstr>Microsoft Photo Editor 3.0 Photo</vt:lpstr>
      <vt:lpstr>Microsoft Excel Worksheet</vt:lpstr>
      <vt:lpstr>Microsoft Equation 3.0</vt:lpstr>
      <vt:lpstr>Compiled by Veerapandian .K Mechanical engineering Vedharanyam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Nicolaus Copernicus (1473 – 1543)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pandian</vt:lpstr>
    </vt:vector>
  </TitlesOfParts>
  <Company>PSU Astronomy &amp; Astrophysics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 Martell</dc:creator>
  <cp:lastModifiedBy>welcome</cp:lastModifiedBy>
  <cp:revision>77</cp:revision>
  <dcterms:created xsi:type="dcterms:W3CDTF">2000-02-04T17:18:35Z</dcterms:created>
  <dcterms:modified xsi:type="dcterms:W3CDTF">2023-10-23T16:20:11Z</dcterms:modified>
</cp:coreProperties>
</file>